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2"/>
  </p:notesMasterIdLst>
  <p:handoutMasterIdLst>
    <p:handoutMasterId r:id="rId33"/>
  </p:handoutMasterIdLst>
  <p:sldIdLst>
    <p:sldId id="257" r:id="rId2"/>
    <p:sldId id="2814" r:id="rId3"/>
    <p:sldId id="2855" r:id="rId4"/>
    <p:sldId id="2854" r:id="rId5"/>
    <p:sldId id="2845" r:id="rId6"/>
    <p:sldId id="2846" r:id="rId7"/>
    <p:sldId id="2847" r:id="rId8"/>
    <p:sldId id="2848" r:id="rId9"/>
    <p:sldId id="2849" r:id="rId10"/>
    <p:sldId id="2850" r:id="rId11"/>
    <p:sldId id="2856" r:id="rId12"/>
    <p:sldId id="2844" r:id="rId13"/>
    <p:sldId id="2852" r:id="rId14"/>
    <p:sldId id="2841" r:id="rId15"/>
    <p:sldId id="2829" r:id="rId16"/>
    <p:sldId id="2827" r:id="rId17"/>
    <p:sldId id="2833" r:id="rId18"/>
    <p:sldId id="2815" r:id="rId19"/>
    <p:sldId id="2832" r:id="rId20"/>
    <p:sldId id="2834" r:id="rId21"/>
    <p:sldId id="2835" r:id="rId22"/>
    <p:sldId id="2838" r:id="rId23"/>
    <p:sldId id="2805" r:id="rId24"/>
    <p:sldId id="2811" r:id="rId25"/>
    <p:sldId id="2840" r:id="rId26"/>
    <p:sldId id="2812" r:id="rId27"/>
    <p:sldId id="2839" r:id="rId28"/>
    <p:sldId id="2837" r:id="rId29"/>
    <p:sldId id="2851" r:id="rId30"/>
    <p:sldId id="2762" r:id="rId31"/>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2" userDrawn="1">
          <p15:clr>
            <a:srgbClr val="A4A3A4"/>
          </p15:clr>
        </p15:guide>
        <p15:guide id="2" pos="3817" userDrawn="1">
          <p15:clr>
            <a:srgbClr val="A4A3A4"/>
          </p15:clr>
        </p15:guide>
        <p15:guide id="3" pos="4044" userDrawn="1">
          <p15:clr>
            <a:srgbClr val="A4A3A4"/>
          </p15:clr>
        </p15:guide>
        <p15:guide id="4" pos="69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BAD"/>
    <a:srgbClr val="ECE2BD"/>
    <a:srgbClr val="D89985"/>
    <a:srgbClr val="9E9E9E"/>
    <a:srgbClr val="B6F2F4"/>
    <a:srgbClr val="CC5125"/>
    <a:srgbClr val="0F0106"/>
    <a:srgbClr val="CAF0EB"/>
    <a:srgbClr val="BDEBE6"/>
    <a:srgbClr val="191A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47" autoAdjust="0"/>
    <p:restoredTop sz="89388" autoAdjust="0"/>
  </p:normalViewPr>
  <p:slideViewPr>
    <p:cSldViewPr snapToGrid="0">
      <p:cViewPr varScale="1">
        <p:scale>
          <a:sx n="109" d="100"/>
          <a:sy n="109" d="100"/>
        </p:scale>
        <p:origin x="1664" y="192"/>
      </p:cViewPr>
      <p:guideLst>
        <p:guide orient="horz" pos="1412"/>
        <p:guide pos="3817"/>
        <p:guide pos="4044"/>
        <p:guide pos="6992"/>
      </p:guideLst>
    </p:cSldViewPr>
  </p:slideViewPr>
  <p:outlineViewPr>
    <p:cViewPr>
      <p:scale>
        <a:sx n="33" d="100"/>
        <a:sy n="33" d="100"/>
      </p:scale>
      <p:origin x="0" y="-23584"/>
    </p:cViewPr>
  </p:outlineViewPr>
  <p:notesTextViewPr>
    <p:cViewPr>
      <p:scale>
        <a:sx n="265" d="100"/>
        <a:sy n="265" d="100"/>
      </p:scale>
      <p:origin x="0" y="0"/>
    </p:cViewPr>
  </p:notesTextViewPr>
  <p:sorterViewPr>
    <p:cViewPr>
      <p:scale>
        <a:sx n="126" d="100"/>
        <a:sy n="126" d="100"/>
      </p:scale>
      <p:origin x="0" y="-484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A98824-1B40-6A4D-AC97-3ACF45C301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S"/>
          </a:p>
        </p:txBody>
      </p:sp>
      <p:sp>
        <p:nvSpPr>
          <p:cNvPr id="3" name="Date Placeholder 2">
            <a:extLst>
              <a:ext uri="{FF2B5EF4-FFF2-40B4-BE49-F238E27FC236}">
                <a16:creationId xmlns:a16="http://schemas.microsoft.com/office/drawing/2014/main" id="{D11ED835-89F4-1E4A-A87F-1C55F9F258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F4E178-25D2-6D4B-B68F-0423EDF7369B}" type="datetimeFigureOut">
              <a:rPr lang="en-BS" smtClean="0"/>
              <a:t>9/10/24</a:t>
            </a:fld>
            <a:endParaRPr lang="en-BS"/>
          </a:p>
        </p:txBody>
      </p:sp>
      <p:sp>
        <p:nvSpPr>
          <p:cNvPr id="4" name="Footer Placeholder 3">
            <a:extLst>
              <a:ext uri="{FF2B5EF4-FFF2-40B4-BE49-F238E27FC236}">
                <a16:creationId xmlns:a16="http://schemas.microsoft.com/office/drawing/2014/main" id="{629C21E1-CFD4-3D44-A203-06C8E10055D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BS"/>
          </a:p>
        </p:txBody>
      </p:sp>
      <p:sp>
        <p:nvSpPr>
          <p:cNvPr id="5" name="Slide Number Placeholder 4">
            <a:extLst>
              <a:ext uri="{FF2B5EF4-FFF2-40B4-BE49-F238E27FC236}">
                <a16:creationId xmlns:a16="http://schemas.microsoft.com/office/drawing/2014/main" id="{557CCF58-7F8F-1846-816B-29E5F98E9E1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A8ED53-A1A2-6642-AF73-365C7632DE75}" type="slidenum">
              <a:rPr lang="en-BS" smtClean="0"/>
              <a:t>‹#›</a:t>
            </a:fld>
            <a:endParaRPr lang="en-BS"/>
          </a:p>
        </p:txBody>
      </p:sp>
    </p:spTree>
    <p:extLst>
      <p:ext uri="{BB962C8B-B14F-4D97-AF65-F5344CB8AC3E}">
        <p14:creationId xmlns:p14="http://schemas.microsoft.com/office/powerpoint/2010/main" val="1139334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1B5E3-F2FF-4447-9F2E-6FC79E5AC69B}" type="datetimeFigureOut">
              <a:rPr lang="en-MY" smtClean="0"/>
              <a:t>10/09/2024</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63C6DC-2E50-448A-A515-B7C1EBDA1446}" type="slidenum">
              <a:rPr lang="en-MY" smtClean="0"/>
              <a:t>‹#›</a:t>
            </a:fld>
            <a:endParaRPr lang="en-MY"/>
          </a:p>
        </p:txBody>
      </p:sp>
    </p:spTree>
    <p:extLst>
      <p:ext uri="{BB962C8B-B14F-4D97-AF65-F5344CB8AC3E}">
        <p14:creationId xmlns:p14="http://schemas.microsoft.com/office/powerpoint/2010/main" val="2073467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06f13eb373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06f13eb37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124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3C6DC-2E50-448A-A515-B7C1EBDA1446}" type="slidenum">
              <a:rPr lang="en-MY" smtClean="0"/>
              <a:t>11</a:t>
            </a:fld>
            <a:endParaRPr lang="en-MY"/>
          </a:p>
        </p:txBody>
      </p:sp>
    </p:spTree>
    <p:extLst>
      <p:ext uri="{BB962C8B-B14F-4D97-AF65-F5344CB8AC3E}">
        <p14:creationId xmlns:p14="http://schemas.microsoft.com/office/powerpoint/2010/main" val="3870773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E3969C5-4C26-4E80-8BD2-B5C884A51C04}"/>
              </a:ext>
            </a:extLst>
          </p:cNvPr>
          <p:cNvGraphicFramePr>
            <a:graphicFrameLocks noChangeAspect="1"/>
          </p:cNvGraphicFramePr>
          <p:nvPr userDrawn="1">
            <p:custDataLst>
              <p:tags r:id="rId1"/>
            </p:custDataLst>
            <p:extLst>
              <p:ext uri="{D42A27DB-BD31-4B8C-83A1-F6EECF244321}">
                <p14:modId xmlns:p14="http://schemas.microsoft.com/office/powerpoint/2010/main" val="2019569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22" progId="TCLayout.ActiveDocument.1">
                  <p:embed/>
                </p:oleObj>
              </mc:Choice>
              <mc:Fallback>
                <p:oleObj name="think-cell Slide" r:id="rId3" imgW="415" imgH="422" progId="TCLayout.ActiveDocument.1">
                  <p:embed/>
                  <p:pic>
                    <p:nvPicPr>
                      <p:cNvPr id="5" name="Object 4" hidden="1">
                        <a:extLst>
                          <a:ext uri="{FF2B5EF4-FFF2-40B4-BE49-F238E27FC236}">
                            <a16:creationId xmlns:a16="http://schemas.microsoft.com/office/drawing/2014/main" id="{FE3969C5-4C26-4E80-8BD2-B5C884A51C0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a:xfrm>
            <a:off x="850232" y="2752833"/>
            <a:ext cx="9144000" cy="757130"/>
          </a:xfrm>
        </p:spPr>
        <p:txBody>
          <a:bodyPr vert="horz" anchor="b"/>
          <a:lstStyle>
            <a:lvl1pPr algn="l">
              <a:defRPr sz="4800">
                <a:solidFill>
                  <a:schemeClr val="tx1"/>
                </a:solidFill>
              </a:defRPr>
            </a:lvl1pPr>
          </a:lstStyle>
          <a:p>
            <a:r>
              <a:rPr lang="en-US" dirty="0"/>
              <a:t>Click to edit Master title style</a:t>
            </a:r>
            <a:endParaRPr lang="en-MY" dirty="0"/>
          </a:p>
        </p:txBody>
      </p:sp>
      <p:sp>
        <p:nvSpPr>
          <p:cNvPr id="3" name="Subtitle 2"/>
          <p:cNvSpPr>
            <a:spLocks noGrp="1"/>
          </p:cNvSpPr>
          <p:nvPr>
            <p:ph type="subTitle" idx="1"/>
          </p:nvPr>
        </p:nvSpPr>
        <p:spPr>
          <a:xfrm>
            <a:off x="850232" y="3602038"/>
            <a:ext cx="9144000" cy="461665"/>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MY" dirty="0"/>
          </a:p>
        </p:txBody>
      </p:sp>
      <p:sp>
        <p:nvSpPr>
          <p:cNvPr id="120" name="Rectangle 119">
            <a:extLst>
              <a:ext uri="{FF2B5EF4-FFF2-40B4-BE49-F238E27FC236}">
                <a16:creationId xmlns:a16="http://schemas.microsoft.com/office/drawing/2014/main" id="{E7DC312A-F5B0-4A44-A5BA-952AAB4C84FA}"/>
              </a:ext>
            </a:extLst>
          </p:cNvPr>
          <p:cNvSpPr/>
          <p:nvPr userDrawn="1"/>
        </p:nvSpPr>
        <p:spPr>
          <a:xfrm>
            <a:off x="9906000" y="6332220"/>
            <a:ext cx="1539240" cy="39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547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EEA0D21-9AFB-4546-86D6-56413C5D3E19}"/>
              </a:ext>
            </a:extLst>
          </p:cNvPr>
          <p:cNvGraphicFramePr>
            <a:graphicFrameLocks noChangeAspect="1"/>
          </p:cNvGraphicFramePr>
          <p:nvPr userDrawn="1">
            <p:custDataLst>
              <p:tags r:id="rId1"/>
            </p:custDataLst>
            <p:extLst>
              <p:ext uri="{D42A27DB-BD31-4B8C-83A1-F6EECF244321}">
                <p14:modId xmlns:p14="http://schemas.microsoft.com/office/powerpoint/2010/main" val="3126129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22" progId="TCLayout.ActiveDocument.1">
                  <p:embed/>
                </p:oleObj>
              </mc:Choice>
              <mc:Fallback>
                <p:oleObj name="think-cell Slide" r:id="rId3" imgW="415" imgH="422" progId="TCLayout.ActiveDocument.1">
                  <p:embed/>
                  <p:pic>
                    <p:nvPicPr>
                      <p:cNvPr id="5" name="Object 4" hidden="1">
                        <a:extLst>
                          <a:ext uri="{FF2B5EF4-FFF2-40B4-BE49-F238E27FC236}">
                            <a16:creationId xmlns:a16="http://schemas.microsoft.com/office/drawing/2014/main" id="{6EEA0D21-9AFB-4546-86D6-56413C5D3E1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p:nvPr>
        </p:nvSpPr>
        <p:spPr/>
        <p:txBody>
          <a:bodyPr>
            <a:noAutofit/>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Y" dirty="0"/>
          </a:p>
        </p:txBody>
      </p:sp>
      <p:sp>
        <p:nvSpPr>
          <p:cNvPr id="6" name="Title 5">
            <a:extLst>
              <a:ext uri="{FF2B5EF4-FFF2-40B4-BE49-F238E27FC236}">
                <a16:creationId xmlns:a16="http://schemas.microsoft.com/office/drawing/2014/main" id="{52923C56-DAAB-4B53-8AE2-0E2B1B708F14}"/>
              </a:ext>
            </a:extLst>
          </p:cNvPr>
          <p:cNvSpPr>
            <a:spLocks noGrp="1"/>
          </p:cNvSpPr>
          <p:nvPr>
            <p:ph type="title"/>
          </p:nvPr>
        </p:nvSpPr>
        <p:spPr/>
        <p:txBody>
          <a:bodyPr/>
          <a:lstStyle/>
          <a:p>
            <a:r>
              <a:rPr lang="en-US" dirty="0"/>
              <a:t>Click to edit Master title style</a:t>
            </a:r>
          </a:p>
        </p:txBody>
      </p:sp>
      <p:sp>
        <p:nvSpPr>
          <p:cNvPr id="8" name="Google Shape;19;p4">
            <a:extLst>
              <a:ext uri="{FF2B5EF4-FFF2-40B4-BE49-F238E27FC236}">
                <a16:creationId xmlns:a16="http://schemas.microsoft.com/office/drawing/2014/main" id="{37A7621D-1558-4635-9DF8-529717B62B09}"/>
              </a:ext>
            </a:extLst>
          </p:cNvPr>
          <p:cNvSpPr txBox="1">
            <a:spLocks noGrp="1"/>
          </p:cNvSpPr>
          <p:nvPr>
            <p:ph type="sldNum" idx="4"/>
          </p:nvPr>
        </p:nvSpPr>
        <p:spPr>
          <a:xfrm>
            <a:off x="10722112" y="6306683"/>
            <a:ext cx="731600" cy="524800"/>
          </a:xfrm>
          <a:prstGeom prst="rect">
            <a:avLst/>
          </a:prstGeom>
        </p:spPr>
        <p:txBody>
          <a:bodyPr spcFirstLastPara="1" wrap="square" lIns="91425" tIns="91425" rIns="91425" bIns="91425" anchor="ctr" anchorCtr="0">
            <a:normAutofit/>
          </a:bodyPr>
          <a:lstStyle>
            <a:lvl1pPr lvl="0" algn="r">
              <a:buNone/>
              <a:defRPr sz="1400">
                <a:solidFill>
                  <a:schemeClr val="bg2"/>
                </a:solidFill>
                <a:latin typeface="+mj-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2798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3CE3824-3179-44BD-84C4-1B3EE448D8D8}"/>
              </a:ext>
            </a:extLst>
          </p:cNvPr>
          <p:cNvGraphicFramePr>
            <a:graphicFrameLocks noChangeAspect="1"/>
          </p:cNvGraphicFramePr>
          <p:nvPr userDrawn="1">
            <p:custDataLst>
              <p:tags r:id="rId1"/>
            </p:custDataLst>
            <p:extLst>
              <p:ext uri="{D42A27DB-BD31-4B8C-83A1-F6EECF244321}">
                <p14:modId xmlns:p14="http://schemas.microsoft.com/office/powerpoint/2010/main" val="1166456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2" imgH="338" progId="TCLayout.ActiveDocument.1">
                  <p:embed/>
                </p:oleObj>
              </mc:Choice>
              <mc:Fallback>
                <p:oleObj name="think-cell Slide" r:id="rId3" imgW="332" imgH="338" progId="TCLayout.ActiveDocument.1">
                  <p:embed/>
                  <p:pic>
                    <p:nvPicPr>
                      <p:cNvPr id="5" name="Object 4" hidden="1">
                        <a:extLst>
                          <a:ext uri="{FF2B5EF4-FFF2-40B4-BE49-F238E27FC236}">
                            <a16:creationId xmlns:a16="http://schemas.microsoft.com/office/drawing/2014/main" id="{F3CE3824-3179-44BD-84C4-1B3EE448D8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831850" y="3971544"/>
            <a:ext cx="10515600" cy="590931"/>
          </a:xfrm>
        </p:spPr>
        <p:txBody>
          <a:bodyPr vert="horz" anchor="b"/>
          <a:lstStyle>
            <a:lvl1pPr>
              <a:defRPr sz="3600">
                <a:solidFill>
                  <a:schemeClr val="tx1"/>
                </a:solidFill>
              </a:defRPr>
            </a:lvl1pPr>
          </a:lstStyle>
          <a:p>
            <a:r>
              <a:rPr lang="en-US" dirty="0"/>
              <a:t>Click to edit Master title style</a:t>
            </a:r>
            <a:endParaRPr lang="en-MY" dirty="0"/>
          </a:p>
        </p:txBody>
      </p:sp>
      <p:sp>
        <p:nvSpPr>
          <p:cNvPr id="3" name="Text Placeholder 2"/>
          <p:cNvSpPr>
            <a:spLocks noGrp="1"/>
          </p:cNvSpPr>
          <p:nvPr>
            <p:ph type="body" idx="1"/>
          </p:nvPr>
        </p:nvSpPr>
        <p:spPr>
          <a:xfrm>
            <a:off x="831850" y="4589463"/>
            <a:ext cx="10515600" cy="400110"/>
          </a:xfrm>
        </p:spPr>
        <p:txBody>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Google Shape;19;p4">
            <a:extLst>
              <a:ext uri="{FF2B5EF4-FFF2-40B4-BE49-F238E27FC236}">
                <a16:creationId xmlns:a16="http://schemas.microsoft.com/office/drawing/2014/main" id="{DD5A6E82-9AD1-432C-A072-265464692099}"/>
              </a:ext>
            </a:extLst>
          </p:cNvPr>
          <p:cNvSpPr txBox="1">
            <a:spLocks noGrp="1"/>
          </p:cNvSpPr>
          <p:nvPr>
            <p:ph type="sldNum" idx="4"/>
          </p:nvPr>
        </p:nvSpPr>
        <p:spPr>
          <a:xfrm>
            <a:off x="10722112" y="6306683"/>
            <a:ext cx="731600" cy="524800"/>
          </a:xfrm>
          <a:prstGeom prst="rect">
            <a:avLst/>
          </a:prstGeom>
        </p:spPr>
        <p:txBody>
          <a:bodyPr spcFirstLastPara="1" wrap="square" lIns="91425" tIns="91425" rIns="91425" bIns="91425" anchor="ctr" anchorCtr="0">
            <a:normAutofit/>
          </a:bodyPr>
          <a:lstStyle>
            <a:lvl1pPr lvl="0" algn="r">
              <a:buNone/>
              <a:defRPr sz="1400">
                <a:solidFill>
                  <a:schemeClr val="tx1"/>
                </a:solidFill>
                <a:latin typeface="+mj-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24297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xfrm>
            <a:off x="6000750" y="6350000"/>
            <a:ext cx="194311" cy="214631"/>
          </a:xfrm>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29063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rgbClr val="AC84C5"/>
                </a:solidFill>
                <a:latin typeface="Arial Black"/>
                <a:cs typeface="Arial Black"/>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386576" y="1288160"/>
            <a:ext cx="4558030" cy="4781550"/>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1400" b="0" i="0">
                <a:solidFill>
                  <a:srgbClr val="373545"/>
                </a:solidFill>
                <a:latin typeface="Arial Black"/>
                <a:cs typeface="Arial Black"/>
              </a:defRPr>
            </a:lvl1pPr>
          </a:lstStyle>
          <a:p>
            <a:pPr marL="38100">
              <a:lnSpc>
                <a:spcPct val="100000"/>
              </a:lnSpc>
              <a:spcBef>
                <a:spcPts val="170"/>
              </a:spcBef>
            </a:pPr>
            <a:fld id="{81D60167-4931-47E6-BA6A-407CBD079E47}" type="slidenum">
              <a:rPr spc="-240"/>
              <a:t>‹#›</a:t>
            </a:fld>
            <a:endParaRPr spc="-240"/>
          </a:p>
        </p:txBody>
      </p:sp>
    </p:spTree>
    <p:extLst>
      <p:ext uri="{BB962C8B-B14F-4D97-AF65-F5344CB8AC3E}">
        <p14:creationId xmlns:p14="http://schemas.microsoft.com/office/powerpoint/2010/main" val="3767575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0E35DFB-37FA-4B18-9535-89CA202F8D5E}"/>
              </a:ext>
            </a:extLst>
          </p:cNvPr>
          <p:cNvGraphicFramePr>
            <a:graphicFrameLocks noChangeAspect="1"/>
          </p:cNvGraphicFramePr>
          <p:nvPr userDrawn="1">
            <p:custDataLst>
              <p:tags r:id="rId7"/>
            </p:custDataLst>
            <p:extLst>
              <p:ext uri="{D42A27DB-BD31-4B8C-83A1-F6EECF244321}">
                <p14:modId xmlns:p14="http://schemas.microsoft.com/office/powerpoint/2010/main" val="2226886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5" imgH="422" progId="TCLayout.ActiveDocument.1">
                  <p:embed/>
                </p:oleObj>
              </mc:Choice>
              <mc:Fallback>
                <p:oleObj name="think-cell Slide" r:id="rId8" imgW="415" imgH="422" progId="TCLayout.ActiveDocument.1">
                  <p:embed/>
                  <p:pic>
                    <p:nvPicPr>
                      <p:cNvPr id="5" name="Object 4" hidden="1">
                        <a:extLst>
                          <a:ext uri="{FF2B5EF4-FFF2-40B4-BE49-F238E27FC236}">
                            <a16:creationId xmlns:a16="http://schemas.microsoft.com/office/drawing/2014/main" id="{40E35DFB-37FA-4B18-9535-89CA202F8D5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4DFD262C-BD15-4900-84F8-C39F40CB96EF}"/>
              </a:ext>
            </a:extLst>
          </p:cNvPr>
          <p:cNvPicPr>
            <a:picLocks noChangeAspect="1"/>
          </p:cNvPicPr>
          <p:nvPr userDrawn="1"/>
        </p:nvPicPr>
        <p:blipFill>
          <a:blip r:embed="rId10"/>
          <a:stretch>
            <a:fillRect/>
          </a:stretch>
        </p:blipFill>
        <p:spPr>
          <a:xfrm>
            <a:off x="746763" y="6264988"/>
            <a:ext cx="1170792" cy="613515"/>
          </a:xfrm>
          <a:prstGeom prst="rect">
            <a:avLst/>
          </a:prstGeom>
        </p:spPr>
      </p:pic>
      <p:sp>
        <p:nvSpPr>
          <p:cNvPr id="2" name="Title Placeholder 1"/>
          <p:cNvSpPr>
            <a:spLocks noGrp="1"/>
          </p:cNvSpPr>
          <p:nvPr>
            <p:ph type="title"/>
          </p:nvPr>
        </p:nvSpPr>
        <p:spPr>
          <a:xfrm>
            <a:off x="838200" y="365125"/>
            <a:ext cx="10515600" cy="590931"/>
          </a:xfrm>
          <a:prstGeom prst="rect">
            <a:avLst/>
          </a:prstGeom>
        </p:spPr>
        <p:txBody>
          <a:bodyPr vert="horz" lIns="91440" tIns="45720" rIns="91440" bIns="45720" rtlCol="0" anchor="t">
            <a:spAutoFit/>
          </a:bodyPr>
          <a:lstStyle/>
          <a:p>
            <a:r>
              <a:rPr lang="en-US" dirty="0"/>
              <a:t>Click to edit Master title style</a:t>
            </a:r>
            <a:endParaRPr lang="en-MY" dirty="0"/>
          </a:p>
        </p:txBody>
      </p:sp>
      <p:sp>
        <p:nvSpPr>
          <p:cNvPr id="3" name="Text Placeholder 2"/>
          <p:cNvSpPr>
            <a:spLocks noGrp="1"/>
          </p:cNvSpPr>
          <p:nvPr>
            <p:ph type="body" idx="1"/>
          </p:nvPr>
        </p:nvSpPr>
        <p:spPr>
          <a:xfrm>
            <a:off x="838200" y="1512975"/>
            <a:ext cx="10515600" cy="1631216"/>
          </a:xfrm>
          <a:prstGeom prst="rect">
            <a:avLst/>
          </a:prstGeom>
        </p:spPr>
        <p:txBody>
          <a:bodyPr vert="horz" lIns="91440" tIns="45720" rIns="9144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Y" dirty="0"/>
          </a:p>
        </p:txBody>
      </p:sp>
      <p:sp>
        <p:nvSpPr>
          <p:cNvPr id="14" name="TextBox 13"/>
          <p:cNvSpPr txBox="1"/>
          <p:nvPr userDrawn="1"/>
        </p:nvSpPr>
        <p:spPr>
          <a:xfrm>
            <a:off x="3429000" y="6477000"/>
            <a:ext cx="53340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chemeClr val="bg1"/>
                </a:solidFill>
                <a:latin typeface="+mj-lt"/>
              </a:rPr>
              <a:t>Confidential.  No Distribution.  All Rights Reserved.</a:t>
            </a:r>
          </a:p>
        </p:txBody>
      </p:sp>
      <p:cxnSp>
        <p:nvCxnSpPr>
          <p:cNvPr id="6" name="Straight Connector 5">
            <a:extLst>
              <a:ext uri="{FF2B5EF4-FFF2-40B4-BE49-F238E27FC236}">
                <a16:creationId xmlns:a16="http://schemas.microsoft.com/office/drawing/2014/main" id="{FADB4585-417A-46D1-B4B8-FDDD88028DEC}"/>
              </a:ext>
            </a:extLst>
          </p:cNvPr>
          <p:cNvCxnSpPr/>
          <p:nvPr userDrawn="1"/>
        </p:nvCxnSpPr>
        <p:spPr>
          <a:xfrm>
            <a:off x="947738" y="6264988"/>
            <a:ext cx="104044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8787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71" r:id="rId4"/>
    <p:sldLayoutId id="214748367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04">
          <p15:clr>
            <a:srgbClr val="F26B43"/>
          </p15:clr>
        </p15:guide>
        <p15:guide id="2" pos="597">
          <p15:clr>
            <a:srgbClr val="F26B43"/>
          </p15:clr>
        </p15:guide>
        <p15:guide id="3" pos="7151">
          <p15:clr>
            <a:srgbClr val="F26B43"/>
          </p15:clr>
        </p15:guide>
        <p15:guide id="4" orient="horz" pos="4178">
          <p15:clr>
            <a:srgbClr val="F26B43"/>
          </p15:clr>
        </p15:guide>
        <p15:guide id="5" orient="horz" pos="1139">
          <p15:clr>
            <a:srgbClr val="F26B43"/>
          </p15:clr>
        </p15:guide>
        <p15:guide id="6" pos="3840">
          <p15:clr>
            <a:srgbClr val="F26B43"/>
          </p15:clr>
        </p15:guide>
        <p15:guide id="7" pos="5496">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5.bin"/><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5.pn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oleObject" Target="../embeddings/oleObject17.bin"/><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oleObject" Target="../embeddings/oleObject18.bin"/><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9.bin"/><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0.bin"/><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1.bin"/><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2.bin"/><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3.bin"/><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4.bin"/><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5.png"/><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3.xml"/><Relationship Id="rId1" Type="http://schemas.openxmlformats.org/officeDocument/2006/relationships/tags" Target="../tags/tag27.xml"/><Relationship Id="rId5" Type="http://schemas.openxmlformats.org/officeDocument/2006/relationships/image" Target="../media/image5.png"/><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oleObject" Target="../embeddings/oleObject27.bin"/><Relationship Id="rId7" Type="http://schemas.openxmlformats.org/officeDocument/2006/relationships/image" Target="../media/image17.png"/><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16.svg"/><Relationship Id="rId11" Type="http://schemas.openxmlformats.org/officeDocument/2006/relationships/image" Target="../media/image12.png"/><Relationship Id="rId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14.emf"/><Relationship Id="rId9" Type="http://schemas.openxmlformats.org/officeDocument/2006/relationships/image" Target="../media/image19.png"/></Relationships>
</file>

<file path=ppt/slides/_rels/slide2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oleObject" Target="../embeddings/oleObject28.bin"/><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emf"/><Relationship Id="rId9"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9.bin"/><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4.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5.png"/><Relationship Id="rId4" Type="http://schemas.openxmlformats.org/officeDocument/2006/relationships/image" Target="../media/image14.emf"/></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31.bin"/><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1.emf"/><Relationship Id="rId9"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5.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5.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5.pn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0F302F-F078-47C5-B907-43B6FE5F7A9D}"/>
              </a:ext>
            </a:extLst>
          </p:cNvPr>
          <p:cNvGraphicFramePr>
            <a:graphicFrameLocks noChangeAspect="1"/>
          </p:cNvGraphicFramePr>
          <p:nvPr>
            <p:custDataLst>
              <p:tags r:id="rId1"/>
            </p:custDataLst>
            <p:extLst>
              <p:ext uri="{D42A27DB-BD31-4B8C-83A1-F6EECF244321}">
                <p14:modId xmlns:p14="http://schemas.microsoft.com/office/powerpoint/2010/main" val="3454142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2" imgH="338" progId="TCLayout.ActiveDocument.1">
                  <p:embed/>
                </p:oleObj>
              </mc:Choice>
              <mc:Fallback>
                <p:oleObj name="think-cell Slide" r:id="rId4" imgW="332" imgH="338" progId="TCLayout.ActiveDocument.1">
                  <p:embed/>
                  <p:pic>
                    <p:nvPicPr>
                      <p:cNvPr id="2" name="Object 1" hidden="1">
                        <a:extLst>
                          <a:ext uri="{FF2B5EF4-FFF2-40B4-BE49-F238E27FC236}">
                            <a16:creationId xmlns:a16="http://schemas.microsoft.com/office/drawing/2014/main" id="{9A0F302F-F078-47C5-B907-43B6FE5F7A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5F0C3DCF-E529-4C8F-A36C-902C46F45F6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10894"/>
          <a:stretch/>
        </p:blipFill>
        <p:spPr>
          <a:xfrm>
            <a:off x="0" y="-1"/>
            <a:ext cx="12192000" cy="6831013"/>
          </a:xfrm>
          <a:prstGeom prst="rect">
            <a:avLst/>
          </a:prstGeom>
        </p:spPr>
      </p:pic>
      <p:pic>
        <p:nvPicPr>
          <p:cNvPr id="14" name="Picture 13">
            <a:extLst>
              <a:ext uri="{FF2B5EF4-FFF2-40B4-BE49-F238E27FC236}">
                <a16:creationId xmlns:a16="http://schemas.microsoft.com/office/drawing/2014/main" id="{1E2DCE5E-D40F-475C-9426-C0485A9B727B}"/>
              </a:ext>
            </a:extLst>
          </p:cNvPr>
          <p:cNvPicPr>
            <a:picLocks noChangeAspect="1"/>
          </p:cNvPicPr>
          <p:nvPr/>
        </p:nvPicPr>
        <p:blipFill rotWithShape="1">
          <a:blip r:embed="rId8">
            <a:alphaModFix amt="50000"/>
            <a:extLst>
              <a:ext uri="{28A0092B-C50C-407E-A947-70E740481C1C}">
                <a14:useLocalDpi xmlns:a14="http://schemas.microsoft.com/office/drawing/2010/main" val="0"/>
              </a:ext>
            </a:extLst>
          </a:blip>
          <a:srcRect l="78" r="-26"/>
          <a:stretch/>
        </p:blipFill>
        <p:spPr>
          <a:xfrm>
            <a:off x="-6350" y="0"/>
            <a:ext cx="12192000" cy="6858000"/>
          </a:xfrm>
          <a:prstGeom prst="rect">
            <a:avLst/>
          </a:prstGeom>
        </p:spPr>
      </p:pic>
      <p:sp>
        <p:nvSpPr>
          <p:cNvPr id="24" name="TextBox 23">
            <a:extLst>
              <a:ext uri="{FF2B5EF4-FFF2-40B4-BE49-F238E27FC236}">
                <a16:creationId xmlns:a16="http://schemas.microsoft.com/office/drawing/2014/main" id="{B1B856FA-4734-4214-81F6-34FD284426C6}"/>
              </a:ext>
            </a:extLst>
          </p:cNvPr>
          <p:cNvSpPr txBox="1"/>
          <p:nvPr/>
        </p:nvSpPr>
        <p:spPr>
          <a:xfrm>
            <a:off x="3704492" y="4527981"/>
            <a:ext cx="7757259" cy="683284"/>
          </a:xfrm>
          <a:prstGeom prst="rect">
            <a:avLst/>
          </a:prstGeom>
        </p:spPr>
        <p:txBody>
          <a:bodyPr vert="horz" lIns="91440" tIns="45720" rIns="91440" bIns="45720" rtlCol="0">
            <a:normAutofit fontScale="25000" lnSpcReduction="20000"/>
          </a:bodyPr>
          <a:lstStyle/>
          <a:p>
            <a:pPr marL="1371600"/>
            <a:r>
              <a:rPr lang="en-US" sz="7200" dirty="0">
                <a:latin typeface="+mj-lt"/>
              </a:rPr>
              <a:t> </a:t>
            </a:r>
            <a:endParaRPr lang="en-IE" sz="7200" dirty="0">
              <a:effectLst/>
              <a:latin typeface="+mj-lt"/>
            </a:endParaRPr>
          </a:p>
          <a:p>
            <a:pPr marL="1371600" marR="0">
              <a:spcBef>
                <a:spcPts val="0"/>
              </a:spcBef>
              <a:spcAft>
                <a:spcPts val="0"/>
              </a:spcAft>
            </a:pPr>
            <a:endParaRPr lang="en-IE" sz="7200" dirty="0">
              <a:latin typeface="+mj-lt"/>
            </a:endParaRPr>
          </a:p>
          <a:p>
            <a:pPr marL="1371600" marR="0">
              <a:spcBef>
                <a:spcPts val="0"/>
              </a:spcBef>
              <a:spcAft>
                <a:spcPts val="0"/>
              </a:spcAft>
            </a:pPr>
            <a:r>
              <a:rPr lang="en-IE" sz="7200" dirty="0">
                <a:effectLst/>
                <a:latin typeface="+mj-lt"/>
              </a:rPr>
              <a:t> </a:t>
            </a:r>
          </a:p>
          <a:p>
            <a:pPr algn="r">
              <a:lnSpc>
                <a:spcPct val="90000"/>
              </a:lnSpc>
              <a:spcBef>
                <a:spcPts val="1000"/>
              </a:spcBef>
            </a:pPr>
            <a:endParaRPr lang="en-US" sz="1600" dirty="0">
              <a:latin typeface="+mj-lt"/>
            </a:endParaRPr>
          </a:p>
        </p:txBody>
      </p:sp>
      <p:sp>
        <p:nvSpPr>
          <p:cNvPr id="8" name="Rectangle 7">
            <a:extLst>
              <a:ext uri="{FF2B5EF4-FFF2-40B4-BE49-F238E27FC236}">
                <a16:creationId xmlns:a16="http://schemas.microsoft.com/office/drawing/2014/main" id="{9032B31C-4FBF-4E02-8085-77BC1A33592F}"/>
              </a:ext>
            </a:extLst>
          </p:cNvPr>
          <p:cNvSpPr/>
          <p:nvPr/>
        </p:nvSpPr>
        <p:spPr>
          <a:xfrm>
            <a:off x="-6350" y="7675"/>
            <a:ext cx="5399444" cy="6858001"/>
          </a:xfrm>
          <a:prstGeom prst="rect">
            <a:avLst/>
          </a:prstGeom>
          <a:gradFill flip="none" rotWithShape="1">
            <a:gsLst>
              <a:gs pos="30000">
                <a:schemeClr val="bg2"/>
              </a:gs>
              <a:gs pos="100000">
                <a:schemeClr val="bg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Subtitle 4">
            <a:extLst>
              <a:ext uri="{FF2B5EF4-FFF2-40B4-BE49-F238E27FC236}">
                <a16:creationId xmlns:a16="http://schemas.microsoft.com/office/drawing/2014/main" id="{9D4E7140-A699-384B-985A-6DA3B222FE1E}"/>
              </a:ext>
            </a:extLst>
          </p:cNvPr>
          <p:cNvSpPr txBox="1">
            <a:spLocks/>
          </p:cNvSpPr>
          <p:nvPr/>
        </p:nvSpPr>
        <p:spPr>
          <a:xfrm>
            <a:off x="5113867" y="3099591"/>
            <a:ext cx="6347884" cy="1077218"/>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endParaRPr lang="en-US" sz="2400" dirty="0">
              <a:latin typeface="+mj-lt"/>
            </a:endParaRPr>
          </a:p>
          <a:p>
            <a:pPr algn="r"/>
            <a:br>
              <a:rPr lang="en-US" dirty="0">
                <a:latin typeface="+mj-lt"/>
              </a:rPr>
            </a:br>
            <a:endParaRPr lang="en-US" dirty="0">
              <a:latin typeface="+mj-lt"/>
            </a:endParaRPr>
          </a:p>
        </p:txBody>
      </p:sp>
      <p:sp>
        <p:nvSpPr>
          <p:cNvPr id="4" name="object 3">
            <a:extLst>
              <a:ext uri="{FF2B5EF4-FFF2-40B4-BE49-F238E27FC236}">
                <a16:creationId xmlns:a16="http://schemas.microsoft.com/office/drawing/2014/main" id="{1421DDC6-A26B-C1C6-F9E5-D2EB0A9705D6}"/>
              </a:ext>
            </a:extLst>
          </p:cNvPr>
          <p:cNvSpPr txBox="1"/>
          <p:nvPr/>
        </p:nvSpPr>
        <p:spPr>
          <a:xfrm>
            <a:off x="8354786" y="6512095"/>
            <a:ext cx="3041650" cy="159018"/>
          </a:xfrm>
          <a:prstGeom prst="rect">
            <a:avLst/>
          </a:prstGeom>
        </p:spPr>
        <p:txBody>
          <a:bodyPr vert="horz" wrap="square" lIns="0" tIns="5080" rIns="0" bIns="0" rtlCol="0">
            <a:spAutoFit/>
          </a:bodyPr>
          <a:lstStyle/>
          <a:p>
            <a:pPr algn="r">
              <a:lnSpc>
                <a:spcPct val="100000"/>
              </a:lnSpc>
              <a:spcBef>
                <a:spcPts val="40"/>
              </a:spcBef>
            </a:pPr>
            <a:r>
              <a:rPr sz="1000" dirty="0">
                <a:latin typeface="+mj-lt"/>
                <a:cs typeface="Arial Black"/>
              </a:rPr>
              <a:t>All Rights Reserved.</a:t>
            </a:r>
          </a:p>
        </p:txBody>
      </p:sp>
      <p:pic>
        <p:nvPicPr>
          <p:cNvPr id="15" name="Picture 14">
            <a:extLst>
              <a:ext uri="{FF2B5EF4-FFF2-40B4-BE49-F238E27FC236}">
                <a16:creationId xmlns:a16="http://schemas.microsoft.com/office/drawing/2014/main" id="{98AEF993-CF02-214A-A955-26CE8DE24F9C}"/>
              </a:ext>
            </a:extLst>
          </p:cNvPr>
          <p:cNvPicPr>
            <a:picLocks noChangeAspect="1"/>
          </p:cNvPicPr>
          <p:nvPr/>
        </p:nvPicPr>
        <p:blipFill>
          <a:blip r:embed="rId9">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9595097" y="5801191"/>
            <a:ext cx="1841253" cy="439894"/>
          </a:xfrm>
          <a:prstGeom prst="rect">
            <a:avLst/>
          </a:prstGeom>
          <a:noFill/>
          <a:ln>
            <a:noFill/>
          </a:ln>
        </p:spPr>
        <p:style>
          <a:lnRef idx="0">
            <a:scrgbClr r="0" g="0" b="0"/>
          </a:lnRef>
          <a:fillRef idx="0">
            <a:scrgbClr r="0" g="0" b="0"/>
          </a:fillRef>
          <a:effectRef idx="0">
            <a:scrgbClr r="0" g="0" b="0"/>
          </a:effectRef>
          <a:fontRef idx="minor">
            <a:schemeClr val="accent1"/>
          </a:fontRef>
        </p:style>
      </p:pic>
      <p:sp>
        <p:nvSpPr>
          <p:cNvPr id="7" name="Title 6">
            <a:extLst>
              <a:ext uri="{FF2B5EF4-FFF2-40B4-BE49-F238E27FC236}">
                <a16:creationId xmlns:a16="http://schemas.microsoft.com/office/drawing/2014/main" id="{D6A73B7E-92F2-4EFA-9298-D0B6819B3397}"/>
              </a:ext>
            </a:extLst>
          </p:cNvPr>
          <p:cNvSpPr>
            <a:spLocks noGrp="1"/>
          </p:cNvSpPr>
          <p:nvPr>
            <p:ph type="title"/>
          </p:nvPr>
        </p:nvSpPr>
        <p:spPr>
          <a:xfrm>
            <a:off x="2317751" y="1458062"/>
            <a:ext cx="9144000" cy="1588127"/>
          </a:xfrm>
        </p:spPr>
        <p:txBody>
          <a:bodyPr vert="horz"/>
          <a:lstStyle/>
          <a:p>
            <a:pPr algn="r"/>
            <a:r>
              <a:rPr lang="en-US" sz="5400" dirty="0"/>
              <a:t>Innovation for the Digital Economy Act (IDEA)</a:t>
            </a:r>
            <a:endParaRPr lang="nl-NL" sz="5400" dirty="0"/>
          </a:p>
        </p:txBody>
      </p:sp>
    </p:spTree>
    <p:extLst>
      <p:ext uri="{BB962C8B-B14F-4D97-AF65-F5344CB8AC3E}">
        <p14:creationId xmlns:p14="http://schemas.microsoft.com/office/powerpoint/2010/main" val="338065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91FBAFE-EF2B-460B-B3DF-99399CAFB8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2" imgH="338" progId="TCLayout.ActiveDocument.1">
                  <p:embed/>
                </p:oleObj>
              </mc:Choice>
              <mc:Fallback>
                <p:oleObj name="think-cell Slide" r:id="rId3" imgW="332" imgH="338" progId="TCLayout.ActiveDocument.1">
                  <p:embed/>
                  <p:pic>
                    <p:nvPicPr>
                      <p:cNvPr id="5" name="Object 4" hidden="1">
                        <a:extLst>
                          <a:ext uri="{FF2B5EF4-FFF2-40B4-BE49-F238E27FC236}">
                            <a16:creationId xmlns:a16="http://schemas.microsoft.com/office/drawing/2014/main" id="{691FBAFE-EF2B-460B-B3DF-99399CAFB8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Slide Number Placeholder 3">
            <a:extLst>
              <a:ext uri="{FF2B5EF4-FFF2-40B4-BE49-F238E27FC236}">
                <a16:creationId xmlns:a16="http://schemas.microsoft.com/office/drawing/2014/main" id="{8CC32166-B44E-8FD7-1E96-961EDDD1E9EF}"/>
              </a:ext>
            </a:extLst>
          </p:cNvPr>
          <p:cNvSpPr>
            <a:spLocks noGrp="1"/>
          </p:cNvSpPr>
          <p:nvPr>
            <p:ph type="sldNum" idx="4"/>
          </p:nvPr>
        </p:nvSpPr>
        <p:spPr>
          <a:xfrm>
            <a:off x="10722112" y="6306683"/>
            <a:ext cx="731600" cy="524800"/>
          </a:xfrm>
        </p:spPr>
        <p:txBody>
          <a:bodyPr/>
          <a:lstStyle/>
          <a:p>
            <a:fld id="{00000000-1234-1234-1234-123412341234}" type="slidenum">
              <a:rPr lang="en-GB" smtClean="0"/>
              <a:pPr/>
              <a:t>9</a:t>
            </a:fld>
            <a:endParaRPr lang="en-GB"/>
          </a:p>
        </p:txBody>
      </p:sp>
      <p:pic>
        <p:nvPicPr>
          <p:cNvPr id="2" name="Picture 1">
            <a:extLst>
              <a:ext uri="{FF2B5EF4-FFF2-40B4-BE49-F238E27FC236}">
                <a16:creationId xmlns:a16="http://schemas.microsoft.com/office/drawing/2014/main" id="{B99ED50D-0D96-11C9-BD23-570B1A49C708}"/>
              </a:ext>
            </a:extLst>
          </p:cNvPr>
          <p:cNvPicPr>
            <a:picLocks noChangeAspect="1"/>
          </p:cNvPicPr>
          <p:nvPr/>
        </p:nvPicPr>
        <p:blipFill>
          <a:blip r:embed="rId5">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297681" y="6473266"/>
            <a:ext cx="802119" cy="191634"/>
          </a:xfrm>
          <a:prstGeom prst="rect">
            <a:avLst/>
          </a:prstGeom>
          <a:noFill/>
          <a:ln>
            <a:noFill/>
          </a:ln>
        </p:spPr>
        <p:style>
          <a:lnRef idx="0">
            <a:scrgbClr r="0" g="0" b="0"/>
          </a:lnRef>
          <a:fillRef idx="0">
            <a:scrgbClr r="0" g="0" b="0"/>
          </a:fillRef>
          <a:effectRef idx="0">
            <a:scrgbClr r="0" g="0" b="0"/>
          </a:effectRef>
          <a:fontRef idx="minor">
            <a:schemeClr val="accent1"/>
          </a:fontRef>
        </p:style>
      </p:pic>
      <p:sp>
        <p:nvSpPr>
          <p:cNvPr id="7" name="Title 6">
            <a:extLst>
              <a:ext uri="{FF2B5EF4-FFF2-40B4-BE49-F238E27FC236}">
                <a16:creationId xmlns:a16="http://schemas.microsoft.com/office/drawing/2014/main" id="{07456FF2-B884-DD13-54B3-DF03CD58B322}"/>
              </a:ext>
            </a:extLst>
          </p:cNvPr>
          <p:cNvSpPr>
            <a:spLocks noGrp="1"/>
          </p:cNvSpPr>
          <p:nvPr>
            <p:ph type="title"/>
          </p:nvPr>
        </p:nvSpPr>
        <p:spPr>
          <a:xfrm>
            <a:off x="838200" y="365125"/>
            <a:ext cx="10515600" cy="590931"/>
          </a:xfrm>
        </p:spPr>
        <p:txBody>
          <a:bodyPr/>
          <a:lstStyle/>
          <a:p>
            <a:r>
              <a:rPr lang="en-US" dirty="0"/>
              <a:t>2. History of the IDEA initiative</a:t>
            </a:r>
          </a:p>
        </p:txBody>
      </p:sp>
      <p:sp>
        <p:nvSpPr>
          <p:cNvPr id="8" name="Content Placeholder 1">
            <a:extLst>
              <a:ext uri="{FF2B5EF4-FFF2-40B4-BE49-F238E27FC236}">
                <a16:creationId xmlns:a16="http://schemas.microsoft.com/office/drawing/2014/main" id="{1ACDDC0D-BF93-E1E2-5C6C-0A7D970FF95A}"/>
              </a:ext>
            </a:extLst>
          </p:cNvPr>
          <p:cNvSpPr>
            <a:spLocks noGrp="1"/>
          </p:cNvSpPr>
          <p:nvPr>
            <p:ph idx="1"/>
          </p:nvPr>
        </p:nvSpPr>
        <p:spPr>
          <a:xfrm>
            <a:off x="1043355" y="1487731"/>
            <a:ext cx="9144000" cy="1631216"/>
          </a:xfrm>
        </p:spPr>
        <p:txBody>
          <a:bodyPr/>
          <a:lstStyle/>
          <a:p>
            <a:pPr algn="just"/>
            <a:r>
              <a:rPr lang="en-US" sz="2400" dirty="0">
                <a:effectLst/>
                <a:latin typeface="+mj-lt"/>
                <a:ea typeface="Times New Roman" panose="02020603050405020304" pitchFamily="18" charset="0"/>
              </a:rPr>
              <a:t>2019: Research commenced</a:t>
            </a:r>
          </a:p>
          <a:p>
            <a:pPr algn="just"/>
            <a:r>
              <a:rPr lang="en-US" sz="2400" dirty="0">
                <a:effectLst/>
                <a:latin typeface="+mj-lt"/>
                <a:ea typeface="Times New Roman" panose="02020603050405020304" pitchFamily="18" charset="0"/>
              </a:rPr>
              <a:t>2022: Launched </a:t>
            </a:r>
            <a:r>
              <a:rPr lang="en-US" sz="2400" i="1" dirty="0">
                <a:effectLst/>
                <a:latin typeface="+mj-lt"/>
                <a:ea typeface="Times New Roman" panose="02020603050405020304" pitchFamily="18" charset="0"/>
              </a:rPr>
              <a:t>Empowering Digital Citizens: Making Humane Markets Work in the Digital Age</a:t>
            </a:r>
            <a:r>
              <a:rPr lang="en-US" sz="2400" dirty="0">
                <a:effectLst/>
                <a:latin typeface="+mj-lt"/>
                <a:ea typeface="Times New Roman" panose="02020603050405020304" pitchFamily="18" charset="0"/>
              </a:rPr>
              <a:t> </a:t>
            </a:r>
          </a:p>
          <a:p>
            <a:r>
              <a:rPr lang="en-US" sz="2400" dirty="0">
                <a:latin typeface="+mj-lt"/>
                <a:ea typeface="Times New Roman" panose="02020603050405020304" pitchFamily="18" charset="0"/>
              </a:rPr>
              <a:t>2022-24: Consultation with members of DG CNECT, DG Justice and Consumers, MEPs, Dutch, German and Italian officials, political foundations, trade unions, think tanks, UNESCO, World Bank</a:t>
            </a:r>
          </a:p>
          <a:p>
            <a:r>
              <a:rPr lang="en-US" sz="2400" dirty="0">
                <a:latin typeface="+mj-lt"/>
                <a:ea typeface="Times New Roman" panose="02020603050405020304" pitchFamily="18" charset="0"/>
              </a:rPr>
              <a:t>June 2024: Launch </a:t>
            </a:r>
            <a:r>
              <a:rPr lang="en-US" sz="2400" i="1" dirty="0">
                <a:effectLst/>
                <a:latin typeface="+mj-lt"/>
              </a:rPr>
              <a:t>An Innovation for the Digital Economy Act for Europe (IDEA) </a:t>
            </a:r>
          </a:p>
          <a:p>
            <a:r>
              <a:rPr lang="en-US" sz="2400" dirty="0">
                <a:latin typeface="+mj-lt"/>
                <a:ea typeface="Times New Roman" panose="02020603050405020304" pitchFamily="18" charset="0"/>
              </a:rPr>
              <a:t>July 2024: Advocacy to EU stakeholders, telcos, banks, cooperatives, unions, professional firms and associations, ccTLD operators, auto manufacturers, collection agencies, etc. </a:t>
            </a:r>
            <a:endParaRPr lang="en-US" sz="2400" dirty="0">
              <a:effectLst/>
              <a:highlight>
                <a:srgbClr val="000000"/>
              </a:highlight>
              <a:latin typeface="+mj-lt"/>
              <a:ea typeface="Times New Roman" panose="02020603050405020304" pitchFamily="18" charset="0"/>
            </a:endParaRPr>
          </a:p>
          <a:p>
            <a:pPr marL="0" marR="228600" indent="0">
              <a:spcBef>
                <a:spcPts val="0"/>
              </a:spcBef>
              <a:spcAft>
                <a:spcPts val="0"/>
              </a:spcAft>
              <a:buNone/>
              <a:tabLst>
                <a:tab pos="2971800" algn="ctr"/>
                <a:tab pos="5943600" algn="r"/>
              </a:tabLst>
            </a:pPr>
            <a:endParaRPr lang="en-US" dirty="0">
              <a:latin typeface="+mj-lt"/>
            </a:endParaRPr>
          </a:p>
          <a:p>
            <a:pPr marL="0" lvl="0" indent="0" algn="ctr">
              <a:lnSpc>
                <a:spcPct val="90000"/>
              </a:lnSpc>
              <a:buNone/>
            </a:pPr>
            <a:endParaRPr lang="en-US" dirty="0">
              <a:latin typeface="+mj-lt"/>
            </a:endParaRPr>
          </a:p>
          <a:p>
            <a:pPr marL="0" indent="0">
              <a:lnSpc>
                <a:spcPct val="90000"/>
              </a:lnSpc>
              <a:buNone/>
            </a:pPr>
            <a:endParaRPr lang="en-US" dirty="0"/>
          </a:p>
        </p:txBody>
      </p:sp>
      <p:pic>
        <p:nvPicPr>
          <p:cNvPr id="4" name="Picture 3">
            <a:extLst>
              <a:ext uri="{FF2B5EF4-FFF2-40B4-BE49-F238E27FC236}">
                <a16:creationId xmlns:a16="http://schemas.microsoft.com/office/drawing/2014/main" id="{222D5514-6BB0-9EB4-876D-8D14DE380E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52540" y="1731837"/>
            <a:ext cx="1716723" cy="2321861"/>
          </a:xfrm>
          <a:prstGeom prst="rect">
            <a:avLst/>
          </a:prstGeom>
        </p:spPr>
      </p:pic>
      <p:pic>
        <p:nvPicPr>
          <p:cNvPr id="9" name="Picture 8">
            <a:extLst>
              <a:ext uri="{FF2B5EF4-FFF2-40B4-BE49-F238E27FC236}">
                <a16:creationId xmlns:a16="http://schemas.microsoft.com/office/drawing/2014/main" id="{164603D4-8417-1791-6BB8-0B26FE2103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52540" y="3872774"/>
            <a:ext cx="1716723" cy="2436258"/>
          </a:xfrm>
          <a:prstGeom prst="rect">
            <a:avLst/>
          </a:prstGeom>
        </p:spPr>
      </p:pic>
    </p:spTree>
    <p:extLst>
      <p:ext uri="{BB962C8B-B14F-4D97-AF65-F5344CB8AC3E}">
        <p14:creationId xmlns:p14="http://schemas.microsoft.com/office/powerpoint/2010/main" val="61302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91FBAFE-EF2B-460B-B3DF-99399CAFB8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2" imgH="338" progId="TCLayout.ActiveDocument.1">
                  <p:embed/>
                </p:oleObj>
              </mc:Choice>
              <mc:Fallback>
                <p:oleObj name="think-cell Slide" r:id="rId3" imgW="332" imgH="338" progId="TCLayout.ActiveDocument.1">
                  <p:embed/>
                  <p:pic>
                    <p:nvPicPr>
                      <p:cNvPr id="5" name="Object 4" hidden="1">
                        <a:extLst>
                          <a:ext uri="{FF2B5EF4-FFF2-40B4-BE49-F238E27FC236}">
                            <a16:creationId xmlns:a16="http://schemas.microsoft.com/office/drawing/2014/main" id="{691FBAFE-EF2B-460B-B3DF-99399CAFB8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Slide Number Placeholder 3">
            <a:extLst>
              <a:ext uri="{FF2B5EF4-FFF2-40B4-BE49-F238E27FC236}">
                <a16:creationId xmlns:a16="http://schemas.microsoft.com/office/drawing/2014/main" id="{8CC32166-B44E-8FD7-1E96-961EDDD1E9EF}"/>
              </a:ext>
            </a:extLst>
          </p:cNvPr>
          <p:cNvSpPr>
            <a:spLocks noGrp="1"/>
          </p:cNvSpPr>
          <p:nvPr>
            <p:ph type="sldNum" idx="4"/>
          </p:nvPr>
        </p:nvSpPr>
        <p:spPr>
          <a:xfrm>
            <a:off x="10722112" y="6306683"/>
            <a:ext cx="731600" cy="524800"/>
          </a:xfrm>
        </p:spPr>
        <p:txBody>
          <a:bodyPr/>
          <a:lstStyle/>
          <a:p>
            <a:fld id="{00000000-1234-1234-1234-123412341234}" type="slidenum">
              <a:rPr lang="en-GB" smtClean="0"/>
              <a:pPr/>
              <a:t>10</a:t>
            </a:fld>
            <a:endParaRPr lang="en-GB"/>
          </a:p>
        </p:txBody>
      </p:sp>
      <p:pic>
        <p:nvPicPr>
          <p:cNvPr id="2" name="Picture 1">
            <a:extLst>
              <a:ext uri="{FF2B5EF4-FFF2-40B4-BE49-F238E27FC236}">
                <a16:creationId xmlns:a16="http://schemas.microsoft.com/office/drawing/2014/main" id="{B99ED50D-0D96-11C9-BD23-570B1A49C708}"/>
              </a:ext>
            </a:extLst>
          </p:cNvPr>
          <p:cNvPicPr>
            <a:picLocks noChangeAspect="1"/>
          </p:cNvPicPr>
          <p:nvPr/>
        </p:nvPicPr>
        <p:blipFill>
          <a:blip r:embed="rId5">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297681" y="6473266"/>
            <a:ext cx="802119" cy="191634"/>
          </a:xfrm>
          <a:prstGeom prst="rect">
            <a:avLst/>
          </a:prstGeom>
          <a:noFill/>
          <a:ln>
            <a:noFill/>
          </a:ln>
        </p:spPr>
        <p:style>
          <a:lnRef idx="0">
            <a:scrgbClr r="0" g="0" b="0"/>
          </a:lnRef>
          <a:fillRef idx="0">
            <a:scrgbClr r="0" g="0" b="0"/>
          </a:fillRef>
          <a:effectRef idx="0">
            <a:scrgbClr r="0" g="0" b="0"/>
          </a:effectRef>
          <a:fontRef idx="minor">
            <a:schemeClr val="accent1"/>
          </a:fontRef>
        </p:style>
      </p:pic>
      <p:sp>
        <p:nvSpPr>
          <p:cNvPr id="7" name="Title 6">
            <a:extLst>
              <a:ext uri="{FF2B5EF4-FFF2-40B4-BE49-F238E27FC236}">
                <a16:creationId xmlns:a16="http://schemas.microsoft.com/office/drawing/2014/main" id="{07456FF2-B884-DD13-54B3-DF03CD58B322}"/>
              </a:ext>
            </a:extLst>
          </p:cNvPr>
          <p:cNvSpPr>
            <a:spLocks noGrp="1"/>
          </p:cNvSpPr>
          <p:nvPr>
            <p:ph type="title"/>
          </p:nvPr>
        </p:nvSpPr>
        <p:spPr>
          <a:xfrm>
            <a:off x="838200" y="365125"/>
            <a:ext cx="10515600" cy="590931"/>
          </a:xfrm>
        </p:spPr>
        <p:txBody>
          <a:bodyPr/>
          <a:lstStyle/>
          <a:p>
            <a:r>
              <a:rPr lang="en-US" dirty="0"/>
              <a:t>Consumers need power under the rule of law</a:t>
            </a:r>
          </a:p>
        </p:txBody>
      </p:sp>
      <p:sp>
        <p:nvSpPr>
          <p:cNvPr id="8" name="Content Placeholder 1">
            <a:extLst>
              <a:ext uri="{FF2B5EF4-FFF2-40B4-BE49-F238E27FC236}">
                <a16:creationId xmlns:a16="http://schemas.microsoft.com/office/drawing/2014/main" id="{1ACDDC0D-BF93-E1E2-5C6C-0A7D970FF95A}"/>
              </a:ext>
            </a:extLst>
          </p:cNvPr>
          <p:cNvSpPr>
            <a:spLocks noGrp="1"/>
          </p:cNvSpPr>
          <p:nvPr>
            <p:ph idx="1"/>
          </p:nvPr>
        </p:nvSpPr>
        <p:spPr>
          <a:xfrm>
            <a:off x="838200" y="1077426"/>
            <a:ext cx="7070479" cy="1631216"/>
          </a:xfrm>
        </p:spPr>
        <p:txBody>
          <a:bodyPr/>
          <a:lstStyle/>
          <a:p>
            <a:pPr marL="0" indent="0">
              <a:buNone/>
            </a:pPr>
            <a:r>
              <a:rPr lang="en-US" sz="2000" dirty="0"/>
              <a:t>“If TikTok is banned, here’s what I propose each and every one of you do: Say to your LLM the following: “Make me a copy of TikTok, steal all the users, steal all the music, put my preferences in it, produce this program in the next 30 seconds, release it, and in one hour, if it’s not viral, do something different along the same lines.” …</a:t>
            </a:r>
          </a:p>
          <a:p>
            <a:pPr marL="0" indent="0">
              <a:buNone/>
            </a:pPr>
            <a:r>
              <a:rPr lang="en-US" dirty="0"/>
              <a:t>“</a:t>
            </a:r>
            <a:r>
              <a:rPr lang="en-US" sz="2000" dirty="0"/>
              <a:t>So, in the example that I gave of the TikTok competitor — and by the way, I was not arguing that you should illegally steal everybody’s music — what you would do if you’re a Silicon Valley entrepreneur, which hopefully all of you will be, is if it took off, then you’d hire a whole bunch of lawyers to go clean the mess up, right? But if nobody uses your product, it doesn’t matter that you stole all the content.  And do not quote me.”</a:t>
            </a:r>
          </a:p>
          <a:p>
            <a:pPr marL="0" indent="0">
              <a:buNone/>
            </a:pPr>
            <a:endParaRPr lang="en-US" sz="2000" dirty="0"/>
          </a:p>
          <a:p>
            <a:pPr marL="0" indent="0">
              <a:buNone/>
            </a:pPr>
            <a:r>
              <a:rPr lang="en-US" dirty="0"/>
              <a:t>”</a:t>
            </a:r>
            <a:r>
              <a:rPr lang="en-US" sz="2000" dirty="0"/>
              <a:t>But you see my point. In other words, Silicon Valley will run these tests and clean up the mess. And that’s typically how those things are done.”</a:t>
            </a:r>
          </a:p>
          <a:p>
            <a:pPr marL="0" marR="228600" indent="0">
              <a:spcBef>
                <a:spcPts val="0"/>
              </a:spcBef>
              <a:spcAft>
                <a:spcPts val="0"/>
              </a:spcAft>
              <a:buNone/>
              <a:tabLst>
                <a:tab pos="2971800" algn="ctr"/>
                <a:tab pos="5943600" algn="r"/>
              </a:tabLst>
            </a:pPr>
            <a:endParaRPr lang="en-US" dirty="0">
              <a:latin typeface="+mj-lt"/>
            </a:endParaRPr>
          </a:p>
          <a:p>
            <a:pPr marL="0" lvl="0" indent="0" algn="ctr">
              <a:lnSpc>
                <a:spcPct val="90000"/>
              </a:lnSpc>
              <a:buNone/>
            </a:pPr>
            <a:endParaRPr lang="en-US" dirty="0">
              <a:latin typeface="+mj-lt"/>
            </a:endParaRPr>
          </a:p>
          <a:p>
            <a:pPr marL="0" indent="0">
              <a:lnSpc>
                <a:spcPct val="90000"/>
              </a:lnSpc>
              <a:buNone/>
            </a:pPr>
            <a:endParaRPr lang="en-US" dirty="0"/>
          </a:p>
        </p:txBody>
      </p:sp>
      <p:pic>
        <p:nvPicPr>
          <p:cNvPr id="6" name="Picture 5">
            <a:extLst>
              <a:ext uri="{FF2B5EF4-FFF2-40B4-BE49-F238E27FC236}">
                <a16:creationId xmlns:a16="http://schemas.microsoft.com/office/drawing/2014/main" id="{BA48F49D-F6FE-60E2-EB94-DCD0A9FCA5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13834" y="1213339"/>
            <a:ext cx="3867150" cy="2743200"/>
          </a:xfrm>
          <a:prstGeom prst="rect">
            <a:avLst/>
          </a:prstGeom>
        </p:spPr>
      </p:pic>
      <p:sp>
        <p:nvSpPr>
          <p:cNvPr id="10" name="TextBox 9">
            <a:extLst>
              <a:ext uri="{FF2B5EF4-FFF2-40B4-BE49-F238E27FC236}">
                <a16:creationId xmlns:a16="http://schemas.microsoft.com/office/drawing/2014/main" id="{2AA5DDE1-6A04-C7D5-6E43-DF494976BA3E}"/>
              </a:ext>
            </a:extLst>
          </p:cNvPr>
          <p:cNvSpPr txBox="1"/>
          <p:nvPr/>
        </p:nvSpPr>
        <p:spPr>
          <a:xfrm>
            <a:off x="8234541" y="4092452"/>
            <a:ext cx="3625736" cy="646331"/>
          </a:xfrm>
          <a:prstGeom prst="rect">
            <a:avLst/>
          </a:prstGeom>
          <a:noFill/>
        </p:spPr>
        <p:txBody>
          <a:bodyPr wrap="none" rtlCol="0">
            <a:spAutoFit/>
          </a:bodyPr>
          <a:lstStyle/>
          <a:p>
            <a:pPr algn="l"/>
            <a:r>
              <a:rPr lang="en-US" b="1" i="1" dirty="0">
                <a:solidFill>
                  <a:schemeClr val="bg1"/>
                </a:solidFill>
              </a:rPr>
              <a:t>Eric Schmidt to the Stanford </a:t>
            </a:r>
          </a:p>
          <a:p>
            <a:pPr algn="l"/>
            <a:r>
              <a:rPr lang="en-US" b="1" i="1" dirty="0">
                <a:solidFill>
                  <a:schemeClr val="bg1"/>
                </a:solidFill>
              </a:rPr>
              <a:t>Engineering Class August 2024</a:t>
            </a:r>
          </a:p>
        </p:txBody>
      </p:sp>
    </p:spTree>
    <p:extLst>
      <p:ext uri="{BB962C8B-B14F-4D97-AF65-F5344CB8AC3E}">
        <p14:creationId xmlns:p14="http://schemas.microsoft.com/office/powerpoint/2010/main" val="38875792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91FBAFE-EF2B-460B-B3DF-99399CAFB8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2" imgH="338" progId="TCLayout.ActiveDocument.1">
                  <p:embed/>
                </p:oleObj>
              </mc:Choice>
              <mc:Fallback>
                <p:oleObj name="think-cell Slide" r:id="rId4" imgW="332" imgH="338" progId="TCLayout.ActiveDocument.1">
                  <p:embed/>
                  <p:pic>
                    <p:nvPicPr>
                      <p:cNvPr id="5" name="Object 4" hidden="1">
                        <a:extLst>
                          <a:ext uri="{FF2B5EF4-FFF2-40B4-BE49-F238E27FC236}">
                            <a16:creationId xmlns:a16="http://schemas.microsoft.com/office/drawing/2014/main" id="{691FBAFE-EF2B-460B-B3DF-99399CAFB8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Slide Number Placeholder 3">
            <a:extLst>
              <a:ext uri="{FF2B5EF4-FFF2-40B4-BE49-F238E27FC236}">
                <a16:creationId xmlns:a16="http://schemas.microsoft.com/office/drawing/2014/main" id="{8CC32166-B44E-8FD7-1E96-961EDDD1E9EF}"/>
              </a:ext>
            </a:extLst>
          </p:cNvPr>
          <p:cNvSpPr>
            <a:spLocks noGrp="1"/>
          </p:cNvSpPr>
          <p:nvPr>
            <p:ph type="sldNum" idx="4"/>
          </p:nvPr>
        </p:nvSpPr>
        <p:spPr>
          <a:xfrm>
            <a:off x="10722112" y="6306683"/>
            <a:ext cx="731600" cy="524800"/>
          </a:xfrm>
        </p:spPr>
        <p:txBody>
          <a:bodyPr/>
          <a:lstStyle/>
          <a:p>
            <a:fld id="{00000000-1234-1234-1234-123412341234}" type="slidenum">
              <a:rPr lang="en-GB" smtClean="0"/>
              <a:pPr/>
              <a:t>11</a:t>
            </a:fld>
            <a:endParaRPr lang="en-GB"/>
          </a:p>
        </p:txBody>
      </p:sp>
      <p:pic>
        <p:nvPicPr>
          <p:cNvPr id="2" name="Picture 1">
            <a:extLst>
              <a:ext uri="{FF2B5EF4-FFF2-40B4-BE49-F238E27FC236}">
                <a16:creationId xmlns:a16="http://schemas.microsoft.com/office/drawing/2014/main" id="{B99ED50D-0D96-11C9-BD23-570B1A49C708}"/>
              </a:ext>
            </a:extLst>
          </p:cNvPr>
          <p:cNvPicPr>
            <a:picLocks noChangeAspect="1"/>
          </p:cNvPicPr>
          <p:nvPr/>
        </p:nvPicPr>
        <p:blipFill>
          <a:blip r:embed="rId6">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297681" y="6473266"/>
            <a:ext cx="802119" cy="191634"/>
          </a:xfrm>
          <a:prstGeom prst="rect">
            <a:avLst/>
          </a:prstGeom>
          <a:noFill/>
          <a:ln>
            <a:noFill/>
          </a:ln>
        </p:spPr>
        <p:style>
          <a:lnRef idx="0">
            <a:scrgbClr r="0" g="0" b="0"/>
          </a:lnRef>
          <a:fillRef idx="0">
            <a:scrgbClr r="0" g="0" b="0"/>
          </a:fillRef>
          <a:effectRef idx="0">
            <a:scrgbClr r="0" g="0" b="0"/>
          </a:effectRef>
          <a:fontRef idx="minor">
            <a:schemeClr val="accent1"/>
          </a:fontRef>
        </p:style>
      </p:pic>
      <p:sp>
        <p:nvSpPr>
          <p:cNvPr id="7" name="Title 6">
            <a:extLst>
              <a:ext uri="{FF2B5EF4-FFF2-40B4-BE49-F238E27FC236}">
                <a16:creationId xmlns:a16="http://schemas.microsoft.com/office/drawing/2014/main" id="{07456FF2-B884-DD13-54B3-DF03CD58B322}"/>
              </a:ext>
            </a:extLst>
          </p:cNvPr>
          <p:cNvSpPr>
            <a:spLocks noGrp="1"/>
          </p:cNvSpPr>
          <p:nvPr>
            <p:ph type="title"/>
          </p:nvPr>
        </p:nvSpPr>
        <p:spPr>
          <a:xfrm>
            <a:off x="838200" y="365125"/>
            <a:ext cx="11002108" cy="1200329"/>
          </a:xfrm>
        </p:spPr>
        <p:txBody>
          <a:bodyPr/>
          <a:lstStyle/>
          <a:p>
            <a:pPr>
              <a:lnSpc>
                <a:spcPct val="100000"/>
              </a:lnSpc>
            </a:pPr>
            <a:r>
              <a:rPr lang="en-US" sz="2400" dirty="0">
                <a:effectLst/>
                <a:ea typeface="Times New Roman" panose="02020603050405020304" pitchFamily="18" charset="0"/>
              </a:rPr>
              <a:t>3. IDEA proposals which will help address the following political priorities identified in </a:t>
            </a:r>
            <a:r>
              <a:rPr lang="en-US" sz="2400" i="1" dirty="0">
                <a:effectLst/>
                <a:ea typeface="Times New Roman" panose="02020603050405020304" pitchFamily="18" charset="0"/>
              </a:rPr>
              <a:t>Europe’s Choice: Political Guidelines For The Next European Commission 2024−2029.</a:t>
            </a:r>
            <a:r>
              <a:rPr lang="en-US" sz="2400" dirty="0">
                <a:effectLst/>
              </a:rPr>
              <a:t> </a:t>
            </a:r>
            <a:endParaRPr lang="en-US" sz="2400" dirty="0"/>
          </a:p>
        </p:txBody>
      </p:sp>
      <p:sp>
        <p:nvSpPr>
          <p:cNvPr id="8" name="Content Placeholder 1">
            <a:extLst>
              <a:ext uri="{FF2B5EF4-FFF2-40B4-BE49-F238E27FC236}">
                <a16:creationId xmlns:a16="http://schemas.microsoft.com/office/drawing/2014/main" id="{1ACDDC0D-BF93-E1E2-5C6C-0A7D970FF95A}"/>
              </a:ext>
            </a:extLst>
          </p:cNvPr>
          <p:cNvSpPr>
            <a:spLocks noGrp="1"/>
          </p:cNvSpPr>
          <p:nvPr>
            <p:ph idx="1"/>
          </p:nvPr>
        </p:nvSpPr>
        <p:spPr>
          <a:xfrm>
            <a:off x="1043354" y="1675299"/>
            <a:ext cx="10056446" cy="1631216"/>
          </a:xfrm>
        </p:spPr>
        <p:txBody>
          <a:bodyPr/>
          <a:lstStyle/>
          <a:p>
            <a:r>
              <a:rPr lang="en-US" sz="2200" dirty="0">
                <a:latin typeface="+mj-lt"/>
                <a:ea typeface="Times New Roman" panose="02020603050405020304" pitchFamily="18" charset="0"/>
              </a:rPr>
              <a:t>C</a:t>
            </a:r>
            <a:r>
              <a:rPr lang="en-US" sz="2200" dirty="0">
                <a:effectLst/>
                <a:latin typeface="+mj-lt"/>
                <a:ea typeface="Times New Roman" panose="02020603050405020304" pitchFamily="18" charset="0"/>
              </a:rPr>
              <a:t>omplete the Single Market in sectors like… digital</a:t>
            </a:r>
          </a:p>
          <a:p>
            <a:r>
              <a:rPr lang="en-US" sz="2200" dirty="0">
                <a:latin typeface="+mj-lt"/>
                <a:ea typeface="Times New Roman" panose="02020603050405020304" pitchFamily="18" charset="0"/>
              </a:rPr>
              <a:t>N</a:t>
            </a:r>
            <a:r>
              <a:rPr lang="en-US" sz="2200" dirty="0">
                <a:effectLst/>
                <a:latin typeface="+mj-lt"/>
                <a:ea typeface="Times New Roman" panose="02020603050405020304" pitchFamily="18" charset="0"/>
              </a:rPr>
              <a:t>ew approach to competition policy…ensure competition policy keeps pace with evolving global markets and prevents market concentration</a:t>
            </a:r>
          </a:p>
          <a:p>
            <a:r>
              <a:rPr lang="en-US" sz="2200" dirty="0">
                <a:effectLst/>
                <a:latin typeface="+mj-lt"/>
                <a:ea typeface="Times New Roman" panose="02020603050405020304" pitchFamily="18" charset="0"/>
              </a:rPr>
              <a:t>Exploit the untapped potential of data</a:t>
            </a:r>
            <a:r>
              <a:rPr lang="en-US" sz="2200" dirty="0">
                <a:latin typeface="+mj-lt"/>
                <a:ea typeface="Times New Roman" panose="02020603050405020304" pitchFamily="18" charset="0"/>
              </a:rPr>
              <a:t> </a:t>
            </a:r>
            <a:r>
              <a:rPr lang="en-US" sz="2200" dirty="0">
                <a:effectLst/>
                <a:latin typeface="+mj-lt"/>
                <a:ea typeface="Times New Roman" panose="02020603050405020304" pitchFamily="18" charset="0"/>
              </a:rPr>
              <a:t>for productivity and societal innovations</a:t>
            </a:r>
          </a:p>
          <a:p>
            <a:r>
              <a:rPr lang="en-US" sz="2200" dirty="0">
                <a:effectLst/>
                <a:latin typeface="+mj-lt"/>
                <a:ea typeface="Times New Roman" panose="02020603050405020304" pitchFamily="18" charset="0"/>
              </a:rPr>
              <a:t>Europe needs a data revolution. This is why we will put forward a European Data Union Strategy.  </a:t>
            </a:r>
          </a:p>
          <a:p>
            <a:r>
              <a:rPr lang="en-US" sz="2200" dirty="0">
                <a:effectLst/>
                <a:latin typeface="+mj-lt"/>
                <a:ea typeface="Times New Roman" panose="02020603050405020304" pitchFamily="18" charset="0"/>
              </a:rPr>
              <a:t>Europe’s competitiveness – and its position in the race to a… digital economy – will depend on starting a new age of invention and ingenuity</a:t>
            </a:r>
          </a:p>
          <a:p>
            <a:r>
              <a:rPr lang="en-US" sz="2200" dirty="0">
                <a:latin typeface="+mj-lt"/>
                <a:ea typeface="Times New Roman" panose="02020603050405020304" pitchFamily="18" charset="0"/>
              </a:rPr>
              <a:t>S</a:t>
            </a:r>
            <a:r>
              <a:rPr lang="en-US" sz="2200" dirty="0">
                <a:effectLst/>
                <a:latin typeface="+mj-lt"/>
                <a:ea typeface="Times New Roman" panose="02020603050405020304" pitchFamily="18" charset="0"/>
              </a:rPr>
              <a:t>ecurity is integrated policies by-design</a:t>
            </a:r>
          </a:p>
          <a:p>
            <a:r>
              <a:rPr lang="en-US" sz="2200" dirty="0">
                <a:effectLst/>
                <a:latin typeface="+mj-lt"/>
                <a:ea typeface="Times New Roman" panose="02020603050405020304" pitchFamily="18" charset="0"/>
              </a:rPr>
              <a:t>Protecting the mental health of our children and young people – especially online</a:t>
            </a:r>
          </a:p>
          <a:p>
            <a:r>
              <a:rPr lang="en-US" sz="2200" dirty="0">
                <a:effectLst/>
                <a:latin typeface="+mj-lt"/>
                <a:ea typeface="Times New Roman" panose="02020603050405020304" pitchFamily="18" charset="0"/>
              </a:rPr>
              <a:t>Societal resilience and preparedness, through increased digital and media literacy</a:t>
            </a:r>
          </a:p>
          <a:p>
            <a:r>
              <a:rPr lang="en-US" sz="2200" dirty="0">
                <a:effectLst/>
                <a:latin typeface="+mj-lt"/>
                <a:ea typeface="Times New Roman" panose="02020603050405020304" pitchFamily="18" charset="0"/>
              </a:rPr>
              <a:t>Ensure that manipulated or</a:t>
            </a:r>
            <a:r>
              <a:rPr lang="en-US" sz="2200" dirty="0">
                <a:latin typeface="+mj-lt"/>
                <a:ea typeface="Times New Roman" panose="02020603050405020304" pitchFamily="18" charset="0"/>
              </a:rPr>
              <a:t> </a:t>
            </a:r>
            <a:r>
              <a:rPr lang="en-US" sz="2200" dirty="0">
                <a:effectLst/>
                <a:latin typeface="+mj-lt"/>
                <a:ea typeface="Times New Roman" panose="02020603050405020304" pitchFamily="18" charset="0"/>
              </a:rPr>
              <a:t>misleading information is detected</a:t>
            </a:r>
            <a:endParaRPr lang="en-US" sz="2200" dirty="0">
              <a:latin typeface="+mj-lt"/>
            </a:endParaRPr>
          </a:p>
          <a:p>
            <a:pPr marL="0" indent="0">
              <a:lnSpc>
                <a:spcPct val="90000"/>
              </a:lnSpc>
              <a:buNone/>
            </a:pPr>
            <a:endParaRPr lang="en-US" dirty="0"/>
          </a:p>
        </p:txBody>
      </p:sp>
    </p:spTree>
    <p:extLst>
      <p:ext uri="{BB962C8B-B14F-4D97-AF65-F5344CB8AC3E}">
        <p14:creationId xmlns:p14="http://schemas.microsoft.com/office/powerpoint/2010/main" val="47984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91FBAFE-EF2B-460B-B3DF-99399CAFB8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2" imgH="338" progId="TCLayout.ActiveDocument.1">
                  <p:embed/>
                </p:oleObj>
              </mc:Choice>
              <mc:Fallback>
                <p:oleObj name="think-cell Slide" r:id="rId3" imgW="332" imgH="338" progId="TCLayout.ActiveDocument.1">
                  <p:embed/>
                  <p:pic>
                    <p:nvPicPr>
                      <p:cNvPr id="5" name="Object 4" hidden="1">
                        <a:extLst>
                          <a:ext uri="{FF2B5EF4-FFF2-40B4-BE49-F238E27FC236}">
                            <a16:creationId xmlns:a16="http://schemas.microsoft.com/office/drawing/2014/main" id="{691FBAFE-EF2B-460B-B3DF-99399CAFB8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Slide Number Placeholder 3">
            <a:extLst>
              <a:ext uri="{FF2B5EF4-FFF2-40B4-BE49-F238E27FC236}">
                <a16:creationId xmlns:a16="http://schemas.microsoft.com/office/drawing/2014/main" id="{8CC32166-B44E-8FD7-1E96-961EDDD1E9EF}"/>
              </a:ext>
            </a:extLst>
          </p:cNvPr>
          <p:cNvSpPr>
            <a:spLocks noGrp="1"/>
          </p:cNvSpPr>
          <p:nvPr>
            <p:ph type="sldNum" idx="4"/>
          </p:nvPr>
        </p:nvSpPr>
        <p:spPr>
          <a:xfrm>
            <a:off x="10722112" y="6306683"/>
            <a:ext cx="731600" cy="524800"/>
          </a:xfrm>
        </p:spPr>
        <p:txBody>
          <a:bodyPr/>
          <a:lstStyle/>
          <a:p>
            <a:fld id="{00000000-1234-1234-1234-123412341234}" type="slidenum">
              <a:rPr lang="en-GB" smtClean="0"/>
              <a:pPr/>
              <a:t>12</a:t>
            </a:fld>
            <a:endParaRPr lang="en-GB"/>
          </a:p>
        </p:txBody>
      </p:sp>
      <p:pic>
        <p:nvPicPr>
          <p:cNvPr id="2" name="Picture 1">
            <a:extLst>
              <a:ext uri="{FF2B5EF4-FFF2-40B4-BE49-F238E27FC236}">
                <a16:creationId xmlns:a16="http://schemas.microsoft.com/office/drawing/2014/main" id="{B99ED50D-0D96-11C9-BD23-570B1A49C708}"/>
              </a:ext>
            </a:extLst>
          </p:cNvPr>
          <p:cNvPicPr>
            <a:picLocks noChangeAspect="1"/>
          </p:cNvPicPr>
          <p:nvPr/>
        </p:nvPicPr>
        <p:blipFill>
          <a:blip r:embed="rId5">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297681" y="6473266"/>
            <a:ext cx="802119" cy="191634"/>
          </a:xfrm>
          <a:prstGeom prst="rect">
            <a:avLst/>
          </a:prstGeom>
          <a:noFill/>
          <a:ln>
            <a:noFill/>
          </a:ln>
        </p:spPr>
        <p:style>
          <a:lnRef idx="0">
            <a:scrgbClr r="0" g="0" b="0"/>
          </a:lnRef>
          <a:fillRef idx="0">
            <a:scrgbClr r="0" g="0" b="0"/>
          </a:fillRef>
          <a:effectRef idx="0">
            <a:scrgbClr r="0" g="0" b="0"/>
          </a:effectRef>
          <a:fontRef idx="minor">
            <a:schemeClr val="accent1"/>
          </a:fontRef>
        </p:style>
      </p:pic>
      <p:sp>
        <p:nvSpPr>
          <p:cNvPr id="7" name="Title 6">
            <a:extLst>
              <a:ext uri="{FF2B5EF4-FFF2-40B4-BE49-F238E27FC236}">
                <a16:creationId xmlns:a16="http://schemas.microsoft.com/office/drawing/2014/main" id="{07456FF2-B884-DD13-54B3-DF03CD58B322}"/>
              </a:ext>
            </a:extLst>
          </p:cNvPr>
          <p:cNvSpPr>
            <a:spLocks noGrp="1"/>
          </p:cNvSpPr>
          <p:nvPr>
            <p:ph type="title"/>
          </p:nvPr>
        </p:nvSpPr>
        <p:spPr>
          <a:xfrm>
            <a:off x="838200" y="365125"/>
            <a:ext cx="10515600" cy="1089529"/>
          </a:xfrm>
        </p:spPr>
        <p:txBody>
          <a:bodyPr/>
          <a:lstStyle/>
          <a:p>
            <a:r>
              <a:rPr lang="en-US" dirty="0"/>
              <a:t>4. Step by step review of IDEA analysis and proposals </a:t>
            </a:r>
          </a:p>
        </p:txBody>
      </p:sp>
    </p:spTree>
    <p:extLst>
      <p:ext uri="{BB962C8B-B14F-4D97-AF65-F5344CB8AC3E}">
        <p14:creationId xmlns:p14="http://schemas.microsoft.com/office/powerpoint/2010/main" val="139061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06C03DC-4749-F7CE-6F5D-8BD94A4428D2}"/>
              </a:ext>
            </a:extLst>
          </p:cNvPr>
          <p:cNvCxnSpPr>
            <a:cxnSpLocks/>
          </p:cNvCxnSpPr>
          <p:nvPr/>
        </p:nvCxnSpPr>
        <p:spPr>
          <a:xfrm flipH="1">
            <a:off x="947738" y="3875586"/>
            <a:ext cx="10404475" cy="0"/>
          </a:xfrm>
          <a:prstGeom prst="line">
            <a:avLst/>
          </a:prstGeom>
          <a:ln w="381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Object 4" hidden="1">
            <a:extLst>
              <a:ext uri="{FF2B5EF4-FFF2-40B4-BE49-F238E27FC236}">
                <a16:creationId xmlns:a16="http://schemas.microsoft.com/office/drawing/2014/main" id="{691FBAFE-EF2B-460B-B3DF-99399CAFB8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2" imgH="338" progId="TCLayout.ActiveDocument.1">
                  <p:embed/>
                </p:oleObj>
              </mc:Choice>
              <mc:Fallback>
                <p:oleObj name="think-cell Slide" r:id="rId3" imgW="332" imgH="338" progId="TCLayout.ActiveDocument.1">
                  <p:embed/>
                  <p:pic>
                    <p:nvPicPr>
                      <p:cNvPr id="5" name="Object 4" hidden="1">
                        <a:extLst>
                          <a:ext uri="{FF2B5EF4-FFF2-40B4-BE49-F238E27FC236}">
                            <a16:creationId xmlns:a16="http://schemas.microsoft.com/office/drawing/2014/main" id="{691FBAFE-EF2B-460B-B3DF-99399CAFB8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0" name="Arc 39">
            <a:extLst>
              <a:ext uri="{FF2B5EF4-FFF2-40B4-BE49-F238E27FC236}">
                <a16:creationId xmlns:a16="http://schemas.microsoft.com/office/drawing/2014/main" id="{57D40461-B184-42C9-9CBB-75E7D252C229}"/>
              </a:ext>
            </a:extLst>
          </p:cNvPr>
          <p:cNvSpPr/>
          <p:nvPr/>
        </p:nvSpPr>
        <p:spPr>
          <a:xfrm>
            <a:off x="2615736" y="1970045"/>
            <a:ext cx="4504186" cy="3569486"/>
          </a:xfrm>
          <a:prstGeom prst="arc">
            <a:avLst>
              <a:gd name="adj1" fmla="val 11652928"/>
              <a:gd name="adj2" fmla="val 20692628"/>
            </a:avLst>
          </a:prstGeom>
          <a:noFill/>
          <a:ln w="38100" cap="flat">
            <a:solidFill>
              <a:schemeClr val="bg2"/>
            </a:solidFill>
            <a:prstDash val="solid"/>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prstTxWarp prst="textArchUp">
              <a:avLst/>
            </a:prstTxWarp>
            <a:noAutofit/>
          </a:bodyPr>
          <a:lstStyle/>
          <a:p>
            <a:pPr defTabSz="457200" latinLnBrk="1" hangingPunct="0"/>
            <a:endParaRPr lang="de-DE" sz="900" dirty="0">
              <a:solidFill>
                <a:srgbClr val="000000"/>
              </a:solidFill>
              <a:latin typeface="+mj-lt"/>
            </a:endParaRPr>
          </a:p>
        </p:txBody>
      </p:sp>
      <p:sp>
        <p:nvSpPr>
          <p:cNvPr id="42" name="TextBox 41">
            <a:extLst>
              <a:ext uri="{FF2B5EF4-FFF2-40B4-BE49-F238E27FC236}">
                <a16:creationId xmlns:a16="http://schemas.microsoft.com/office/drawing/2014/main" id="{3066F58A-C22B-464C-AAC7-BB0BEEDC261B}"/>
              </a:ext>
            </a:extLst>
          </p:cNvPr>
          <p:cNvSpPr txBox="1"/>
          <p:nvPr/>
        </p:nvSpPr>
        <p:spPr>
          <a:xfrm flipH="1">
            <a:off x="3148430" y="2051082"/>
            <a:ext cx="716599" cy="442035"/>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dirty="0">
                <a:solidFill>
                  <a:schemeClr val="bg1"/>
                </a:solidFill>
                <a:latin typeface="+mj-lt"/>
              </a:rPr>
              <a:t>Digital </a:t>
            </a:r>
            <a:br>
              <a:rPr lang="de-DE" sz="1200" i="0" dirty="0">
                <a:solidFill>
                  <a:schemeClr val="bg1"/>
                </a:solidFill>
                <a:latin typeface="+mj-lt"/>
              </a:rPr>
            </a:br>
            <a:r>
              <a:rPr lang="de-DE" sz="1200" i="0" dirty="0" err="1">
                <a:solidFill>
                  <a:schemeClr val="bg1"/>
                </a:solidFill>
                <a:latin typeface="+mj-lt"/>
              </a:rPr>
              <a:t>services</a:t>
            </a:r>
            <a:endParaRPr lang="de-DE" sz="1200" i="0">
              <a:solidFill>
                <a:schemeClr val="bg1"/>
              </a:solidFill>
              <a:latin typeface="+mj-lt"/>
            </a:endParaRPr>
          </a:p>
        </p:txBody>
      </p:sp>
      <p:sp>
        <p:nvSpPr>
          <p:cNvPr id="17" name="TextBox 16">
            <a:extLst>
              <a:ext uri="{FF2B5EF4-FFF2-40B4-BE49-F238E27FC236}">
                <a16:creationId xmlns:a16="http://schemas.microsoft.com/office/drawing/2014/main" id="{90A20E7D-F496-6F5B-DD90-A63617EBC9C5}"/>
              </a:ext>
            </a:extLst>
          </p:cNvPr>
          <p:cNvSpPr txBox="1"/>
          <p:nvPr/>
        </p:nvSpPr>
        <p:spPr>
          <a:xfrm flipH="1">
            <a:off x="5469314" y="2051082"/>
            <a:ext cx="1253371" cy="442035"/>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a:solidFill>
                  <a:schemeClr val="bg1"/>
                </a:solidFill>
                <a:latin typeface="+mj-lt"/>
              </a:rPr>
              <a:t>Payment </a:t>
            </a:r>
            <a:r>
              <a:rPr lang="de-DE" sz="1200" i="0" err="1">
                <a:solidFill>
                  <a:schemeClr val="bg1"/>
                </a:solidFill>
                <a:latin typeface="+mj-lt"/>
              </a:rPr>
              <a:t>for</a:t>
            </a:r>
            <a:r>
              <a:rPr lang="de-DE" sz="1200" i="0">
                <a:solidFill>
                  <a:schemeClr val="bg1"/>
                </a:solidFill>
                <a:latin typeface="+mj-lt"/>
              </a:rPr>
              <a:t> digital </a:t>
            </a:r>
            <a:r>
              <a:rPr lang="de-DE" sz="1200" i="0" err="1">
                <a:solidFill>
                  <a:schemeClr val="bg1"/>
                </a:solidFill>
                <a:latin typeface="+mj-lt"/>
              </a:rPr>
              <a:t>services</a:t>
            </a:r>
            <a:endParaRPr lang="de-DE" sz="1200" i="0">
              <a:solidFill>
                <a:schemeClr val="bg1"/>
              </a:solidFill>
              <a:latin typeface="+mj-lt"/>
            </a:endParaRPr>
          </a:p>
        </p:txBody>
      </p:sp>
      <p:sp>
        <p:nvSpPr>
          <p:cNvPr id="3" name="Title 2">
            <a:extLst>
              <a:ext uri="{FF2B5EF4-FFF2-40B4-BE49-F238E27FC236}">
                <a16:creationId xmlns:a16="http://schemas.microsoft.com/office/drawing/2014/main" id="{AD342A7F-9347-45DB-9367-2D01CD0E67F1}"/>
              </a:ext>
            </a:extLst>
          </p:cNvPr>
          <p:cNvSpPr>
            <a:spLocks noGrp="1"/>
          </p:cNvSpPr>
          <p:nvPr>
            <p:ph type="title"/>
          </p:nvPr>
        </p:nvSpPr>
        <p:spPr>
          <a:xfrm>
            <a:off x="838199" y="329956"/>
            <a:ext cx="5656139" cy="590931"/>
          </a:xfrm>
        </p:spPr>
        <p:txBody>
          <a:bodyPr vert="horz"/>
          <a:lstStyle/>
          <a:p>
            <a:r>
              <a:rPr lang="en-US" dirty="0"/>
              <a:t>Digital trade model</a:t>
            </a:r>
          </a:p>
        </p:txBody>
      </p:sp>
      <p:sp>
        <p:nvSpPr>
          <p:cNvPr id="15" name="Slide Number Placeholder 3">
            <a:extLst>
              <a:ext uri="{FF2B5EF4-FFF2-40B4-BE49-F238E27FC236}">
                <a16:creationId xmlns:a16="http://schemas.microsoft.com/office/drawing/2014/main" id="{8CC32166-B44E-8FD7-1E96-961EDDD1E9EF}"/>
              </a:ext>
            </a:extLst>
          </p:cNvPr>
          <p:cNvSpPr>
            <a:spLocks noGrp="1"/>
          </p:cNvSpPr>
          <p:nvPr>
            <p:ph type="sldNum" idx="4"/>
          </p:nvPr>
        </p:nvSpPr>
        <p:spPr>
          <a:xfrm>
            <a:off x="10722112" y="6306683"/>
            <a:ext cx="731600" cy="524800"/>
          </a:xfrm>
        </p:spPr>
        <p:txBody>
          <a:bodyPr/>
          <a:lstStyle/>
          <a:p>
            <a:fld id="{00000000-1234-1234-1234-123412341234}" type="slidenum">
              <a:rPr lang="en-GB" smtClean="0"/>
              <a:pPr/>
              <a:t>13</a:t>
            </a:fld>
            <a:endParaRPr lang="en-GB"/>
          </a:p>
        </p:txBody>
      </p:sp>
      <p:pic>
        <p:nvPicPr>
          <p:cNvPr id="2" name="Picture 1">
            <a:extLst>
              <a:ext uri="{FF2B5EF4-FFF2-40B4-BE49-F238E27FC236}">
                <a16:creationId xmlns:a16="http://schemas.microsoft.com/office/drawing/2014/main" id="{B99ED50D-0D96-11C9-BD23-570B1A49C708}"/>
              </a:ext>
            </a:extLst>
          </p:cNvPr>
          <p:cNvPicPr>
            <a:picLocks noChangeAspect="1"/>
          </p:cNvPicPr>
          <p:nvPr/>
        </p:nvPicPr>
        <p:blipFill>
          <a:blip r:embed="rId5">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297681" y="6473266"/>
            <a:ext cx="802119" cy="191634"/>
          </a:xfrm>
          <a:prstGeom prst="rect">
            <a:avLst/>
          </a:prstGeom>
          <a:noFill/>
          <a:ln>
            <a:noFill/>
          </a:ln>
        </p:spPr>
        <p:style>
          <a:lnRef idx="0">
            <a:scrgbClr r="0" g="0" b="0"/>
          </a:lnRef>
          <a:fillRef idx="0">
            <a:scrgbClr r="0" g="0" b="0"/>
          </a:fillRef>
          <a:effectRef idx="0">
            <a:scrgbClr r="0" g="0" b="0"/>
          </a:effectRef>
          <a:fontRef idx="minor">
            <a:schemeClr val="accent1"/>
          </a:fontRef>
        </p:style>
      </p:pic>
      <p:pic>
        <p:nvPicPr>
          <p:cNvPr id="47" name="Picture 46">
            <a:extLst>
              <a:ext uri="{FF2B5EF4-FFF2-40B4-BE49-F238E27FC236}">
                <a16:creationId xmlns:a16="http://schemas.microsoft.com/office/drawing/2014/main" id="{70898DFC-A8A8-4432-B3F1-FDA2AB8121D7}"/>
              </a:ext>
            </a:extLst>
          </p:cNvPr>
          <p:cNvPicPr>
            <a:picLocks noChangeAspect="1"/>
          </p:cNvPicPr>
          <p:nvPr/>
        </p:nvPicPr>
        <p:blipFill>
          <a:blip r:embed="rId6"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3325996" y="2001366"/>
            <a:ext cx="3031584" cy="3634345"/>
          </a:xfrm>
          <a:prstGeom prst="rect">
            <a:avLst/>
          </a:prstGeom>
        </p:spPr>
      </p:pic>
      <p:sp>
        <p:nvSpPr>
          <p:cNvPr id="38" name="Freeform 3">
            <a:extLst>
              <a:ext uri="{FF2B5EF4-FFF2-40B4-BE49-F238E27FC236}">
                <a16:creationId xmlns:a16="http://schemas.microsoft.com/office/drawing/2014/main" id="{8DA14794-C1C3-4B34-B8D4-F6A4AF029D5E}"/>
              </a:ext>
            </a:extLst>
          </p:cNvPr>
          <p:cNvSpPr/>
          <p:nvPr/>
        </p:nvSpPr>
        <p:spPr>
          <a:xfrm>
            <a:off x="1931525" y="3878503"/>
            <a:ext cx="5097271" cy="1151970"/>
          </a:xfrm>
          <a:custGeom>
            <a:avLst/>
            <a:gdLst>
              <a:gd name="connsiteX0" fmla="*/ 0 w 13735879"/>
              <a:gd name="connsiteY0" fmla="*/ 636105 h 2803465"/>
              <a:gd name="connsiteX1" fmla="*/ 3578087 w 13735879"/>
              <a:gd name="connsiteY1" fmla="*/ 2007705 h 2803465"/>
              <a:gd name="connsiteX2" fmla="*/ 7195931 w 13735879"/>
              <a:gd name="connsiteY2" fmla="*/ 2802835 h 2803465"/>
              <a:gd name="connsiteX3" fmla="*/ 10495722 w 13735879"/>
              <a:gd name="connsiteY3" fmla="*/ 1888435 h 2803465"/>
              <a:gd name="connsiteX4" fmla="*/ 13735879 w 13735879"/>
              <a:gd name="connsiteY4" fmla="*/ 0 h 280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5879" h="2803465">
                <a:moveTo>
                  <a:pt x="0" y="636105"/>
                </a:moveTo>
                <a:cubicBezTo>
                  <a:pt x="1189382" y="1141344"/>
                  <a:pt x="2378765" y="1646583"/>
                  <a:pt x="3578087" y="2007705"/>
                </a:cubicBezTo>
                <a:cubicBezTo>
                  <a:pt x="4777409" y="2368827"/>
                  <a:pt x="6042992" y="2822713"/>
                  <a:pt x="7195931" y="2802835"/>
                </a:cubicBezTo>
                <a:cubicBezTo>
                  <a:pt x="8348870" y="2782957"/>
                  <a:pt x="9405731" y="2355574"/>
                  <a:pt x="10495722" y="1888435"/>
                </a:cubicBezTo>
                <a:cubicBezTo>
                  <a:pt x="11585713" y="1421296"/>
                  <a:pt x="12660796" y="710648"/>
                  <a:pt x="13735879" y="0"/>
                </a:cubicBezTo>
              </a:path>
            </a:pathLst>
          </a:cu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latin typeface="+mj-lt"/>
            </a:endParaRPr>
          </a:p>
        </p:txBody>
      </p:sp>
      <p:sp>
        <p:nvSpPr>
          <p:cNvPr id="39" name="Freeform 8">
            <a:extLst>
              <a:ext uri="{FF2B5EF4-FFF2-40B4-BE49-F238E27FC236}">
                <a16:creationId xmlns:a16="http://schemas.microsoft.com/office/drawing/2014/main" id="{B24B0F1F-B752-4E4E-9E29-FEA333C667C5}"/>
              </a:ext>
            </a:extLst>
          </p:cNvPr>
          <p:cNvSpPr/>
          <p:nvPr/>
        </p:nvSpPr>
        <p:spPr>
          <a:xfrm>
            <a:off x="2034798" y="2243478"/>
            <a:ext cx="4964491" cy="1259290"/>
          </a:xfrm>
          <a:custGeom>
            <a:avLst/>
            <a:gdLst>
              <a:gd name="connsiteX0" fmla="*/ 0 w 13378070"/>
              <a:gd name="connsiteY0" fmla="*/ 2587565 h 3064643"/>
              <a:gd name="connsiteX1" fmla="*/ 5685183 w 13378070"/>
              <a:gd name="connsiteY1" fmla="*/ 3391 h 3064643"/>
              <a:gd name="connsiteX2" fmla="*/ 13378070 w 13378070"/>
              <a:gd name="connsiteY2" fmla="*/ 3064643 h 3064643"/>
            </a:gdLst>
            <a:ahLst/>
            <a:cxnLst>
              <a:cxn ang="0">
                <a:pos x="connsiteX0" y="connsiteY0"/>
              </a:cxn>
              <a:cxn ang="0">
                <a:pos x="connsiteX1" y="connsiteY1"/>
              </a:cxn>
              <a:cxn ang="0">
                <a:pos x="connsiteX2" y="connsiteY2"/>
              </a:cxn>
            </a:cxnLst>
            <a:rect l="l" t="t" r="r" b="b"/>
            <a:pathLst>
              <a:path w="13378070" h="3064643">
                <a:moveTo>
                  <a:pt x="0" y="2587565"/>
                </a:moveTo>
                <a:cubicBezTo>
                  <a:pt x="1727752" y="1255721"/>
                  <a:pt x="3455505" y="-76122"/>
                  <a:pt x="5685183" y="3391"/>
                </a:cubicBezTo>
                <a:cubicBezTo>
                  <a:pt x="7914861" y="82904"/>
                  <a:pt x="10646465" y="1573773"/>
                  <a:pt x="13378070" y="3064643"/>
                </a:cubicBezTo>
              </a:path>
            </a:pathLst>
          </a:cu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latin typeface="+mj-lt"/>
            </a:endParaRPr>
          </a:p>
        </p:txBody>
      </p:sp>
      <p:cxnSp>
        <p:nvCxnSpPr>
          <p:cNvPr id="37" name="Straight Arrow Connector 36">
            <a:extLst>
              <a:ext uri="{FF2B5EF4-FFF2-40B4-BE49-F238E27FC236}">
                <a16:creationId xmlns:a16="http://schemas.microsoft.com/office/drawing/2014/main" id="{9993AFB6-3290-49BA-BB49-C2CAA26C9B7D}"/>
              </a:ext>
            </a:extLst>
          </p:cNvPr>
          <p:cNvCxnSpPr/>
          <p:nvPr/>
        </p:nvCxnSpPr>
        <p:spPr>
          <a:xfrm>
            <a:off x="2077214" y="4273897"/>
            <a:ext cx="665744" cy="1728328"/>
          </a:xfrm>
          <a:prstGeom prst="straightConnector1">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cxnSp>
      <p:pic>
        <p:nvPicPr>
          <p:cNvPr id="51" name="Picture 50">
            <a:extLst>
              <a:ext uri="{FF2B5EF4-FFF2-40B4-BE49-F238E27FC236}">
                <a16:creationId xmlns:a16="http://schemas.microsoft.com/office/drawing/2014/main" id="{43EC6180-FA52-4A53-AF1F-3C60F8F33683}"/>
              </a:ext>
            </a:extLst>
          </p:cNvPr>
          <p:cNvPicPr preferRelativeResize="0">
            <a:picLocks/>
          </p:cNvPicPr>
          <p:nvPr/>
        </p:nvPicPr>
        <p:blipFill>
          <a:blip r:embed="rId7"/>
          <a:stretch>
            <a:fillRect/>
          </a:stretch>
        </p:blipFill>
        <p:spPr>
          <a:xfrm>
            <a:off x="6887739" y="3679624"/>
            <a:ext cx="460800" cy="460800"/>
          </a:xfrm>
          <a:prstGeom prst="rect">
            <a:avLst/>
          </a:prstGeom>
        </p:spPr>
      </p:pic>
      <p:sp>
        <p:nvSpPr>
          <p:cNvPr id="72" name="TextBox 71">
            <a:extLst>
              <a:ext uri="{FF2B5EF4-FFF2-40B4-BE49-F238E27FC236}">
                <a16:creationId xmlns:a16="http://schemas.microsoft.com/office/drawing/2014/main" id="{4B14E929-8266-4A19-94E7-3B94E0745613}"/>
              </a:ext>
            </a:extLst>
          </p:cNvPr>
          <p:cNvSpPr txBox="1"/>
          <p:nvPr/>
        </p:nvSpPr>
        <p:spPr>
          <a:xfrm>
            <a:off x="6419850" y="3209985"/>
            <a:ext cx="1354706" cy="461665"/>
          </a:xfrm>
          <a:prstGeom prst="rect">
            <a:avLst/>
          </a:prstGeom>
          <a:noFill/>
        </p:spPr>
        <p:txBody>
          <a:bodyPr wrap="square" rtlCol="0">
            <a:spAutoFit/>
          </a:bodyPr>
          <a:lstStyle/>
          <a:p>
            <a:pPr algn="ctr"/>
            <a:r>
              <a:rPr lang="en-AU" sz="1200" b="1">
                <a:solidFill>
                  <a:schemeClr val="bg1"/>
                </a:solidFill>
                <a:latin typeface="+mj-lt"/>
                <a:cs typeface="Arial" panose="020B0604020202020204" pitchFamily="34" charset="0"/>
              </a:rPr>
              <a:t>Digital service </a:t>
            </a:r>
            <a:br>
              <a:rPr lang="en-AU" sz="1200" b="1">
                <a:solidFill>
                  <a:schemeClr val="bg1"/>
                </a:solidFill>
                <a:latin typeface="+mj-lt"/>
                <a:cs typeface="Arial" panose="020B0604020202020204" pitchFamily="34" charset="0"/>
              </a:rPr>
            </a:br>
            <a:r>
              <a:rPr lang="en-AU" sz="1200" b="1">
                <a:solidFill>
                  <a:schemeClr val="bg1"/>
                </a:solidFill>
                <a:latin typeface="+mj-lt"/>
                <a:cs typeface="Arial" panose="020B0604020202020204" pitchFamily="34" charset="0"/>
              </a:rPr>
              <a:t>providers</a:t>
            </a:r>
          </a:p>
        </p:txBody>
      </p:sp>
      <p:sp>
        <p:nvSpPr>
          <p:cNvPr id="75" name="TextBox 74">
            <a:extLst>
              <a:ext uri="{FF2B5EF4-FFF2-40B4-BE49-F238E27FC236}">
                <a16:creationId xmlns:a16="http://schemas.microsoft.com/office/drawing/2014/main" id="{67F9FD41-2EB5-4431-8A58-C87A4308BD88}"/>
              </a:ext>
            </a:extLst>
          </p:cNvPr>
          <p:cNvSpPr txBox="1"/>
          <p:nvPr/>
        </p:nvSpPr>
        <p:spPr>
          <a:xfrm>
            <a:off x="2150439" y="3209985"/>
            <a:ext cx="1063024" cy="276999"/>
          </a:xfrm>
          <a:prstGeom prst="rect">
            <a:avLst/>
          </a:prstGeom>
          <a:noFill/>
        </p:spPr>
        <p:txBody>
          <a:bodyPr wrap="square" rtlCol="0">
            <a:spAutoFit/>
          </a:bodyPr>
          <a:lstStyle/>
          <a:p>
            <a:pPr algn="ctr"/>
            <a:r>
              <a:rPr lang="en-AU" sz="1200" b="1" dirty="0">
                <a:solidFill>
                  <a:schemeClr val="bg1"/>
                </a:solidFill>
                <a:latin typeface="+mj-lt"/>
                <a:cs typeface="Arial" panose="020B0604020202020204" pitchFamily="34" charset="0"/>
              </a:rPr>
              <a:t>Consumers</a:t>
            </a:r>
          </a:p>
        </p:txBody>
      </p:sp>
      <p:grpSp>
        <p:nvGrpSpPr>
          <p:cNvPr id="76" name="Group 75">
            <a:extLst>
              <a:ext uri="{FF2B5EF4-FFF2-40B4-BE49-F238E27FC236}">
                <a16:creationId xmlns:a16="http://schemas.microsoft.com/office/drawing/2014/main" id="{2E4AB845-C27E-40BB-B838-1F5DFCF54A02}"/>
              </a:ext>
            </a:extLst>
          </p:cNvPr>
          <p:cNvGrpSpPr/>
          <p:nvPr/>
        </p:nvGrpSpPr>
        <p:grpSpPr>
          <a:xfrm>
            <a:off x="2536279" y="3759577"/>
            <a:ext cx="284343" cy="314853"/>
            <a:chOff x="10267864" y="3833535"/>
            <a:chExt cx="852984" cy="852984"/>
          </a:xfrm>
        </p:grpSpPr>
        <p:sp>
          <p:nvSpPr>
            <p:cNvPr id="77" name="Freeform: Shape 76">
              <a:extLst>
                <a:ext uri="{FF2B5EF4-FFF2-40B4-BE49-F238E27FC236}">
                  <a16:creationId xmlns:a16="http://schemas.microsoft.com/office/drawing/2014/main" id="{A5B2A07E-F09E-4F8D-BAFE-EF9F61A92FE3}"/>
                </a:ext>
              </a:extLst>
            </p:cNvPr>
            <p:cNvSpPr/>
            <p:nvPr/>
          </p:nvSpPr>
          <p:spPr>
            <a:xfrm>
              <a:off x="10541853" y="4098477"/>
              <a:ext cx="305006" cy="303714"/>
            </a:xfrm>
            <a:custGeom>
              <a:avLst/>
              <a:gdLst>
                <a:gd name="connsiteX0" fmla="*/ 152503 w 305006"/>
                <a:gd name="connsiteY0" fmla="*/ 0 h 303714"/>
                <a:gd name="connsiteX1" fmla="*/ 0 w 305006"/>
                <a:gd name="connsiteY1" fmla="*/ 152503 h 303714"/>
                <a:gd name="connsiteX2" fmla="*/ 152503 w 305006"/>
                <a:gd name="connsiteY2" fmla="*/ 303714 h 303714"/>
                <a:gd name="connsiteX3" fmla="*/ 305007 w 305006"/>
                <a:gd name="connsiteY3" fmla="*/ 151211 h 303714"/>
                <a:gd name="connsiteX4" fmla="*/ 152503 w 305006"/>
                <a:gd name="connsiteY4" fmla="*/ 0 h 303714"/>
                <a:gd name="connsiteX5" fmla="*/ 152503 w 305006"/>
                <a:gd name="connsiteY5" fmla="*/ 277866 h 303714"/>
                <a:gd name="connsiteX6" fmla="*/ 25848 w 305006"/>
                <a:gd name="connsiteY6" fmla="*/ 151211 h 303714"/>
                <a:gd name="connsiteX7" fmla="*/ 152503 w 305006"/>
                <a:gd name="connsiteY7" fmla="*/ 24556 h 303714"/>
                <a:gd name="connsiteX8" fmla="*/ 279159 w 305006"/>
                <a:gd name="connsiteY8" fmla="*/ 151211 h 303714"/>
                <a:gd name="connsiteX9" fmla="*/ 152503 w 305006"/>
                <a:gd name="connsiteY9" fmla="*/ 277866 h 30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006" h="303714">
                  <a:moveTo>
                    <a:pt x="152503" y="0"/>
                  </a:moveTo>
                  <a:cubicBezTo>
                    <a:pt x="68497" y="0"/>
                    <a:pt x="0" y="68497"/>
                    <a:pt x="0" y="152503"/>
                  </a:cubicBezTo>
                  <a:cubicBezTo>
                    <a:pt x="0" y="235217"/>
                    <a:pt x="68497" y="303714"/>
                    <a:pt x="152503" y="303714"/>
                  </a:cubicBezTo>
                  <a:cubicBezTo>
                    <a:pt x="236509" y="303714"/>
                    <a:pt x="305007" y="235217"/>
                    <a:pt x="305007" y="151211"/>
                  </a:cubicBezTo>
                  <a:cubicBezTo>
                    <a:pt x="305007" y="68497"/>
                    <a:pt x="236509" y="0"/>
                    <a:pt x="152503" y="0"/>
                  </a:cubicBezTo>
                  <a:close/>
                  <a:moveTo>
                    <a:pt x="152503" y="277866"/>
                  </a:moveTo>
                  <a:cubicBezTo>
                    <a:pt x="82714" y="277866"/>
                    <a:pt x="25848" y="221001"/>
                    <a:pt x="25848" y="151211"/>
                  </a:cubicBezTo>
                  <a:cubicBezTo>
                    <a:pt x="25848" y="81421"/>
                    <a:pt x="82714" y="24556"/>
                    <a:pt x="152503" y="24556"/>
                  </a:cubicBezTo>
                  <a:cubicBezTo>
                    <a:pt x="222293" y="24556"/>
                    <a:pt x="279159" y="81421"/>
                    <a:pt x="279159" y="151211"/>
                  </a:cubicBezTo>
                  <a:cubicBezTo>
                    <a:pt x="279159" y="221001"/>
                    <a:pt x="222293" y="277866"/>
                    <a:pt x="152503" y="277866"/>
                  </a:cubicBezTo>
                  <a:close/>
                </a:path>
              </a:pathLst>
            </a:custGeom>
            <a:solidFill>
              <a:schemeClr val="tx1"/>
            </a:solidFill>
            <a:ln w="12887" cap="flat">
              <a:noFill/>
              <a:prstDash val="solid"/>
              <a:miter/>
            </a:ln>
          </p:spPr>
          <p:txBody>
            <a:bodyPr rtlCol="0" anchor="ctr"/>
            <a:lstStyle/>
            <a:p>
              <a:endParaRPr lang="en-AU">
                <a:latin typeface="+mj-lt"/>
              </a:endParaRPr>
            </a:p>
          </p:txBody>
        </p:sp>
        <p:sp>
          <p:nvSpPr>
            <p:cNvPr id="78" name="Freeform: Shape 77">
              <a:extLst>
                <a:ext uri="{FF2B5EF4-FFF2-40B4-BE49-F238E27FC236}">
                  <a16:creationId xmlns:a16="http://schemas.microsoft.com/office/drawing/2014/main" id="{06C0FB6C-A59E-43BD-97C7-3F9299BBF1B9}"/>
                </a:ext>
              </a:extLst>
            </p:cNvPr>
            <p:cNvSpPr/>
            <p:nvPr/>
          </p:nvSpPr>
          <p:spPr>
            <a:xfrm>
              <a:off x="10267864" y="3833535"/>
              <a:ext cx="852984" cy="852984"/>
            </a:xfrm>
            <a:custGeom>
              <a:avLst/>
              <a:gdLst>
                <a:gd name="connsiteX0" fmla="*/ 852985 w 852984"/>
                <a:gd name="connsiteY0" fmla="*/ 426493 h 852984"/>
                <a:gd name="connsiteX1" fmla="*/ 426493 w 852984"/>
                <a:gd name="connsiteY1" fmla="*/ 0 h 852984"/>
                <a:gd name="connsiteX2" fmla="*/ 0 w 852984"/>
                <a:gd name="connsiteY2" fmla="*/ 426493 h 852984"/>
                <a:gd name="connsiteX3" fmla="*/ 426493 w 852984"/>
                <a:gd name="connsiteY3" fmla="*/ 852985 h 852984"/>
                <a:gd name="connsiteX4" fmla="*/ 852985 w 852984"/>
                <a:gd name="connsiteY4" fmla="*/ 426493 h 852984"/>
                <a:gd name="connsiteX5" fmla="*/ 197737 w 852984"/>
                <a:gd name="connsiteY5" fmla="*/ 754763 h 852984"/>
                <a:gd name="connsiteX6" fmla="*/ 360580 w 852984"/>
                <a:gd name="connsiteY6" fmla="*/ 603552 h 852984"/>
                <a:gd name="connsiteX7" fmla="*/ 491113 w 852984"/>
                <a:gd name="connsiteY7" fmla="*/ 603552 h 852984"/>
                <a:gd name="connsiteX8" fmla="*/ 653955 w 852984"/>
                <a:gd name="connsiteY8" fmla="*/ 754763 h 852984"/>
                <a:gd name="connsiteX9" fmla="*/ 426493 w 852984"/>
                <a:gd name="connsiteY9" fmla="*/ 827137 h 852984"/>
                <a:gd name="connsiteX10" fmla="*/ 197737 w 852984"/>
                <a:gd name="connsiteY10" fmla="*/ 754763 h 852984"/>
                <a:gd name="connsiteX11" fmla="*/ 678511 w 852984"/>
                <a:gd name="connsiteY11" fmla="*/ 737961 h 852984"/>
                <a:gd name="connsiteX12" fmla="*/ 491113 w 852984"/>
                <a:gd name="connsiteY12" fmla="*/ 578996 h 852984"/>
                <a:gd name="connsiteX13" fmla="*/ 361872 w 852984"/>
                <a:gd name="connsiteY13" fmla="*/ 578996 h 852984"/>
                <a:gd name="connsiteX14" fmla="*/ 174474 w 852984"/>
                <a:gd name="connsiteY14" fmla="*/ 737961 h 852984"/>
                <a:gd name="connsiteX15" fmla="*/ 25848 w 852984"/>
                <a:gd name="connsiteY15" fmla="*/ 426493 h 852984"/>
                <a:gd name="connsiteX16" fmla="*/ 426493 w 852984"/>
                <a:gd name="connsiteY16" fmla="*/ 25848 h 852984"/>
                <a:gd name="connsiteX17" fmla="*/ 827137 w 852984"/>
                <a:gd name="connsiteY17" fmla="*/ 426493 h 852984"/>
                <a:gd name="connsiteX18" fmla="*/ 678511 w 852984"/>
                <a:gd name="connsiteY18" fmla="*/ 737961 h 85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2984" h="852984">
                  <a:moveTo>
                    <a:pt x="852985" y="426493"/>
                  </a:moveTo>
                  <a:cubicBezTo>
                    <a:pt x="852985" y="191275"/>
                    <a:pt x="661710" y="0"/>
                    <a:pt x="426493" y="0"/>
                  </a:cubicBezTo>
                  <a:cubicBezTo>
                    <a:pt x="191275" y="0"/>
                    <a:pt x="0" y="191275"/>
                    <a:pt x="0" y="426493"/>
                  </a:cubicBezTo>
                  <a:cubicBezTo>
                    <a:pt x="0" y="661710"/>
                    <a:pt x="191275" y="852985"/>
                    <a:pt x="426493" y="852985"/>
                  </a:cubicBezTo>
                  <a:cubicBezTo>
                    <a:pt x="661710" y="852985"/>
                    <a:pt x="852985" y="661710"/>
                    <a:pt x="852985" y="426493"/>
                  </a:cubicBezTo>
                  <a:close/>
                  <a:moveTo>
                    <a:pt x="197737" y="754763"/>
                  </a:moveTo>
                  <a:cubicBezTo>
                    <a:pt x="204199" y="669464"/>
                    <a:pt x="275282" y="603552"/>
                    <a:pt x="360580" y="603552"/>
                  </a:cubicBezTo>
                  <a:lnTo>
                    <a:pt x="491113" y="603552"/>
                  </a:lnTo>
                  <a:cubicBezTo>
                    <a:pt x="577703" y="603552"/>
                    <a:pt x="647493" y="669464"/>
                    <a:pt x="653955" y="754763"/>
                  </a:cubicBezTo>
                  <a:cubicBezTo>
                    <a:pt x="590628" y="799997"/>
                    <a:pt x="511791" y="827137"/>
                    <a:pt x="426493" y="827137"/>
                  </a:cubicBezTo>
                  <a:cubicBezTo>
                    <a:pt x="341194" y="827137"/>
                    <a:pt x="262358" y="799997"/>
                    <a:pt x="197737" y="754763"/>
                  </a:cubicBezTo>
                  <a:close/>
                  <a:moveTo>
                    <a:pt x="678511" y="737961"/>
                  </a:moveTo>
                  <a:cubicBezTo>
                    <a:pt x="664294" y="647493"/>
                    <a:pt x="585458" y="578996"/>
                    <a:pt x="491113" y="578996"/>
                  </a:cubicBezTo>
                  <a:lnTo>
                    <a:pt x="361872" y="578996"/>
                  </a:lnTo>
                  <a:cubicBezTo>
                    <a:pt x="267527" y="578996"/>
                    <a:pt x="189983" y="647493"/>
                    <a:pt x="174474" y="737961"/>
                  </a:cubicBezTo>
                  <a:cubicBezTo>
                    <a:pt x="84006" y="664294"/>
                    <a:pt x="25848" y="551855"/>
                    <a:pt x="25848" y="426493"/>
                  </a:cubicBezTo>
                  <a:cubicBezTo>
                    <a:pt x="25848" y="205492"/>
                    <a:pt x="205492" y="25848"/>
                    <a:pt x="426493" y="25848"/>
                  </a:cubicBezTo>
                  <a:cubicBezTo>
                    <a:pt x="647493" y="25848"/>
                    <a:pt x="827137" y="205492"/>
                    <a:pt x="827137" y="426493"/>
                  </a:cubicBezTo>
                  <a:cubicBezTo>
                    <a:pt x="827137" y="551855"/>
                    <a:pt x="768979" y="664294"/>
                    <a:pt x="678511" y="737961"/>
                  </a:cubicBezTo>
                  <a:close/>
                </a:path>
              </a:pathLst>
            </a:custGeom>
            <a:solidFill>
              <a:schemeClr val="tx1"/>
            </a:solidFill>
            <a:ln w="12887" cap="flat">
              <a:noFill/>
              <a:prstDash val="solid"/>
              <a:miter/>
            </a:ln>
          </p:spPr>
          <p:txBody>
            <a:bodyPr rtlCol="0" anchor="ctr"/>
            <a:lstStyle/>
            <a:p>
              <a:endParaRPr lang="en-AU">
                <a:latin typeface="+mj-lt"/>
              </a:endParaRPr>
            </a:p>
          </p:txBody>
        </p:sp>
      </p:grpSp>
      <p:pic>
        <p:nvPicPr>
          <p:cNvPr id="52" name="Picture 51">
            <a:extLst>
              <a:ext uri="{FF2B5EF4-FFF2-40B4-BE49-F238E27FC236}">
                <a16:creationId xmlns:a16="http://schemas.microsoft.com/office/drawing/2014/main" id="{45C81C7F-E3B9-44EA-8EDC-BACBFA6F131F}"/>
              </a:ext>
            </a:extLst>
          </p:cNvPr>
          <p:cNvPicPr>
            <a:picLocks/>
          </p:cNvPicPr>
          <p:nvPr/>
        </p:nvPicPr>
        <p:blipFill>
          <a:blip r:embed="rId8"/>
          <a:stretch>
            <a:fillRect/>
          </a:stretch>
        </p:blipFill>
        <p:spPr>
          <a:xfrm>
            <a:off x="2473910" y="3679624"/>
            <a:ext cx="460800" cy="460800"/>
          </a:xfrm>
          <a:prstGeom prst="rect">
            <a:avLst/>
          </a:prstGeom>
        </p:spPr>
      </p:pic>
    </p:spTree>
    <p:extLst>
      <p:ext uri="{BB962C8B-B14F-4D97-AF65-F5344CB8AC3E}">
        <p14:creationId xmlns:p14="http://schemas.microsoft.com/office/powerpoint/2010/main" val="304178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91FBAFE-EF2B-460B-B3DF-99399CAFB8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2" imgH="338" progId="TCLayout.ActiveDocument.1">
                  <p:embed/>
                </p:oleObj>
              </mc:Choice>
              <mc:Fallback>
                <p:oleObj name="think-cell Slide" r:id="rId3" imgW="332" imgH="338" progId="TCLayout.ActiveDocument.1">
                  <p:embed/>
                  <p:pic>
                    <p:nvPicPr>
                      <p:cNvPr id="5" name="Object 4" hidden="1">
                        <a:extLst>
                          <a:ext uri="{FF2B5EF4-FFF2-40B4-BE49-F238E27FC236}">
                            <a16:creationId xmlns:a16="http://schemas.microsoft.com/office/drawing/2014/main" id="{691FBAFE-EF2B-460B-B3DF-99399CAFB8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Arc 6">
            <a:extLst>
              <a:ext uri="{FF2B5EF4-FFF2-40B4-BE49-F238E27FC236}">
                <a16:creationId xmlns:a16="http://schemas.microsoft.com/office/drawing/2014/main" id="{6023CEA0-CC03-88E0-CEDB-B97811D7B2EC}"/>
              </a:ext>
            </a:extLst>
          </p:cNvPr>
          <p:cNvSpPr/>
          <p:nvPr/>
        </p:nvSpPr>
        <p:spPr>
          <a:xfrm rot="20123414">
            <a:off x="6938987" y="207115"/>
            <a:ext cx="5097272" cy="4343400"/>
          </a:xfrm>
          <a:prstGeom prst="arc">
            <a:avLst>
              <a:gd name="adj1" fmla="val 11389096"/>
              <a:gd name="adj2" fmla="val 13662897"/>
            </a:avLst>
          </a:prstGeom>
          <a:noFill/>
          <a:ln w="38100" cap="flat">
            <a:solidFill>
              <a:schemeClr val="bg2"/>
            </a:solidFill>
            <a:prstDash val="solid"/>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endParaRPr>
          </a:p>
        </p:txBody>
      </p:sp>
      <p:sp>
        <p:nvSpPr>
          <p:cNvPr id="40" name="Arc 39">
            <a:extLst>
              <a:ext uri="{FF2B5EF4-FFF2-40B4-BE49-F238E27FC236}">
                <a16:creationId xmlns:a16="http://schemas.microsoft.com/office/drawing/2014/main" id="{57D40461-B184-42C9-9CBB-75E7D252C229}"/>
              </a:ext>
            </a:extLst>
          </p:cNvPr>
          <p:cNvSpPr/>
          <p:nvPr/>
        </p:nvSpPr>
        <p:spPr>
          <a:xfrm>
            <a:off x="2615736" y="1970045"/>
            <a:ext cx="4504186" cy="3569486"/>
          </a:xfrm>
          <a:prstGeom prst="arc">
            <a:avLst>
              <a:gd name="adj1" fmla="val 11652928"/>
              <a:gd name="adj2" fmla="val 20692628"/>
            </a:avLst>
          </a:prstGeom>
          <a:noFill/>
          <a:ln w="38100" cap="flat">
            <a:solidFill>
              <a:schemeClr val="bg2"/>
            </a:solidFill>
            <a:prstDash val="solid"/>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prstTxWarp prst="textArchUp">
              <a:avLst/>
            </a:prstTxWarp>
            <a:noAutofit/>
          </a:bodyPr>
          <a:lstStyle/>
          <a:p>
            <a:pPr defTabSz="457200" latinLnBrk="1" hangingPunct="0"/>
            <a:endParaRPr lang="de-DE" sz="900">
              <a:solidFill>
                <a:srgbClr val="000000"/>
              </a:solidFill>
              <a:latin typeface="+mj-lt"/>
            </a:endParaRPr>
          </a:p>
        </p:txBody>
      </p:sp>
      <p:sp>
        <p:nvSpPr>
          <p:cNvPr id="42" name="TextBox 41">
            <a:extLst>
              <a:ext uri="{FF2B5EF4-FFF2-40B4-BE49-F238E27FC236}">
                <a16:creationId xmlns:a16="http://schemas.microsoft.com/office/drawing/2014/main" id="{3066F58A-C22B-464C-AAC7-BB0BEEDC261B}"/>
              </a:ext>
            </a:extLst>
          </p:cNvPr>
          <p:cNvSpPr txBox="1"/>
          <p:nvPr/>
        </p:nvSpPr>
        <p:spPr>
          <a:xfrm flipH="1">
            <a:off x="3148430" y="2051082"/>
            <a:ext cx="716599" cy="442035"/>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a:solidFill>
                  <a:schemeClr val="bg1"/>
                </a:solidFill>
                <a:latin typeface="+mj-lt"/>
              </a:rPr>
              <a:t>Digital </a:t>
            </a:r>
            <a:br>
              <a:rPr lang="de-DE" sz="1200" i="0">
                <a:solidFill>
                  <a:schemeClr val="bg1"/>
                </a:solidFill>
                <a:latin typeface="+mj-lt"/>
              </a:rPr>
            </a:br>
            <a:r>
              <a:rPr lang="de-DE" sz="1200" i="0" err="1">
                <a:solidFill>
                  <a:schemeClr val="bg1"/>
                </a:solidFill>
                <a:latin typeface="+mj-lt"/>
              </a:rPr>
              <a:t>services</a:t>
            </a:r>
            <a:endParaRPr lang="de-DE" sz="1200" i="0">
              <a:solidFill>
                <a:schemeClr val="bg1"/>
              </a:solidFill>
              <a:latin typeface="+mj-lt"/>
            </a:endParaRPr>
          </a:p>
        </p:txBody>
      </p:sp>
      <p:sp>
        <p:nvSpPr>
          <p:cNvPr id="17" name="TextBox 16">
            <a:extLst>
              <a:ext uri="{FF2B5EF4-FFF2-40B4-BE49-F238E27FC236}">
                <a16:creationId xmlns:a16="http://schemas.microsoft.com/office/drawing/2014/main" id="{90A20E7D-F496-6F5B-DD90-A63617EBC9C5}"/>
              </a:ext>
            </a:extLst>
          </p:cNvPr>
          <p:cNvSpPr txBox="1"/>
          <p:nvPr/>
        </p:nvSpPr>
        <p:spPr>
          <a:xfrm flipH="1">
            <a:off x="5469314" y="2051082"/>
            <a:ext cx="1253371" cy="442035"/>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a:solidFill>
                  <a:schemeClr val="bg1"/>
                </a:solidFill>
                <a:latin typeface="+mj-lt"/>
              </a:rPr>
              <a:t>Payment </a:t>
            </a:r>
            <a:r>
              <a:rPr lang="de-DE" sz="1200" i="0" err="1">
                <a:solidFill>
                  <a:schemeClr val="bg1"/>
                </a:solidFill>
                <a:latin typeface="+mj-lt"/>
              </a:rPr>
              <a:t>for</a:t>
            </a:r>
            <a:r>
              <a:rPr lang="de-DE" sz="1200" i="0">
                <a:solidFill>
                  <a:schemeClr val="bg1"/>
                </a:solidFill>
                <a:latin typeface="+mj-lt"/>
              </a:rPr>
              <a:t> digital </a:t>
            </a:r>
            <a:r>
              <a:rPr lang="de-DE" sz="1200" i="0" err="1">
                <a:solidFill>
                  <a:schemeClr val="bg1"/>
                </a:solidFill>
                <a:latin typeface="+mj-lt"/>
              </a:rPr>
              <a:t>services</a:t>
            </a:r>
            <a:endParaRPr lang="de-DE" sz="1200" i="0">
              <a:solidFill>
                <a:schemeClr val="bg1"/>
              </a:solidFill>
              <a:latin typeface="+mj-lt"/>
            </a:endParaRPr>
          </a:p>
        </p:txBody>
      </p:sp>
      <p:cxnSp>
        <p:nvCxnSpPr>
          <p:cNvPr id="82" name="Straight Connector 81">
            <a:extLst>
              <a:ext uri="{FF2B5EF4-FFF2-40B4-BE49-F238E27FC236}">
                <a16:creationId xmlns:a16="http://schemas.microsoft.com/office/drawing/2014/main" id="{4EB3388D-7461-44DA-8021-2E9622BEE479}"/>
              </a:ext>
            </a:extLst>
          </p:cNvPr>
          <p:cNvCxnSpPr>
            <a:cxnSpLocks/>
          </p:cNvCxnSpPr>
          <p:nvPr/>
        </p:nvCxnSpPr>
        <p:spPr>
          <a:xfrm flipH="1">
            <a:off x="947738" y="3875586"/>
            <a:ext cx="10404475" cy="0"/>
          </a:xfrm>
          <a:prstGeom prst="line">
            <a:avLst/>
          </a:prstGeom>
          <a:ln w="381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D342A7F-9347-45DB-9367-2D01CD0E67F1}"/>
              </a:ext>
            </a:extLst>
          </p:cNvPr>
          <p:cNvSpPr>
            <a:spLocks noGrp="1"/>
          </p:cNvSpPr>
          <p:nvPr>
            <p:ph type="title"/>
          </p:nvPr>
        </p:nvSpPr>
        <p:spPr>
          <a:xfrm>
            <a:off x="838199" y="329956"/>
            <a:ext cx="5656139" cy="590931"/>
          </a:xfrm>
        </p:spPr>
        <p:txBody>
          <a:bodyPr vert="horz"/>
          <a:lstStyle/>
          <a:p>
            <a:r>
              <a:rPr lang="en-US" dirty="0"/>
              <a:t>E-commerce model</a:t>
            </a:r>
          </a:p>
        </p:txBody>
      </p:sp>
      <p:sp>
        <p:nvSpPr>
          <p:cNvPr id="15" name="Slide Number Placeholder 3">
            <a:extLst>
              <a:ext uri="{FF2B5EF4-FFF2-40B4-BE49-F238E27FC236}">
                <a16:creationId xmlns:a16="http://schemas.microsoft.com/office/drawing/2014/main" id="{8CC32166-B44E-8FD7-1E96-961EDDD1E9EF}"/>
              </a:ext>
            </a:extLst>
          </p:cNvPr>
          <p:cNvSpPr>
            <a:spLocks noGrp="1"/>
          </p:cNvSpPr>
          <p:nvPr>
            <p:ph type="sldNum" idx="4"/>
          </p:nvPr>
        </p:nvSpPr>
        <p:spPr>
          <a:xfrm>
            <a:off x="10722112" y="6306683"/>
            <a:ext cx="731600" cy="524800"/>
          </a:xfrm>
        </p:spPr>
        <p:txBody>
          <a:bodyPr/>
          <a:lstStyle/>
          <a:p>
            <a:fld id="{00000000-1234-1234-1234-123412341234}" type="slidenum">
              <a:rPr lang="en-GB" smtClean="0"/>
              <a:pPr/>
              <a:t>14</a:t>
            </a:fld>
            <a:endParaRPr lang="en-GB"/>
          </a:p>
        </p:txBody>
      </p:sp>
      <p:pic>
        <p:nvPicPr>
          <p:cNvPr id="2" name="Picture 1">
            <a:extLst>
              <a:ext uri="{FF2B5EF4-FFF2-40B4-BE49-F238E27FC236}">
                <a16:creationId xmlns:a16="http://schemas.microsoft.com/office/drawing/2014/main" id="{B99ED50D-0D96-11C9-BD23-570B1A49C708}"/>
              </a:ext>
            </a:extLst>
          </p:cNvPr>
          <p:cNvPicPr>
            <a:picLocks noChangeAspect="1"/>
          </p:cNvPicPr>
          <p:nvPr/>
        </p:nvPicPr>
        <p:blipFill>
          <a:blip r:embed="rId5">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297681" y="6473266"/>
            <a:ext cx="802119" cy="191634"/>
          </a:xfrm>
          <a:prstGeom prst="rect">
            <a:avLst/>
          </a:prstGeom>
          <a:noFill/>
          <a:ln>
            <a:noFill/>
          </a:ln>
        </p:spPr>
        <p:style>
          <a:lnRef idx="0">
            <a:scrgbClr r="0" g="0" b="0"/>
          </a:lnRef>
          <a:fillRef idx="0">
            <a:scrgbClr r="0" g="0" b="0"/>
          </a:fillRef>
          <a:effectRef idx="0">
            <a:scrgbClr r="0" g="0" b="0"/>
          </a:effectRef>
          <a:fontRef idx="minor">
            <a:schemeClr val="accent1"/>
          </a:fontRef>
        </p:style>
      </p:pic>
      <p:pic>
        <p:nvPicPr>
          <p:cNvPr id="47" name="Picture 46">
            <a:extLst>
              <a:ext uri="{FF2B5EF4-FFF2-40B4-BE49-F238E27FC236}">
                <a16:creationId xmlns:a16="http://schemas.microsoft.com/office/drawing/2014/main" id="{70898DFC-A8A8-4432-B3F1-FDA2AB8121D7}"/>
              </a:ext>
            </a:extLst>
          </p:cNvPr>
          <p:cNvPicPr>
            <a:picLocks noChangeAspect="1"/>
          </p:cNvPicPr>
          <p:nvPr/>
        </p:nvPicPr>
        <p:blipFill>
          <a:blip r:embed="rId6"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3325996" y="2001366"/>
            <a:ext cx="3031584" cy="3634345"/>
          </a:xfrm>
          <a:prstGeom prst="rect">
            <a:avLst/>
          </a:prstGeom>
        </p:spPr>
      </p:pic>
      <p:sp>
        <p:nvSpPr>
          <p:cNvPr id="38" name="Freeform 3">
            <a:extLst>
              <a:ext uri="{FF2B5EF4-FFF2-40B4-BE49-F238E27FC236}">
                <a16:creationId xmlns:a16="http://schemas.microsoft.com/office/drawing/2014/main" id="{8DA14794-C1C3-4B34-B8D4-F6A4AF029D5E}"/>
              </a:ext>
            </a:extLst>
          </p:cNvPr>
          <p:cNvSpPr/>
          <p:nvPr/>
        </p:nvSpPr>
        <p:spPr>
          <a:xfrm>
            <a:off x="1931525" y="3878503"/>
            <a:ext cx="5097271" cy="1151970"/>
          </a:xfrm>
          <a:custGeom>
            <a:avLst/>
            <a:gdLst>
              <a:gd name="connsiteX0" fmla="*/ 0 w 13735879"/>
              <a:gd name="connsiteY0" fmla="*/ 636105 h 2803465"/>
              <a:gd name="connsiteX1" fmla="*/ 3578087 w 13735879"/>
              <a:gd name="connsiteY1" fmla="*/ 2007705 h 2803465"/>
              <a:gd name="connsiteX2" fmla="*/ 7195931 w 13735879"/>
              <a:gd name="connsiteY2" fmla="*/ 2802835 h 2803465"/>
              <a:gd name="connsiteX3" fmla="*/ 10495722 w 13735879"/>
              <a:gd name="connsiteY3" fmla="*/ 1888435 h 2803465"/>
              <a:gd name="connsiteX4" fmla="*/ 13735879 w 13735879"/>
              <a:gd name="connsiteY4" fmla="*/ 0 h 280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5879" h="2803465">
                <a:moveTo>
                  <a:pt x="0" y="636105"/>
                </a:moveTo>
                <a:cubicBezTo>
                  <a:pt x="1189382" y="1141344"/>
                  <a:pt x="2378765" y="1646583"/>
                  <a:pt x="3578087" y="2007705"/>
                </a:cubicBezTo>
                <a:cubicBezTo>
                  <a:pt x="4777409" y="2368827"/>
                  <a:pt x="6042992" y="2822713"/>
                  <a:pt x="7195931" y="2802835"/>
                </a:cubicBezTo>
                <a:cubicBezTo>
                  <a:pt x="8348870" y="2782957"/>
                  <a:pt x="9405731" y="2355574"/>
                  <a:pt x="10495722" y="1888435"/>
                </a:cubicBezTo>
                <a:cubicBezTo>
                  <a:pt x="11585713" y="1421296"/>
                  <a:pt x="12660796" y="710648"/>
                  <a:pt x="13735879" y="0"/>
                </a:cubicBezTo>
              </a:path>
            </a:pathLst>
          </a:cu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latin typeface="+mj-lt"/>
            </a:endParaRPr>
          </a:p>
        </p:txBody>
      </p:sp>
      <p:sp>
        <p:nvSpPr>
          <p:cNvPr id="39" name="Freeform 8">
            <a:extLst>
              <a:ext uri="{FF2B5EF4-FFF2-40B4-BE49-F238E27FC236}">
                <a16:creationId xmlns:a16="http://schemas.microsoft.com/office/drawing/2014/main" id="{B24B0F1F-B752-4E4E-9E29-FEA333C667C5}"/>
              </a:ext>
            </a:extLst>
          </p:cNvPr>
          <p:cNvSpPr/>
          <p:nvPr/>
        </p:nvSpPr>
        <p:spPr>
          <a:xfrm>
            <a:off x="2034798" y="2243478"/>
            <a:ext cx="4964491" cy="1259290"/>
          </a:xfrm>
          <a:custGeom>
            <a:avLst/>
            <a:gdLst>
              <a:gd name="connsiteX0" fmla="*/ 0 w 13378070"/>
              <a:gd name="connsiteY0" fmla="*/ 2587565 h 3064643"/>
              <a:gd name="connsiteX1" fmla="*/ 5685183 w 13378070"/>
              <a:gd name="connsiteY1" fmla="*/ 3391 h 3064643"/>
              <a:gd name="connsiteX2" fmla="*/ 13378070 w 13378070"/>
              <a:gd name="connsiteY2" fmla="*/ 3064643 h 3064643"/>
            </a:gdLst>
            <a:ahLst/>
            <a:cxnLst>
              <a:cxn ang="0">
                <a:pos x="connsiteX0" y="connsiteY0"/>
              </a:cxn>
              <a:cxn ang="0">
                <a:pos x="connsiteX1" y="connsiteY1"/>
              </a:cxn>
              <a:cxn ang="0">
                <a:pos x="connsiteX2" y="connsiteY2"/>
              </a:cxn>
            </a:cxnLst>
            <a:rect l="l" t="t" r="r" b="b"/>
            <a:pathLst>
              <a:path w="13378070" h="3064643">
                <a:moveTo>
                  <a:pt x="0" y="2587565"/>
                </a:moveTo>
                <a:cubicBezTo>
                  <a:pt x="1727752" y="1255721"/>
                  <a:pt x="3455505" y="-76122"/>
                  <a:pt x="5685183" y="3391"/>
                </a:cubicBezTo>
                <a:cubicBezTo>
                  <a:pt x="7914861" y="82904"/>
                  <a:pt x="10646465" y="1573773"/>
                  <a:pt x="13378070" y="3064643"/>
                </a:cubicBezTo>
              </a:path>
            </a:pathLst>
          </a:cu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latin typeface="+mj-lt"/>
            </a:endParaRPr>
          </a:p>
        </p:txBody>
      </p:sp>
      <p:cxnSp>
        <p:nvCxnSpPr>
          <p:cNvPr id="37" name="Straight Arrow Connector 36">
            <a:extLst>
              <a:ext uri="{FF2B5EF4-FFF2-40B4-BE49-F238E27FC236}">
                <a16:creationId xmlns:a16="http://schemas.microsoft.com/office/drawing/2014/main" id="{9993AFB6-3290-49BA-BB49-C2CAA26C9B7D}"/>
              </a:ext>
            </a:extLst>
          </p:cNvPr>
          <p:cNvCxnSpPr/>
          <p:nvPr/>
        </p:nvCxnSpPr>
        <p:spPr>
          <a:xfrm>
            <a:off x="2077214" y="4273897"/>
            <a:ext cx="665744" cy="1728328"/>
          </a:xfrm>
          <a:prstGeom prst="straightConnector1">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cxnSp>
      <p:sp>
        <p:nvSpPr>
          <p:cNvPr id="72" name="TextBox 71">
            <a:extLst>
              <a:ext uri="{FF2B5EF4-FFF2-40B4-BE49-F238E27FC236}">
                <a16:creationId xmlns:a16="http://schemas.microsoft.com/office/drawing/2014/main" id="{4B14E929-8266-4A19-94E7-3B94E0745613}"/>
              </a:ext>
            </a:extLst>
          </p:cNvPr>
          <p:cNvSpPr txBox="1"/>
          <p:nvPr/>
        </p:nvSpPr>
        <p:spPr>
          <a:xfrm>
            <a:off x="6419850" y="3209985"/>
            <a:ext cx="1354706" cy="461665"/>
          </a:xfrm>
          <a:prstGeom prst="rect">
            <a:avLst/>
          </a:prstGeom>
          <a:noFill/>
        </p:spPr>
        <p:txBody>
          <a:bodyPr wrap="square" rtlCol="0">
            <a:spAutoFit/>
          </a:bodyPr>
          <a:lstStyle/>
          <a:p>
            <a:pPr algn="ctr"/>
            <a:r>
              <a:rPr lang="en-AU" sz="1200" b="1">
                <a:solidFill>
                  <a:schemeClr val="bg1"/>
                </a:solidFill>
                <a:latin typeface="+mj-lt"/>
                <a:cs typeface="Arial" panose="020B0604020202020204" pitchFamily="34" charset="0"/>
              </a:rPr>
              <a:t>Digital service </a:t>
            </a:r>
            <a:br>
              <a:rPr lang="en-AU" sz="1200" b="1">
                <a:solidFill>
                  <a:schemeClr val="bg1"/>
                </a:solidFill>
                <a:latin typeface="+mj-lt"/>
                <a:cs typeface="Arial" panose="020B0604020202020204" pitchFamily="34" charset="0"/>
              </a:rPr>
            </a:br>
            <a:r>
              <a:rPr lang="en-AU" sz="1200" b="1">
                <a:solidFill>
                  <a:schemeClr val="bg1"/>
                </a:solidFill>
                <a:latin typeface="+mj-lt"/>
                <a:cs typeface="Arial" panose="020B0604020202020204" pitchFamily="34" charset="0"/>
              </a:rPr>
              <a:t>providers</a:t>
            </a:r>
          </a:p>
        </p:txBody>
      </p:sp>
      <p:sp>
        <p:nvSpPr>
          <p:cNvPr id="75" name="TextBox 74">
            <a:extLst>
              <a:ext uri="{FF2B5EF4-FFF2-40B4-BE49-F238E27FC236}">
                <a16:creationId xmlns:a16="http://schemas.microsoft.com/office/drawing/2014/main" id="{67F9FD41-2EB5-4431-8A58-C87A4308BD88}"/>
              </a:ext>
            </a:extLst>
          </p:cNvPr>
          <p:cNvSpPr txBox="1"/>
          <p:nvPr/>
        </p:nvSpPr>
        <p:spPr>
          <a:xfrm>
            <a:off x="2150439" y="3209985"/>
            <a:ext cx="1063024" cy="276999"/>
          </a:xfrm>
          <a:prstGeom prst="rect">
            <a:avLst/>
          </a:prstGeom>
          <a:noFill/>
        </p:spPr>
        <p:txBody>
          <a:bodyPr wrap="square" rtlCol="0">
            <a:spAutoFit/>
          </a:bodyPr>
          <a:lstStyle/>
          <a:p>
            <a:pPr algn="ctr"/>
            <a:r>
              <a:rPr lang="en-AU" sz="1200" b="1" dirty="0">
                <a:solidFill>
                  <a:schemeClr val="bg1"/>
                </a:solidFill>
                <a:latin typeface="+mj-lt"/>
                <a:cs typeface="Arial" panose="020B0604020202020204" pitchFamily="34" charset="0"/>
              </a:rPr>
              <a:t>Consumers</a:t>
            </a:r>
          </a:p>
        </p:txBody>
      </p:sp>
      <p:grpSp>
        <p:nvGrpSpPr>
          <p:cNvPr id="76" name="Group 75">
            <a:extLst>
              <a:ext uri="{FF2B5EF4-FFF2-40B4-BE49-F238E27FC236}">
                <a16:creationId xmlns:a16="http://schemas.microsoft.com/office/drawing/2014/main" id="{2E4AB845-C27E-40BB-B838-1F5DFCF54A02}"/>
              </a:ext>
            </a:extLst>
          </p:cNvPr>
          <p:cNvGrpSpPr/>
          <p:nvPr/>
        </p:nvGrpSpPr>
        <p:grpSpPr>
          <a:xfrm>
            <a:off x="2536279" y="3759577"/>
            <a:ext cx="284343" cy="314853"/>
            <a:chOff x="10267864" y="3833535"/>
            <a:chExt cx="852984" cy="852984"/>
          </a:xfrm>
        </p:grpSpPr>
        <p:sp>
          <p:nvSpPr>
            <p:cNvPr id="77" name="Freeform: Shape 76">
              <a:extLst>
                <a:ext uri="{FF2B5EF4-FFF2-40B4-BE49-F238E27FC236}">
                  <a16:creationId xmlns:a16="http://schemas.microsoft.com/office/drawing/2014/main" id="{A5B2A07E-F09E-4F8D-BAFE-EF9F61A92FE3}"/>
                </a:ext>
              </a:extLst>
            </p:cNvPr>
            <p:cNvSpPr/>
            <p:nvPr/>
          </p:nvSpPr>
          <p:spPr>
            <a:xfrm>
              <a:off x="10541853" y="4098477"/>
              <a:ext cx="305006" cy="303714"/>
            </a:xfrm>
            <a:custGeom>
              <a:avLst/>
              <a:gdLst>
                <a:gd name="connsiteX0" fmla="*/ 152503 w 305006"/>
                <a:gd name="connsiteY0" fmla="*/ 0 h 303714"/>
                <a:gd name="connsiteX1" fmla="*/ 0 w 305006"/>
                <a:gd name="connsiteY1" fmla="*/ 152503 h 303714"/>
                <a:gd name="connsiteX2" fmla="*/ 152503 w 305006"/>
                <a:gd name="connsiteY2" fmla="*/ 303714 h 303714"/>
                <a:gd name="connsiteX3" fmla="*/ 305007 w 305006"/>
                <a:gd name="connsiteY3" fmla="*/ 151211 h 303714"/>
                <a:gd name="connsiteX4" fmla="*/ 152503 w 305006"/>
                <a:gd name="connsiteY4" fmla="*/ 0 h 303714"/>
                <a:gd name="connsiteX5" fmla="*/ 152503 w 305006"/>
                <a:gd name="connsiteY5" fmla="*/ 277866 h 303714"/>
                <a:gd name="connsiteX6" fmla="*/ 25848 w 305006"/>
                <a:gd name="connsiteY6" fmla="*/ 151211 h 303714"/>
                <a:gd name="connsiteX7" fmla="*/ 152503 w 305006"/>
                <a:gd name="connsiteY7" fmla="*/ 24556 h 303714"/>
                <a:gd name="connsiteX8" fmla="*/ 279159 w 305006"/>
                <a:gd name="connsiteY8" fmla="*/ 151211 h 303714"/>
                <a:gd name="connsiteX9" fmla="*/ 152503 w 305006"/>
                <a:gd name="connsiteY9" fmla="*/ 277866 h 30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006" h="303714">
                  <a:moveTo>
                    <a:pt x="152503" y="0"/>
                  </a:moveTo>
                  <a:cubicBezTo>
                    <a:pt x="68497" y="0"/>
                    <a:pt x="0" y="68497"/>
                    <a:pt x="0" y="152503"/>
                  </a:cubicBezTo>
                  <a:cubicBezTo>
                    <a:pt x="0" y="235217"/>
                    <a:pt x="68497" y="303714"/>
                    <a:pt x="152503" y="303714"/>
                  </a:cubicBezTo>
                  <a:cubicBezTo>
                    <a:pt x="236509" y="303714"/>
                    <a:pt x="305007" y="235217"/>
                    <a:pt x="305007" y="151211"/>
                  </a:cubicBezTo>
                  <a:cubicBezTo>
                    <a:pt x="305007" y="68497"/>
                    <a:pt x="236509" y="0"/>
                    <a:pt x="152503" y="0"/>
                  </a:cubicBezTo>
                  <a:close/>
                  <a:moveTo>
                    <a:pt x="152503" y="277866"/>
                  </a:moveTo>
                  <a:cubicBezTo>
                    <a:pt x="82714" y="277866"/>
                    <a:pt x="25848" y="221001"/>
                    <a:pt x="25848" y="151211"/>
                  </a:cubicBezTo>
                  <a:cubicBezTo>
                    <a:pt x="25848" y="81421"/>
                    <a:pt x="82714" y="24556"/>
                    <a:pt x="152503" y="24556"/>
                  </a:cubicBezTo>
                  <a:cubicBezTo>
                    <a:pt x="222293" y="24556"/>
                    <a:pt x="279159" y="81421"/>
                    <a:pt x="279159" y="151211"/>
                  </a:cubicBezTo>
                  <a:cubicBezTo>
                    <a:pt x="279159" y="221001"/>
                    <a:pt x="222293" y="277866"/>
                    <a:pt x="152503" y="277866"/>
                  </a:cubicBezTo>
                  <a:close/>
                </a:path>
              </a:pathLst>
            </a:custGeom>
            <a:solidFill>
              <a:schemeClr val="tx1"/>
            </a:solidFill>
            <a:ln w="12887" cap="flat">
              <a:noFill/>
              <a:prstDash val="solid"/>
              <a:miter/>
            </a:ln>
          </p:spPr>
          <p:txBody>
            <a:bodyPr rtlCol="0" anchor="ctr"/>
            <a:lstStyle/>
            <a:p>
              <a:endParaRPr lang="en-AU">
                <a:latin typeface="+mj-lt"/>
              </a:endParaRPr>
            </a:p>
          </p:txBody>
        </p:sp>
        <p:sp>
          <p:nvSpPr>
            <p:cNvPr id="78" name="Freeform: Shape 77">
              <a:extLst>
                <a:ext uri="{FF2B5EF4-FFF2-40B4-BE49-F238E27FC236}">
                  <a16:creationId xmlns:a16="http://schemas.microsoft.com/office/drawing/2014/main" id="{06C0FB6C-A59E-43BD-97C7-3F9299BBF1B9}"/>
                </a:ext>
              </a:extLst>
            </p:cNvPr>
            <p:cNvSpPr/>
            <p:nvPr/>
          </p:nvSpPr>
          <p:spPr>
            <a:xfrm>
              <a:off x="10267864" y="3833535"/>
              <a:ext cx="852984" cy="852984"/>
            </a:xfrm>
            <a:custGeom>
              <a:avLst/>
              <a:gdLst>
                <a:gd name="connsiteX0" fmla="*/ 852985 w 852984"/>
                <a:gd name="connsiteY0" fmla="*/ 426493 h 852984"/>
                <a:gd name="connsiteX1" fmla="*/ 426493 w 852984"/>
                <a:gd name="connsiteY1" fmla="*/ 0 h 852984"/>
                <a:gd name="connsiteX2" fmla="*/ 0 w 852984"/>
                <a:gd name="connsiteY2" fmla="*/ 426493 h 852984"/>
                <a:gd name="connsiteX3" fmla="*/ 426493 w 852984"/>
                <a:gd name="connsiteY3" fmla="*/ 852985 h 852984"/>
                <a:gd name="connsiteX4" fmla="*/ 852985 w 852984"/>
                <a:gd name="connsiteY4" fmla="*/ 426493 h 852984"/>
                <a:gd name="connsiteX5" fmla="*/ 197737 w 852984"/>
                <a:gd name="connsiteY5" fmla="*/ 754763 h 852984"/>
                <a:gd name="connsiteX6" fmla="*/ 360580 w 852984"/>
                <a:gd name="connsiteY6" fmla="*/ 603552 h 852984"/>
                <a:gd name="connsiteX7" fmla="*/ 491113 w 852984"/>
                <a:gd name="connsiteY7" fmla="*/ 603552 h 852984"/>
                <a:gd name="connsiteX8" fmla="*/ 653955 w 852984"/>
                <a:gd name="connsiteY8" fmla="*/ 754763 h 852984"/>
                <a:gd name="connsiteX9" fmla="*/ 426493 w 852984"/>
                <a:gd name="connsiteY9" fmla="*/ 827137 h 852984"/>
                <a:gd name="connsiteX10" fmla="*/ 197737 w 852984"/>
                <a:gd name="connsiteY10" fmla="*/ 754763 h 852984"/>
                <a:gd name="connsiteX11" fmla="*/ 678511 w 852984"/>
                <a:gd name="connsiteY11" fmla="*/ 737961 h 852984"/>
                <a:gd name="connsiteX12" fmla="*/ 491113 w 852984"/>
                <a:gd name="connsiteY12" fmla="*/ 578996 h 852984"/>
                <a:gd name="connsiteX13" fmla="*/ 361872 w 852984"/>
                <a:gd name="connsiteY13" fmla="*/ 578996 h 852984"/>
                <a:gd name="connsiteX14" fmla="*/ 174474 w 852984"/>
                <a:gd name="connsiteY14" fmla="*/ 737961 h 852984"/>
                <a:gd name="connsiteX15" fmla="*/ 25848 w 852984"/>
                <a:gd name="connsiteY15" fmla="*/ 426493 h 852984"/>
                <a:gd name="connsiteX16" fmla="*/ 426493 w 852984"/>
                <a:gd name="connsiteY16" fmla="*/ 25848 h 852984"/>
                <a:gd name="connsiteX17" fmla="*/ 827137 w 852984"/>
                <a:gd name="connsiteY17" fmla="*/ 426493 h 852984"/>
                <a:gd name="connsiteX18" fmla="*/ 678511 w 852984"/>
                <a:gd name="connsiteY18" fmla="*/ 737961 h 85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2984" h="852984">
                  <a:moveTo>
                    <a:pt x="852985" y="426493"/>
                  </a:moveTo>
                  <a:cubicBezTo>
                    <a:pt x="852985" y="191275"/>
                    <a:pt x="661710" y="0"/>
                    <a:pt x="426493" y="0"/>
                  </a:cubicBezTo>
                  <a:cubicBezTo>
                    <a:pt x="191275" y="0"/>
                    <a:pt x="0" y="191275"/>
                    <a:pt x="0" y="426493"/>
                  </a:cubicBezTo>
                  <a:cubicBezTo>
                    <a:pt x="0" y="661710"/>
                    <a:pt x="191275" y="852985"/>
                    <a:pt x="426493" y="852985"/>
                  </a:cubicBezTo>
                  <a:cubicBezTo>
                    <a:pt x="661710" y="852985"/>
                    <a:pt x="852985" y="661710"/>
                    <a:pt x="852985" y="426493"/>
                  </a:cubicBezTo>
                  <a:close/>
                  <a:moveTo>
                    <a:pt x="197737" y="754763"/>
                  </a:moveTo>
                  <a:cubicBezTo>
                    <a:pt x="204199" y="669464"/>
                    <a:pt x="275282" y="603552"/>
                    <a:pt x="360580" y="603552"/>
                  </a:cubicBezTo>
                  <a:lnTo>
                    <a:pt x="491113" y="603552"/>
                  </a:lnTo>
                  <a:cubicBezTo>
                    <a:pt x="577703" y="603552"/>
                    <a:pt x="647493" y="669464"/>
                    <a:pt x="653955" y="754763"/>
                  </a:cubicBezTo>
                  <a:cubicBezTo>
                    <a:pt x="590628" y="799997"/>
                    <a:pt x="511791" y="827137"/>
                    <a:pt x="426493" y="827137"/>
                  </a:cubicBezTo>
                  <a:cubicBezTo>
                    <a:pt x="341194" y="827137"/>
                    <a:pt x="262358" y="799997"/>
                    <a:pt x="197737" y="754763"/>
                  </a:cubicBezTo>
                  <a:close/>
                  <a:moveTo>
                    <a:pt x="678511" y="737961"/>
                  </a:moveTo>
                  <a:cubicBezTo>
                    <a:pt x="664294" y="647493"/>
                    <a:pt x="585458" y="578996"/>
                    <a:pt x="491113" y="578996"/>
                  </a:cubicBezTo>
                  <a:lnTo>
                    <a:pt x="361872" y="578996"/>
                  </a:lnTo>
                  <a:cubicBezTo>
                    <a:pt x="267527" y="578996"/>
                    <a:pt x="189983" y="647493"/>
                    <a:pt x="174474" y="737961"/>
                  </a:cubicBezTo>
                  <a:cubicBezTo>
                    <a:pt x="84006" y="664294"/>
                    <a:pt x="25848" y="551855"/>
                    <a:pt x="25848" y="426493"/>
                  </a:cubicBezTo>
                  <a:cubicBezTo>
                    <a:pt x="25848" y="205492"/>
                    <a:pt x="205492" y="25848"/>
                    <a:pt x="426493" y="25848"/>
                  </a:cubicBezTo>
                  <a:cubicBezTo>
                    <a:pt x="647493" y="25848"/>
                    <a:pt x="827137" y="205492"/>
                    <a:pt x="827137" y="426493"/>
                  </a:cubicBezTo>
                  <a:cubicBezTo>
                    <a:pt x="827137" y="551855"/>
                    <a:pt x="768979" y="664294"/>
                    <a:pt x="678511" y="737961"/>
                  </a:cubicBezTo>
                  <a:close/>
                </a:path>
              </a:pathLst>
            </a:custGeom>
            <a:solidFill>
              <a:schemeClr val="tx1"/>
            </a:solidFill>
            <a:ln w="12887" cap="flat">
              <a:noFill/>
              <a:prstDash val="solid"/>
              <a:miter/>
            </a:ln>
          </p:spPr>
          <p:txBody>
            <a:bodyPr rtlCol="0" anchor="ctr"/>
            <a:lstStyle/>
            <a:p>
              <a:endParaRPr lang="en-AU">
                <a:latin typeface="+mj-lt"/>
              </a:endParaRPr>
            </a:p>
          </p:txBody>
        </p:sp>
      </p:grpSp>
      <p:pic>
        <p:nvPicPr>
          <p:cNvPr id="52" name="Picture 51">
            <a:extLst>
              <a:ext uri="{FF2B5EF4-FFF2-40B4-BE49-F238E27FC236}">
                <a16:creationId xmlns:a16="http://schemas.microsoft.com/office/drawing/2014/main" id="{45C81C7F-E3B9-44EA-8EDC-BACBFA6F131F}"/>
              </a:ext>
            </a:extLst>
          </p:cNvPr>
          <p:cNvPicPr>
            <a:picLocks/>
          </p:cNvPicPr>
          <p:nvPr/>
        </p:nvPicPr>
        <p:blipFill>
          <a:blip r:embed="rId7"/>
          <a:stretch>
            <a:fillRect/>
          </a:stretch>
        </p:blipFill>
        <p:spPr>
          <a:xfrm>
            <a:off x="2473910" y="3679624"/>
            <a:ext cx="460800" cy="460800"/>
          </a:xfrm>
          <a:prstGeom prst="rect">
            <a:avLst/>
          </a:prstGeom>
        </p:spPr>
      </p:pic>
      <p:sp>
        <p:nvSpPr>
          <p:cNvPr id="61" name="Rectangle 60">
            <a:extLst>
              <a:ext uri="{FF2B5EF4-FFF2-40B4-BE49-F238E27FC236}">
                <a16:creationId xmlns:a16="http://schemas.microsoft.com/office/drawing/2014/main" id="{0E5D2BE6-7EBF-DF52-DB70-F9FDCF2EFB33}"/>
              </a:ext>
            </a:extLst>
          </p:cNvPr>
          <p:cNvSpPr/>
          <p:nvPr/>
        </p:nvSpPr>
        <p:spPr>
          <a:xfrm>
            <a:off x="10092193" y="5097146"/>
            <a:ext cx="404200" cy="308594"/>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586F93A-596F-933D-277B-C0855658B198}"/>
              </a:ext>
            </a:extLst>
          </p:cNvPr>
          <p:cNvPicPr preferRelativeResize="0">
            <a:picLocks/>
          </p:cNvPicPr>
          <p:nvPr/>
        </p:nvPicPr>
        <p:blipFill>
          <a:blip r:embed="rId8"/>
          <a:stretch>
            <a:fillRect/>
          </a:stretch>
        </p:blipFill>
        <p:spPr>
          <a:xfrm>
            <a:off x="7325068" y="959870"/>
            <a:ext cx="460800" cy="460800"/>
          </a:xfrm>
          <a:prstGeom prst="rect">
            <a:avLst/>
          </a:prstGeom>
        </p:spPr>
      </p:pic>
      <p:sp>
        <p:nvSpPr>
          <p:cNvPr id="12" name="TextBox 11">
            <a:extLst>
              <a:ext uri="{FF2B5EF4-FFF2-40B4-BE49-F238E27FC236}">
                <a16:creationId xmlns:a16="http://schemas.microsoft.com/office/drawing/2014/main" id="{E0D5D12D-204B-282B-D520-518B9912F095}"/>
              </a:ext>
            </a:extLst>
          </p:cNvPr>
          <p:cNvSpPr txBox="1"/>
          <p:nvPr/>
        </p:nvSpPr>
        <p:spPr>
          <a:xfrm>
            <a:off x="6857179" y="490231"/>
            <a:ext cx="1354706" cy="461665"/>
          </a:xfrm>
          <a:prstGeom prst="rect">
            <a:avLst/>
          </a:prstGeom>
          <a:noFill/>
        </p:spPr>
        <p:txBody>
          <a:bodyPr wrap="square" rtlCol="0">
            <a:spAutoFit/>
          </a:bodyPr>
          <a:lstStyle/>
          <a:p>
            <a:pPr algn="ctr"/>
            <a:r>
              <a:rPr lang="en-AU" sz="1200" b="1">
                <a:solidFill>
                  <a:schemeClr val="bg1"/>
                </a:solidFill>
                <a:latin typeface="+mj-lt"/>
                <a:cs typeface="Arial" panose="020B0604020202020204" pitchFamily="34" charset="0"/>
              </a:rPr>
              <a:t>Other</a:t>
            </a:r>
            <a:br>
              <a:rPr lang="en-AU" sz="1200" b="1">
                <a:solidFill>
                  <a:schemeClr val="bg1"/>
                </a:solidFill>
                <a:latin typeface="+mj-lt"/>
                <a:cs typeface="Arial" panose="020B0604020202020204" pitchFamily="34" charset="0"/>
              </a:rPr>
            </a:br>
            <a:r>
              <a:rPr lang="en-AU" sz="1200" b="1">
                <a:solidFill>
                  <a:schemeClr val="bg1"/>
                </a:solidFill>
                <a:latin typeface="+mj-lt"/>
                <a:cs typeface="Arial" panose="020B0604020202020204" pitchFamily="34" charset="0"/>
              </a:rPr>
              <a:t>producers</a:t>
            </a:r>
          </a:p>
        </p:txBody>
      </p:sp>
      <p:pic>
        <p:nvPicPr>
          <p:cNvPr id="22" name="Picture 21">
            <a:extLst>
              <a:ext uri="{FF2B5EF4-FFF2-40B4-BE49-F238E27FC236}">
                <a16:creationId xmlns:a16="http://schemas.microsoft.com/office/drawing/2014/main" id="{E6456385-BF95-CFE0-6F18-16A5B76F64B7}"/>
              </a:ext>
            </a:extLst>
          </p:cNvPr>
          <p:cNvPicPr preferRelativeResize="0">
            <a:picLocks/>
          </p:cNvPicPr>
          <p:nvPr/>
        </p:nvPicPr>
        <p:blipFill>
          <a:blip r:embed="rId8"/>
          <a:stretch>
            <a:fillRect/>
          </a:stretch>
        </p:blipFill>
        <p:spPr>
          <a:xfrm>
            <a:off x="6887739" y="3679624"/>
            <a:ext cx="460800" cy="460800"/>
          </a:xfrm>
          <a:prstGeom prst="rect">
            <a:avLst/>
          </a:prstGeom>
        </p:spPr>
      </p:pic>
      <p:sp>
        <p:nvSpPr>
          <p:cNvPr id="24" name="Rectangle 23">
            <a:extLst>
              <a:ext uri="{FF2B5EF4-FFF2-40B4-BE49-F238E27FC236}">
                <a16:creationId xmlns:a16="http://schemas.microsoft.com/office/drawing/2014/main" id="{F30CD14F-83BB-9873-E2AB-7A1792FD1233}"/>
              </a:ext>
            </a:extLst>
          </p:cNvPr>
          <p:cNvSpPr/>
          <p:nvPr/>
        </p:nvSpPr>
        <p:spPr>
          <a:xfrm>
            <a:off x="7099866" y="1812732"/>
            <a:ext cx="281354" cy="15363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928BF10-9665-19E1-87F3-D5F3017FE025}"/>
              </a:ext>
            </a:extLst>
          </p:cNvPr>
          <p:cNvSpPr/>
          <p:nvPr/>
        </p:nvSpPr>
        <p:spPr>
          <a:xfrm>
            <a:off x="6857179" y="2533130"/>
            <a:ext cx="281354" cy="15363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BA75493-737C-E8A5-F72C-5C3D6FF8F642}"/>
              </a:ext>
            </a:extLst>
          </p:cNvPr>
          <p:cNvSpPr txBox="1"/>
          <p:nvPr/>
        </p:nvSpPr>
        <p:spPr>
          <a:xfrm>
            <a:off x="6597822" y="2506741"/>
            <a:ext cx="802935" cy="217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200" hangingPunct="0">
              <a:lnSpc>
                <a:spcPct val="90000"/>
              </a:lnSpc>
            </a:pPr>
            <a:r>
              <a:rPr lang="de-DE" sz="1200">
                <a:solidFill>
                  <a:schemeClr val="bg1"/>
                </a:solidFill>
                <a:latin typeface="+mj-lt"/>
                <a:ea typeface="Canela Text Regular"/>
                <a:cs typeface="Canela Text Regular"/>
                <a:sym typeface="Canela Text Regular"/>
              </a:rPr>
              <a:t>Products</a:t>
            </a:r>
          </a:p>
        </p:txBody>
      </p:sp>
      <p:sp>
        <p:nvSpPr>
          <p:cNvPr id="9" name="TextBox 8">
            <a:extLst>
              <a:ext uri="{FF2B5EF4-FFF2-40B4-BE49-F238E27FC236}">
                <a16:creationId xmlns:a16="http://schemas.microsoft.com/office/drawing/2014/main" id="{B58A3936-E5CA-C001-FA3E-208CDC3FCBC3}"/>
              </a:ext>
            </a:extLst>
          </p:cNvPr>
          <p:cNvSpPr txBox="1"/>
          <p:nvPr/>
        </p:nvSpPr>
        <p:spPr>
          <a:xfrm>
            <a:off x="6510373" y="1734717"/>
            <a:ext cx="1241166" cy="276999"/>
          </a:xfrm>
          <a:prstGeom prst="rect">
            <a:avLst/>
          </a:prstGeom>
          <a:noFill/>
        </p:spPr>
        <p:txBody>
          <a:bodyPr wrap="square" rtlCol="0">
            <a:spAutoFit/>
          </a:bodyPr>
          <a:lstStyle/>
          <a:p>
            <a:pPr algn="ctr"/>
            <a:r>
              <a:rPr lang="en-AU" sz="1200">
                <a:solidFill>
                  <a:schemeClr val="bg1"/>
                </a:solidFill>
                <a:latin typeface="+mj-lt"/>
                <a:cs typeface="Arial" panose="020B0604020202020204" pitchFamily="34" charset="0"/>
              </a:rPr>
              <a:t>Payment</a:t>
            </a:r>
          </a:p>
        </p:txBody>
      </p:sp>
      <p:sp>
        <p:nvSpPr>
          <p:cNvPr id="50" name="TextBox 49">
            <a:extLst>
              <a:ext uri="{FF2B5EF4-FFF2-40B4-BE49-F238E27FC236}">
                <a16:creationId xmlns:a16="http://schemas.microsoft.com/office/drawing/2014/main" id="{7DAA388F-1CA8-A541-AC64-3D58D51BA913}"/>
              </a:ext>
            </a:extLst>
          </p:cNvPr>
          <p:cNvSpPr txBox="1"/>
          <p:nvPr/>
        </p:nvSpPr>
        <p:spPr>
          <a:xfrm flipH="1">
            <a:off x="3513909" y="1207781"/>
            <a:ext cx="2752210"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800" i="0" err="1">
                <a:solidFill>
                  <a:schemeClr val="accent1"/>
                </a:solidFill>
                <a:latin typeface="+mj-lt"/>
              </a:rPr>
              <a:t>E-commerce</a:t>
            </a:r>
            <a:r>
              <a:rPr lang="de-DE" sz="1800" i="0">
                <a:solidFill>
                  <a:schemeClr val="accent1"/>
                </a:solidFill>
                <a:latin typeface="+mj-lt"/>
              </a:rPr>
              <a:t> </a:t>
            </a:r>
            <a:br>
              <a:rPr lang="de-DE" sz="1800" i="0">
                <a:solidFill>
                  <a:schemeClr val="accent1"/>
                </a:solidFill>
                <a:latin typeface="+mj-lt"/>
              </a:rPr>
            </a:br>
            <a:endParaRPr lang="de-DE" sz="1800" i="0">
              <a:solidFill>
                <a:schemeClr val="accent1"/>
              </a:solidFill>
              <a:latin typeface="+mj-lt"/>
            </a:endParaRPr>
          </a:p>
        </p:txBody>
      </p:sp>
    </p:spTree>
    <p:extLst>
      <p:ext uri="{BB962C8B-B14F-4D97-AF65-F5344CB8AC3E}">
        <p14:creationId xmlns:p14="http://schemas.microsoft.com/office/powerpoint/2010/main" val="39055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70898DFC-A8A8-4432-B3F1-FDA2AB8121D7}"/>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3325996" y="2001366"/>
            <a:ext cx="3031584" cy="3634345"/>
          </a:xfrm>
          <a:prstGeom prst="rect">
            <a:avLst/>
          </a:prstGeom>
        </p:spPr>
      </p:pic>
      <p:pic>
        <p:nvPicPr>
          <p:cNvPr id="6" name="Picture 5">
            <a:extLst>
              <a:ext uri="{FF2B5EF4-FFF2-40B4-BE49-F238E27FC236}">
                <a16:creationId xmlns:a16="http://schemas.microsoft.com/office/drawing/2014/main" id="{FF583D24-3416-1DB0-65B1-CECA3B032226}"/>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7358735" y="2001366"/>
            <a:ext cx="3031584" cy="3634345"/>
          </a:xfrm>
          <a:prstGeom prst="rect">
            <a:avLst/>
          </a:prstGeom>
        </p:spPr>
      </p:pic>
      <p:graphicFrame>
        <p:nvGraphicFramePr>
          <p:cNvPr id="5" name="Object 4" hidden="1">
            <a:extLst>
              <a:ext uri="{FF2B5EF4-FFF2-40B4-BE49-F238E27FC236}">
                <a16:creationId xmlns:a16="http://schemas.microsoft.com/office/drawing/2014/main" id="{691FBAFE-EF2B-460B-B3DF-99399CAFB8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2" imgH="338" progId="TCLayout.ActiveDocument.1">
                  <p:embed/>
                </p:oleObj>
              </mc:Choice>
              <mc:Fallback>
                <p:oleObj name="think-cell Slide" r:id="rId4" imgW="332" imgH="338" progId="TCLayout.ActiveDocument.1">
                  <p:embed/>
                  <p:pic>
                    <p:nvPicPr>
                      <p:cNvPr id="5" name="Object 4" hidden="1">
                        <a:extLst>
                          <a:ext uri="{FF2B5EF4-FFF2-40B4-BE49-F238E27FC236}">
                            <a16:creationId xmlns:a16="http://schemas.microsoft.com/office/drawing/2014/main" id="{691FBAFE-EF2B-460B-B3DF-99399CAFB8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Arc 6">
            <a:extLst>
              <a:ext uri="{FF2B5EF4-FFF2-40B4-BE49-F238E27FC236}">
                <a16:creationId xmlns:a16="http://schemas.microsoft.com/office/drawing/2014/main" id="{6023CEA0-CC03-88E0-CEDB-B97811D7B2EC}"/>
              </a:ext>
            </a:extLst>
          </p:cNvPr>
          <p:cNvSpPr/>
          <p:nvPr/>
        </p:nvSpPr>
        <p:spPr>
          <a:xfrm rot="20123414">
            <a:off x="6938987" y="207115"/>
            <a:ext cx="5097272" cy="4343400"/>
          </a:xfrm>
          <a:prstGeom prst="arc">
            <a:avLst>
              <a:gd name="adj1" fmla="val 11389096"/>
              <a:gd name="adj2" fmla="val 13662897"/>
            </a:avLst>
          </a:prstGeom>
          <a:noFill/>
          <a:ln w="38100" cap="flat">
            <a:solidFill>
              <a:schemeClr val="bg2"/>
            </a:solidFill>
            <a:prstDash val="solid"/>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endParaRPr>
          </a:p>
        </p:txBody>
      </p:sp>
      <p:sp>
        <p:nvSpPr>
          <p:cNvPr id="40" name="Arc 39">
            <a:extLst>
              <a:ext uri="{FF2B5EF4-FFF2-40B4-BE49-F238E27FC236}">
                <a16:creationId xmlns:a16="http://schemas.microsoft.com/office/drawing/2014/main" id="{57D40461-B184-42C9-9CBB-75E7D252C229}"/>
              </a:ext>
            </a:extLst>
          </p:cNvPr>
          <p:cNvSpPr/>
          <p:nvPr/>
        </p:nvSpPr>
        <p:spPr>
          <a:xfrm>
            <a:off x="2615736" y="1970045"/>
            <a:ext cx="4504186" cy="3569486"/>
          </a:xfrm>
          <a:prstGeom prst="arc">
            <a:avLst>
              <a:gd name="adj1" fmla="val 11652928"/>
              <a:gd name="adj2" fmla="val 20692628"/>
            </a:avLst>
          </a:prstGeom>
          <a:noFill/>
          <a:ln w="38100" cap="flat">
            <a:solidFill>
              <a:schemeClr val="bg2"/>
            </a:solidFill>
            <a:prstDash val="solid"/>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prstTxWarp prst="textArchUp">
              <a:avLst/>
            </a:prstTxWarp>
            <a:noAutofit/>
          </a:bodyPr>
          <a:lstStyle/>
          <a:p>
            <a:pPr defTabSz="457200" latinLnBrk="1" hangingPunct="0"/>
            <a:endParaRPr lang="de-DE" sz="900">
              <a:solidFill>
                <a:srgbClr val="000000"/>
              </a:solidFill>
              <a:latin typeface="+mj-lt"/>
            </a:endParaRPr>
          </a:p>
        </p:txBody>
      </p:sp>
      <p:sp>
        <p:nvSpPr>
          <p:cNvPr id="42" name="TextBox 41">
            <a:extLst>
              <a:ext uri="{FF2B5EF4-FFF2-40B4-BE49-F238E27FC236}">
                <a16:creationId xmlns:a16="http://schemas.microsoft.com/office/drawing/2014/main" id="{3066F58A-C22B-464C-AAC7-BB0BEEDC261B}"/>
              </a:ext>
            </a:extLst>
          </p:cNvPr>
          <p:cNvSpPr txBox="1"/>
          <p:nvPr/>
        </p:nvSpPr>
        <p:spPr>
          <a:xfrm flipH="1">
            <a:off x="3148430" y="2051082"/>
            <a:ext cx="716599" cy="442035"/>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a:solidFill>
                  <a:schemeClr val="bg1"/>
                </a:solidFill>
                <a:latin typeface="+mj-lt"/>
              </a:rPr>
              <a:t>Digital </a:t>
            </a:r>
            <a:br>
              <a:rPr lang="de-DE" sz="1200" i="0">
                <a:solidFill>
                  <a:schemeClr val="bg1"/>
                </a:solidFill>
                <a:latin typeface="+mj-lt"/>
              </a:rPr>
            </a:br>
            <a:r>
              <a:rPr lang="de-DE" sz="1200" i="0" err="1">
                <a:solidFill>
                  <a:schemeClr val="bg1"/>
                </a:solidFill>
                <a:latin typeface="+mj-lt"/>
              </a:rPr>
              <a:t>services</a:t>
            </a:r>
            <a:endParaRPr lang="de-DE" sz="1200" i="0">
              <a:solidFill>
                <a:schemeClr val="bg1"/>
              </a:solidFill>
              <a:latin typeface="+mj-lt"/>
            </a:endParaRPr>
          </a:p>
        </p:txBody>
      </p:sp>
      <p:sp>
        <p:nvSpPr>
          <p:cNvPr id="17" name="TextBox 16">
            <a:extLst>
              <a:ext uri="{FF2B5EF4-FFF2-40B4-BE49-F238E27FC236}">
                <a16:creationId xmlns:a16="http://schemas.microsoft.com/office/drawing/2014/main" id="{90A20E7D-F496-6F5B-DD90-A63617EBC9C5}"/>
              </a:ext>
            </a:extLst>
          </p:cNvPr>
          <p:cNvSpPr txBox="1"/>
          <p:nvPr/>
        </p:nvSpPr>
        <p:spPr>
          <a:xfrm flipH="1">
            <a:off x="5469314" y="2051082"/>
            <a:ext cx="1253371" cy="442035"/>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a:solidFill>
                  <a:schemeClr val="bg1"/>
                </a:solidFill>
                <a:latin typeface="+mj-lt"/>
              </a:rPr>
              <a:t>Payment </a:t>
            </a:r>
            <a:r>
              <a:rPr lang="de-DE" sz="1200" i="0" err="1">
                <a:solidFill>
                  <a:schemeClr val="bg1"/>
                </a:solidFill>
                <a:latin typeface="+mj-lt"/>
              </a:rPr>
              <a:t>for</a:t>
            </a:r>
            <a:r>
              <a:rPr lang="de-DE" sz="1200" i="0">
                <a:solidFill>
                  <a:schemeClr val="bg1"/>
                </a:solidFill>
                <a:latin typeface="+mj-lt"/>
              </a:rPr>
              <a:t> digital </a:t>
            </a:r>
            <a:r>
              <a:rPr lang="de-DE" sz="1200" i="0" err="1">
                <a:solidFill>
                  <a:schemeClr val="bg1"/>
                </a:solidFill>
                <a:latin typeface="+mj-lt"/>
              </a:rPr>
              <a:t>services</a:t>
            </a:r>
            <a:endParaRPr lang="de-DE" sz="1200" i="0">
              <a:solidFill>
                <a:schemeClr val="bg1"/>
              </a:solidFill>
              <a:latin typeface="+mj-lt"/>
            </a:endParaRPr>
          </a:p>
        </p:txBody>
      </p:sp>
      <p:cxnSp>
        <p:nvCxnSpPr>
          <p:cNvPr id="82" name="Straight Connector 81">
            <a:extLst>
              <a:ext uri="{FF2B5EF4-FFF2-40B4-BE49-F238E27FC236}">
                <a16:creationId xmlns:a16="http://schemas.microsoft.com/office/drawing/2014/main" id="{4EB3388D-7461-44DA-8021-2E9622BEE479}"/>
              </a:ext>
            </a:extLst>
          </p:cNvPr>
          <p:cNvCxnSpPr>
            <a:cxnSpLocks/>
          </p:cNvCxnSpPr>
          <p:nvPr/>
        </p:nvCxnSpPr>
        <p:spPr>
          <a:xfrm flipH="1">
            <a:off x="947738" y="3875586"/>
            <a:ext cx="10404475" cy="0"/>
          </a:xfrm>
          <a:prstGeom prst="line">
            <a:avLst/>
          </a:prstGeom>
          <a:ln w="381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D342A7F-9347-45DB-9367-2D01CD0E67F1}"/>
              </a:ext>
            </a:extLst>
          </p:cNvPr>
          <p:cNvSpPr>
            <a:spLocks noGrp="1"/>
          </p:cNvSpPr>
          <p:nvPr>
            <p:ph type="title"/>
          </p:nvPr>
        </p:nvSpPr>
        <p:spPr>
          <a:xfrm>
            <a:off x="838199" y="329956"/>
            <a:ext cx="6161090" cy="1588127"/>
          </a:xfrm>
        </p:spPr>
        <p:txBody>
          <a:bodyPr vert="horz"/>
          <a:lstStyle/>
          <a:p>
            <a:r>
              <a:rPr lang="en-US" dirty="0"/>
              <a:t>E-commerce + Advertising</a:t>
            </a:r>
            <a:br>
              <a:rPr lang="en-US" dirty="0"/>
            </a:br>
            <a:r>
              <a:rPr lang="en-US" dirty="0"/>
              <a:t>model</a:t>
            </a:r>
          </a:p>
        </p:txBody>
      </p:sp>
      <p:sp>
        <p:nvSpPr>
          <p:cNvPr id="15" name="Slide Number Placeholder 3">
            <a:extLst>
              <a:ext uri="{FF2B5EF4-FFF2-40B4-BE49-F238E27FC236}">
                <a16:creationId xmlns:a16="http://schemas.microsoft.com/office/drawing/2014/main" id="{8CC32166-B44E-8FD7-1E96-961EDDD1E9EF}"/>
              </a:ext>
            </a:extLst>
          </p:cNvPr>
          <p:cNvSpPr>
            <a:spLocks noGrp="1"/>
          </p:cNvSpPr>
          <p:nvPr>
            <p:ph type="sldNum" idx="4"/>
          </p:nvPr>
        </p:nvSpPr>
        <p:spPr>
          <a:xfrm>
            <a:off x="10722112" y="6306683"/>
            <a:ext cx="731600" cy="524800"/>
          </a:xfrm>
        </p:spPr>
        <p:txBody>
          <a:bodyPr/>
          <a:lstStyle/>
          <a:p>
            <a:fld id="{00000000-1234-1234-1234-123412341234}" type="slidenum">
              <a:rPr lang="en-GB" smtClean="0"/>
              <a:pPr/>
              <a:t>15</a:t>
            </a:fld>
            <a:endParaRPr lang="en-GB"/>
          </a:p>
        </p:txBody>
      </p:sp>
      <p:pic>
        <p:nvPicPr>
          <p:cNvPr id="2" name="Picture 1">
            <a:extLst>
              <a:ext uri="{FF2B5EF4-FFF2-40B4-BE49-F238E27FC236}">
                <a16:creationId xmlns:a16="http://schemas.microsoft.com/office/drawing/2014/main" id="{B99ED50D-0D96-11C9-BD23-570B1A49C708}"/>
              </a:ext>
            </a:extLst>
          </p:cNvPr>
          <p:cNvPicPr>
            <a:picLocks noChangeAspect="1"/>
          </p:cNvPicPr>
          <p:nvPr/>
        </p:nvPicPr>
        <p:blipFill>
          <a:blip r:embed="rId6">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297681" y="6473266"/>
            <a:ext cx="802119" cy="191634"/>
          </a:xfrm>
          <a:prstGeom prst="rect">
            <a:avLst/>
          </a:prstGeom>
          <a:noFill/>
          <a:ln>
            <a:noFill/>
          </a:ln>
        </p:spPr>
        <p:style>
          <a:lnRef idx="0">
            <a:scrgbClr r="0" g="0" b="0"/>
          </a:lnRef>
          <a:fillRef idx="0">
            <a:scrgbClr r="0" g="0" b="0"/>
          </a:fillRef>
          <a:effectRef idx="0">
            <a:scrgbClr r="0" g="0" b="0"/>
          </a:effectRef>
          <a:fontRef idx="minor">
            <a:schemeClr val="accent1"/>
          </a:fontRef>
        </p:style>
      </p:pic>
      <p:sp>
        <p:nvSpPr>
          <p:cNvPr id="38" name="Freeform 3">
            <a:extLst>
              <a:ext uri="{FF2B5EF4-FFF2-40B4-BE49-F238E27FC236}">
                <a16:creationId xmlns:a16="http://schemas.microsoft.com/office/drawing/2014/main" id="{8DA14794-C1C3-4B34-B8D4-F6A4AF029D5E}"/>
              </a:ext>
            </a:extLst>
          </p:cNvPr>
          <p:cNvSpPr/>
          <p:nvPr/>
        </p:nvSpPr>
        <p:spPr>
          <a:xfrm>
            <a:off x="1931525" y="3878503"/>
            <a:ext cx="5097271" cy="1151970"/>
          </a:xfrm>
          <a:custGeom>
            <a:avLst/>
            <a:gdLst>
              <a:gd name="connsiteX0" fmla="*/ 0 w 13735879"/>
              <a:gd name="connsiteY0" fmla="*/ 636105 h 2803465"/>
              <a:gd name="connsiteX1" fmla="*/ 3578087 w 13735879"/>
              <a:gd name="connsiteY1" fmla="*/ 2007705 h 2803465"/>
              <a:gd name="connsiteX2" fmla="*/ 7195931 w 13735879"/>
              <a:gd name="connsiteY2" fmla="*/ 2802835 h 2803465"/>
              <a:gd name="connsiteX3" fmla="*/ 10495722 w 13735879"/>
              <a:gd name="connsiteY3" fmla="*/ 1888435 h 2803465"/>
              <a:gd name="connsiteX4" fmla="*/ 13735879 w 13735879"/>
              <a:gd name="connsiteY4" fmla="*/ 0 h 280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5879" h="2803465">
                <a:moveTo>
                  <a:pt x="0" y="636105"/>
                </a:moveTo>
                <a:cubicBezTo>
                  <a:pt x="1189382" y="1141344"/>
                  <a:pt x="2378765" y="1646583"/>
                  <a:pt x="3578087" y="2007705"/>
                </a:cubicBezTo>
                <a:cubicBezTo>
                  <a:pt x="4777409" y="2368827"/>
                  <a:pt x="6042992" y="2822713"/>
                  <a:pt x="7195931" y="2802835"/>
                </a:cubicBezTo>
                <a:cubicBezTo>
                  <a:pt x="8348870" y="2782957"/>
                  <a:pt x="9405731" y="2355574"/>
                  <a:pt x="10495722" y="1888435"/>
                </a:cubicBezTo>
                <a:cubicBezTo>
                  <a:pt x="11585713" y="1421296"/>
                  <a:pt x="12660796" y="710648"/>
                  <a:pt x="13735879" y="0"/>
                </a:cubicBezTo>
              </a:path>
            </a:pathLst>
          </a:cu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latin typeface="+mj-lt"/>
            </a:endParaRPr>
          </a:p>
        </p:txBody>
      </p:sp>
      <p:sp>
        <p:nvSpPr>
          <p:cNvPr id="39" name="Freeform 8">
            <a:extLst>
              <a:ext uri="{FF2B5EF4-FFF2-40B4-BE49-F238E27FC236}">
                <a16:creationId xmlns:a16="http://schemas.microsoft.com/office/drawing/2014/main" id="{B24B0F1F-B752-4E4E-9E29-FEA333C667C5}"/>
              </a:ext>
            </a:extLst>
          </p:cNvPr>
          <p:cNvSpPr/>
          <p:nvPr/>
        </p:nvSpPr>
        <p:spPr>
          <a:xfrm>
            <a:off x="2034798" y="2243478"/>
            <a:ext cx="4964491" cy="1259290"/>
          </a:xfrm>
          <a:custGeom>
            <a:avLst/>
            <a:gdLst>
              <a:gd name="connsiteX0" fmla="*/ 0 w 13378070"/>
              <a:gd name="connsiteY0" fmla="*/ 2587565 h 3064643"/>
              <a:gd name="connsiteX1" fmla="*/ 5685183 w 13378070"/>
              <a:gd name="connsiteY1" fmla="*/ 3391 h 3064643"/>
              <a:gd name="connsiteX2" fmla="*/ 13378070 w 13378070"/>
              <a:gd name="connsiteY2" fmla="*/ 3064643 h 3064643"/>
            </a:gdLst>
            <a:ahLst/>
            <a:cxnLst>
              <a:cxn ang="0">
                <a:pos x="connsiteX0" y="connsiteY0"/>
              </a:cxn>
              <a:cxn ang="0">
                <a:pos x="connsiteX1" y="connsiteY1"/>
              </a:cxn>
              <a:cxn ang="0">
                <a:pos x="connsiteX2" y="connsiteY2"/>
              </a:cxn>
            </a:cxnLst>
            <a:rect l="l" t="t" r="r" b="b"/>
            <a:pathLst>
              <a:path w="13378070" h="3064643">
                <a:moveTo>
                  <a:pt x="0" y="2587565"/>
                </a:moveTo>
                <a:cubicBezTo>
                  <a:pt x="1727752" y="1255721"/>
                  <a:pt x="3455505" y="-76122"/>
                  <a:pt x="5685183" y="3391"/>
                </a:cubicBezTo>
                <a:cubicBezTo>
                  <a:pt x="7914861" y="82904"/>
                  <a:pt x="10646465" y="1573773"/>
                  <a:pt x="13378070" y="3064643"/>
                </a:cubicBezTo>
              </a:path>
            </a:pathLst>
          </a:cu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latin typeface="+mj-lt"/>
            </a:endParaRPr>
          </a:p>
        </p:txBody>
      </p:sp>
      <p:cxnSp>
        <p:nvCxnSpPr>
          <p:cNvPr id="37" name="Straight Arrow Connector 36">
            <a:extLst>
              <a:ext uri="{FF2B5EF4-FFF2-40B4-BE49-F238E27FC236}">
                <a16:creationId xmlns:a16="http://schemas.microsoft.com/office/drawing/2014/main" id="{9993AFB6-3290-49BA-BB49-C2CAA26C9B7D}"/>
              </a:ext>
            </a:extLst>
          </p:cNvPr>
          <p:cNvCxnSpPr/>
          <p:nvPr/>
        </p:nvCxnSpPr>
        <p:spPr>
          <a:xfrm>
            <a:off x="2077214" y="4273897"/>
            <a:ext cx="665744" cy="1728328"/>
          </a:xfrm>
          <a:prstGeom prst="straightConnector1">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cxnSp>
      <p:sp>
        <p:nvSpPr>
          <p:cNvPr id="72" name="TextBox 71">
            <a:extLst>
              <a:ext uri="{FF2B5EF4-FFF2-40B4-BE49-F238E27FC236}">
                <a16:creationId xmlns:a16="http://schemas.microsoft.com/office/drawing/2014/main" id="{4B14E929-8266-4A19-94E7-3B94E0745613}"/>
              </a:ext>
            </a:extLst>
          </p:cNvPr>
          <p:cNvSpPr txBox="1"/>
          <p:nvPr/>
        </p:nvSpPr>
        <p:spPr>
          <a:xfrm>
            <a:off x="6419850" y="3209985"/>
            <a:ext cx="1354706" cy="461665"/>
          </a:xfrm>
          <a:prstGeom prst="rect">
            <a:avLst/>
          </a:prstGeom>
          <a:noFill/>
        </p:spPr>
        <p:txBody>
          <a:bodyPr wrap="square" rtlCol="0">
            <a:spAutoFit/>
          </a:bodyPr>
          <a:lstStyle/>
          <a:p>
            <a:pPr algn="ctr"/>
            <a:r>
              <a:rPr lang="en-AU" sz="1200" b="1">
                <a:solidFill>
                  <a:schemeClr val="bg1"/>
                </a:solidFill>
                <a:latin typeface="+mj-lt"/>
                <a:cs typeface="Arial" panose="020B0604020202020204" pitchFamily="34" charset="0"/>
              </a:rPr>
              <a:t>Digital service </a:t>
            </a:r>
            <a:br>
              <a:rPr lang="en-AU" sz="1200" b="1">
                <a:solidFill>
                  <a:schemeClr val="bg1"/>
                </a:solidFill>
                <a:latin typeface="+mj-lt"/>
                <a:cs typeface="Arial" panose="020B0604020202020204" pitchFamily="34" charset="0"/>
              </a:rPr>
            </a:br>
            <a:r>
              <a:rPr lang="en-AU" sz="1200" b="1">
                <a:solidFill>
                  <a:schemeClr val="bg1"/>
                </a:solidFill>
                <a:latin typeface="+mj-lt"/>
                <a:cs typeface="Arial" panose="020B0604020202020204" pitchFamily="34" charset="0"/>
              </a:rPr>
              <a:t>providers</a:t>
            </a:r>
          </a:p>
        </p:txBody>
      </p:sp>
      <p:sp>
        <p:nvSpPr>
          <p:cNvPr id="75" name="TextBox 74">
            <a:extLst>
              <a:ext uri="{FF2B5EF4-FFF2-40B4-BE49-F238E27FC236}">
                <a16:creationId xmlns:a16="http://schemas.microsoft.com/office/drawing/2014/main" id="{67F9FD41-2EB5-4431-8A58-C87A4308BD88}"/>
              </a:ext>
            </a:extLst>
          </p:cNvPr>
          <p:cNvSpPr txBox="1"/>
          <p:nvPr/>
        </p:nvSpPr>
        <p:spPr>
          <a:xfrm>
            <a:off x="2150439" y="3209985"/>
            <a:ext cx="1063024" cy="276999"/>
          </a:xfrm>
          <a:prstGeom prst="rect">
            <a:avLst/>
          </a:prstGeom>
          <a:noFill/>
        </p:spPr>
        <p:txBody>
          <a:bodyPr wrap="square" rtlCol="0">
            <a:spAutoFit/>
          </a:bodyPr>
          <a:lstStyle/>
          <a:p>
            <a:pPr algn="ctr"/>
            <a:r>
              <a:rPr lang="en-AU" sz="1200" b="1" dirty="0">
                <a:solidFill>
                  <a:schemeClr val="bg1"/>
                </a:solidFill>
                <a:latin typeface="+mj-lt"/>
                <a:cs typeface="Arial" panose="020B0604020202020204" pitchFamily="34" charset="0"/>
              </a:rPr>
              <a:t>Consumers</a:t>
            </a:r>
          </a:p>
        </p:txBody>
      </p:sp>
      <p:grpSp>
        <p:nvGrpSpPr>
          <p:cNvPr id="76" name="Group 75">
            <a:extLst>
              <a:ext uri="{FF2B5EF4-FFF2-40B4-BE49-F238E27FC236}">
                <a16:creationId xmlns:a16="http://schemas.microsoft.com/office/drawing/2014/main" id="{2E4AB845-C27E-40BB-B838-1F5DFCF54A02}"/>
              </a:ext>
            </a:extLst>
          </p:cNvPr>
          <p:cNvGrpSpPr/>
          <p:nvPr/>
        </p:nvGrpSpPr>
        <p:grpSpPr>
          <a:xfrm>
            <a:off x="2536279" y="3759577"/>
            <a:ext cx="284343" cy="314853"/>
            <a:chOff x="10267864" y="3833535"/>
            <a:chExt cx="852984" cy="852984"/>
          </a:xfrm>
        </p:grpSpPr>
        <p:sp>
          <p:nvSpPr>
            <p:cNvPr id="77" name="Freeform: Shape 76">
              <a:extLst>
                <a:ext uri="{FF2B5EF4-FFF2-40B4-BE49-F238E27FC236}">
                  <a16:creationId xmlns:a16="http://schemas.microsoft.com/office/drawing/2014/main" id="{A5B2A07E-F09E-4F8D-BAFE-EF9F61A92FE3}"/>
                </a:ext>
              </a:extLst>
            </p:cNvPr>
            <p:cNvSpPr/>
            <p:nvPr/>
          </p:nvSpPr>
          <p:spPr>
            <a:xfrm>
              <a:off x="10541853" y="4098477"/>
              <a:ext cx="305006" cy="303714"/>
            </a:xfrm>
            <a:custGeom>
              <a:avLst/>
              <a:gdLst>
                <a:gd name="connsiteX0" fmla="*/ 152503 w 305006"/>
                <a:gd name="connsiteY0" fmla="*/ 0 h 303714"/>
                <a:gd name="connsiteX1" fmla="*/ 0 w 305006"/>
                <a:gd name="connsiteY1" fmla="*/ 152503 h 303714"/>
                <a:gd name="connsiteX2" fmla="*/ 152503 w 305006"/>
                <a:gd name="connsiteY2" fmla="*/ 303714 h 303714"/>
                <a:gd name="connsiteX3" fmla="*/ 305007 w 305006"/>
                <a:gd name="connsiteY3" fmla="*/ 151211 h 303714"/>
                <a:gd name="connsiteX4" fmla="*/ 152503 w 305006"/>
                <a:gd name="connsiteY4" fmla="*/ 0 h 303714"/>
                <a:gd name="connsiteX5" fmla="*/ 152503 w 305006"/>
                <a:gd name="connsiteY5" fmla="*/ 277866 h 303714"/>
                <a:gd name="connsiteX6" fmla="*/ 25848 w 305006"/>
                <a:gd name="connsiteY6" fmla="*/ 151211 h 303714"/>
                <a:gd name="connsiteX7" fmla="*/ 152503 w 305006"/>
                <a:gd name="connsiteY7" fmla="*/ 24556 h 303714"/>
                <a:gd name="connsiteX8" fmla="*/ 279159 w 305006"/>
                <a:gd name="connsiteY8" fmla="*/ 151211 h 303714"/>
                <a:gd name="connsiteX9" fmla="*/ 152503 w 305006"/>
                <a:gd name="connsiteY9" fmla="*/ 277866 h 30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006" h="303714">
                  <a:moveTo>
                    <a:pt x="152503" y="0"/>
                  </a:moveTo>
                  <a:cubicBezTo>
                    <a:pt x="68497" y="0"/>
                    <a:pt x="0" y="68497"/>
                    <a:pt x="0" y="152503"/>
                  </a:cubicBezTo>
                  <a:cubicBezTo>
                    <a:pt x="0" y="235217"/>
                    <a:pt x="68497" y="303714"/>
                    <a:pt x="152503" y="303714"/>
                  </a:cubicBezTo>
                  <a:cubicBezTo>
                    <a:pt x="236509" y="303714"/>
                    <a:pt x="305007" y="235217"/>
                    <a:pt x="305007" y="151211"/>
                  </a:cubicBezTo>
                  <a:cubicBezTo>
                    <a:pt x="305007" y="68497"/>
                    <a:pt x="236509" y="0"/>
                    <a:pt x="152503" y="0"/>
                  </a:cubicBezTo>
                  <a:close/>
                  <a:moveTo>
                    <a:pt x="152503" y="277866"/>
                  </a:moveTo>
                  <a:cubicBezTo>
                    <a:pt x="82714" y="277866"/>
                    <a:pt x="25848" y="221001"/>
                    <a:pt x="25848" y="151211"/>
                  </a:cubicBezTo>
                  <a:cubicBezTo>
                    <a:pt x="25848" y="81421"/>
                    <a:pt x="82714" y="24556"/>
                    <a:pt x="152503" y="24556"/>
                  </a:cubicBezTo>
                  <a:cubicBezTo>
                    <a:pt x="222293" y="24556"/>
                    <a:pt x="279159" y="81421"/>
                    <a:pt x="279159" y="151211"/>
                  </a:cubicBezTo>
                  <a:cubicBezTo>
                    <a:pt x="279159" y="221001"/>
                    <a:pt x="222293" y="277866"/>
                    <a:pt x="152503" y="277866"/>
                  </a:cubicBezTo>
                  <a:close/>
                </a:path>
              </a:pathLst>
            </a:custGeom>
            <a:solidFill>
              <a:schemeClr val="tx1"/>
            </a:solidFill>
            <a:ln w="12887" cap="flat">
              <a:noFill/>
              <a:prstDash val="solid"/>
              <a:miter/>
            </a:ln>
          </p:spPr>
          <p:txBody>
            <a:bodyPr rtlCol="0" anchor="ctr"/>
            <a:lstStyle/>
            <a:p>
              <a:endParaRPr lang="en-AU">
                <a:latin typeface="+mj-lt"/>
              </a:endParaRPr>
            </a:p>
          </p:txBody>
        </p:sp>
        <p:sp>
          <p:nvSpPr>
            <p:cNvPr id="78" name="Freeform: Shape 77">
              <a:extLst>
                <a:ext uri="{FF2B5EF4-FFF2-40B4-BE49-F238E27FC236}">
                  <a16:creationId xmlns:a16="http://schemas.microsoft.com/office/drawing/2014/main" id="{06C0FB6C-A59E-43BD-97C7-3F9299BBF1B9}"/>
                </a:ext>
              </a:extLst>
            </p:cNvPr>
            <p:cNvSpPr/>
            <p:nvPr/>
          </p:nvSpPr>
          <p:spPr>
            <a:xfrm>
              <a:off x="10267864" y="3833535"/>
              <a:ext cx="852984" cy="852984"/>
            </a:xfrm>
            <a:custGeom>
              <a:avLst/>
              <a:gdLst>
                <a:gd name="connsiteX0" fmla="*/ 852985 w 852984"/>
                <a:gd name="connsiteY0" fmla="*/ 426493 h 852984"/>
                <a:gd name="connsiteX1" fmla="*/ 426493 w 852984"/>
                <a:gd name="connsiteY1" fmla="*/ 0 h 852984"/>
                <a:gd name="connsiteX2" fmla="*/ 0 w 852984"/>
                <a:gd name="connsiteY2" fmla="*/ 426493 h 852984"/>
                <a:gd name="connsiteX3" fmla="*/ 426493 w 852984"/>
                <a:gd name="connsiteY3" fmla="*/ 852985 h 852984"/>
                <a:gd name="connsiteX4" fmla="*/ 852985 w 852984"/>
                <a:gd name="connsiteY4" fmla="*/ 426493 h 852984"/>
                <a:gd name="connsiteX5" fmla="*/ 197737 w 852984"/>
                <a:gd name="connsiteY5" fmla="*/ 754763 h 852984"/>
                <a:gd name="connsiteX6" fmla="*/ 360580 w 852984"/>
                <a:gd name="connsiteY6" fmla="*/ 603552 h 852984"/>
                <a:gd name="connsiteX7" fmla="*/ 491113 w 852984"/>
                <a:gd name="connsiteY7" fmla="*/ 603552 h 852984"/>
                <a:gd name="connsiteX8" fmla="*/ 653955 w 852984"/>
                <a:gd name="connsiteY8" fmla="*/ 754763 h 852984"/>
                <a:gd name="connsiteX9" fmla="*/ 426493 w 852984"/>
                <a:gd name="connsiteY9" fmla="*/ 827137 h 852984"/>
                <a:gd name="connsiteX10" fmla="*/ 197737 w 852984"/>
                <a:gd name="connsiteY10" fmla="*/ 754763 h 852984"/>
                <a:gd name="connsiteX11" fmla="*/ 678511 w 852984"/>
                <a:gd name="connsiteY11" fmla="*/ 737961 h 852984"/>
                <a:gd name="connsiteX12" fmla="*/ 491113 w 852984"/>
                <a:gd name="connsiteY12" fmla="*/ 578996 h 852984"/>
                <a:gd name="connsiteX13" fmla="*/ 361872 w 852984"/>
                <a:gd name="connsiteY13" fmla="*/ 578996 h 852984"/>
                <a:gd name="connsiteX14" fmla="*/ 174474 w 852984"/>
                <a:gd name="connsiteY14" fmla="*/ 737961 h 852984"/>
                <a:gd name="connsiteX15" fmla="*/ 25848 w 852984"/>
                <a:gd name="connsiteY15" fmla="*/ 426493 h 852984"/>
                <a:gd name="connsiteX16" fmla="*/ 426493 w 852984"/>
                <a:gd name="connsiteY16" fmla="*/ 25848 h 852984"/>
                <a:gd name="connsiteX17" fmla="*/ 827137 w 852984"/>
                <a:gd name="connsiteY17" fmla="*/ 426493 h 852984"/>
                <a:gd name="connsiteX18" fmla="*/ 678511 w 852984"/>
                <a:gd name="connsiteY18" fmla="*/ 737961 h 85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2984" h="852984">
                  <a:moveTo>
                    <a:pt x="852985" y="426493"/>
                  </a:moveTo>
                  <a:cubicBezTo>
                    <a:pt x="852985" y="191275"/>
                    <a:pt x="661710" y="0"/>
                    <a:pt x="426493" y="0"/>
                  </a:cubicBezTo>
                  <a:cubicBezTo>
                    <a:pt x="191275" y="0"/>
                    <a:pt x="0" y="191275"/>
                    <a:pt x="0" y="426493"/>
                  </a:cubicBezTo>
                  <a:cubicBezTo>
                    <a:pt x="0" y="661710"/>
                    <a:pt x="191275" y="852985"/>
                    <a:pt x="426493" y="852985"/>
                  </a:cubicBezTo>
                  <a:cubicBezTo>
                    <a:pt x="661710" y="852985"/>
                    <a:pt x="852985" y="661710"/>
                    <a:pt x="852985" y="426493"/>
                  </a:cubicBezTo>
                  <a:close/>
                  <a:moveTo>
                    <a:pt x="197737" y="754763"/>
                  </a:moveTo>
                  <a:cubicBezTo>
                    <a:pt x="204199" y="669464"/>
                    <a:pt x="275282" y="603552"/>
                    <a:pt x="360580" y="603552"/>
                  </a:cubicBezTo>
                  <a:lnTo>
                    <a:pt x="491113" y="603552"/>
                  </a:lnTo>
                  <a:cubicBezTo>
                    <a:pt x="577703" y="603552"/>
                    <a:pt x="647493" y="669464"/>
                    <a:pt x="653955" y="754763"/>
                  </a:cubicBezTo>
                  <a:cubicBezTo>
                    <a:pt x="590628" y="799997"/>
                    <a:pt x="511791" y="827137"/>
                    <a:pt x="426493" y="827137"/>
                  </a:cubicBezTo>
                  <a:cubicBezTo>
                    <a:pt x="341194" y="827137"/>
                    <a:pt x="262358" y="799997"/>
                    <a:pt x="197737" y="754763"/>
                  </a:cubicBezTo>
                  <a:close/>
                  <a:moveTo>
                    <a:pt x="678511" y="737961"/>
                  </a:moveTo>
                  <a:cubicBezTo>
                    <a:pt x="664294" y="647493"/>
                    <a:pt x="585458" y="578996"/>
                    <a:pt x="491113" y="578996"/>
                  </a:cubicBezTo>
                  <a:lnTo>
                    <a:pt x="361872" y="578996"/>
                  </a:lnTo>
                  <a:cubicBezTo>
                    <a:pt x="267527" y="578996"/>
                    <a:pt x="189983" y="647493"/>
                    <a:pt x="174474" y="737961"/>
                  </a:cubicBezTo>
                  <a:cubicBezTo>
                    <a:pt x="84006" y="664294"/>
                    <a:pt x="25848" y="551855"/>
                    <a:pt x="25848" y="426493"/>
                  </a:cubicBezTo>
                  <a:cubicBezTo>
                    <a:pt x="25848" y="205492"/>
                    <a:pt x="205492" y="25848"/>
                    <a:pt x="426493" y="25848"/>
                  </a:cubicBezTo>
                  <a:cubicBezTo>
                    <a:pt x="647493" y="25848"/>
                    <a:pt x="827137" y="205492"/>
                    <a:pt x="827137" y="426493"/>
                  </a:cubicBezTo>
                  <a:cubicBezTo>
                    <a:pt x="827137" y="551855"/>
                    <a:pt x="768979" y="664294"/>
                    <a:pt x="678511" y="737961"/>
                  </a:cubicBezTo>
                  <a:close/>
                </a:path>
              </a:pathLst>
            </a:custGeom>
            <a:solidFill>
              <a:schemeClr val="tx1"/>
            </a:solidFill>
            <a:ln w="12887" cap="flat">
              <a:noFill/>
              <a:prstDash val="solid"/>
              <a:miter/>
            </a:ln>
          </p:spPr>
          <p:txBody>
            <a:bodyPr rtlCol="0" anchor="ctr"/>
            <a:lstStyle/>
            <a:p>
              <a:endParaRPr lang="en-AU">
                <a:latin typeface="+mj-lt"/>
              </a:endParaRPr>
            </a:p>
          </p:txBody>
        </p:sp>
      </p:grpSp>
      <p:pic>
        <p:nvPicPr>
          <p:cNvPr id="52" name="Picture 51">
            <a:extLst>
              <a:ext uri="{FF2B5EF4-FFF2-40B4-BE49-F238E27FC236}">
                <a16:creationId xmlns:a16="http://schemas.microsoft.com/office/drawing/2014/main" id="{45C81C7F-E3B9-44EA-8EDC-BACBFA6F131F}"/>
              </a:ext>
            </a:extLst>
          </p:cNvPr>
          <p:cNvPicPr>
            <a:picLocks/>
          </p:cNvPicPr>
          <p:nvPr/>
        </p:nvPicPr>
        <p:blipFill>
          <a:blip r:embed="rId7"/>
          <a:stretch>
            <a:fillRect/>
          </a:stretch>
        </p:blipFill>
        <p:spPr>
          <a:xfrm>
            <a:off x="2473910" y="3679624"/>
            <a:ext cx="460800" cy="460800"/>
          </a:xfrm>
          <a:prstGeom prst="rect">
            <a:avLst/>
          </a:prstGeom>
        </p:spPr>
      </p:pic>
      <p:pic>
        <p:nvPicPr>
          <p:cNvPr id="29" name="Picture 28">
            <a:extLst>
              <a:ext uri="{FF2B5EF4-FFF2-40B4-BE49-F238E27FC236}">
                <a16:creationId xmlns:a16="http://schemas.microsoft.com/office/drawing/2014/main" id="{35ABFEFD-5F2C-A90C-F870-15180F7C9DEA}"/>
              </a:ext>
            </a:extLst>
          </p:cNvPr>
          <p:cNvPicPr>
            <a:picLocks noChangeAspect="1"/>
          </p:cNvPicPr>
          <p:nvPr/>
        </p:nvPicPr>
        <p:blipFill>
          <a:blip r:embed="rId8"/>
          <a:stretch>
            <a:fillRect/>
          </a:stretch>
        </p:blipFill>
        <p:spPr>
          <a:xfrm>
            <a:off x="10318766" y="3410691"/>
            <a:ext cx="460800" cy="463187"/>
          </a:xfrm>
          <a:prstGeom prst="rect">
            <a:avLst/>
          </a:prstGeom>
        </p:spPr>
      </p:pic>
      <p:sp>
        <p:nvSpPr>
          <p:cNvPr id="32" name="Arc 31">
            <a:extLst>
              <a:ext uri="{FF2B5EF4-FFF2-40B4-BE49-F238E27FC236}">
                <a16:creationId xmlns:a16="http://schemas.microsoft.com/office/drawing/2014/main" id="{38A73220-279C-35E2-2F54-E871D78940C5}"/>
              </a:ext>
            </a:extLst>
          </p:cNvPr>
          <p:cNvSpPr/>
          <p:nvPr/>
        </p:nvSpPr>
        <p:spPr>
          <a:xfrm>
            <a:off x="7058051" y="1852950"/>
            <a:ext cx="3664061" cy="3356827"/>
          </a:xfrm>
          <a:prstGeom prst="arc">
            <a:avLst>
              <a:gd name="adj1" fmla="val 11454752"/>
              <a:gd name="adj2" fmla="val 20473014"/>
            </a:avLst>
          </a:prstGeom>
          <a:noFill/>
          <a:ln w="38100" cap="flat">
            <a:solidFill>
              <a:schemeClr val="bg2"/>
            </a:solidFill>
            <a:prstDash val="solid"/>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prstTxWarp prst="textArchUp">
              <a:avLst/>
            </a:prstTxWarp>
            <a:noAutofit/>
          </a:bodyPr>
          <a:lstStyle/>
          <a:p>
            <a:pPr defTabSz="457200" latinLnBrk="1" hangingPunct="0"/>
            <a:endParaRPr lang="de-DE" sz="900">
              <a:solidFill>
                <a:srgbClr val="000000"/>
              </a:solidFill>
              <a:latin typeface="+mj-lt"/>
            </a:endParaRPr>
          </a:p>
        </p:txBody>
      </p:sp>
      <p:sp>
        <p:nvSpPr>
          <p:cNvPr id="34" name="TextBox 33">
            <a:extLst>
              <a:ext uri="{FF2B5EF4-FFF2-40B4-BE49-F238E27FC236}">
                <a16:creationId xmlns:a16="http://schemas.microsoft.com/office/drawing/2014/main" id="{8EAF304E-64CF-4418-FF8C-9F4C5A0B0744}"/>
              </a:ext>
            </a:extLst>
          </p:cNvPr>
          <p:cNvSpPr txBox="1"/>
          <p:nvPr/>
        </p:nvSpPr>
        <p:spPr>
          <a:xfrm flipH="1">
            <a:off x="7130731" y="2051082"/>
            <a:ext cx="1491826" cy="442035"/>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a:solidFill>
                  <a:schemeClr val="bg1"/>
                </a:solidFill>
                <a:latin typeface="+mj-lt"/>
              </a:rPr>
              <a:t>Payment, </a:t>
            </a:r>
            <a:br>
              <a:rPr lang="de-DE" sz="1200" i="0">
                <a:solidFill>
                  <a:schemeClr val="bg1"/>
                </a:solidFill>
                <a:latin typeface="+mj-lt"/>
              </a:rPr>
            </a:br>
            <a:r>
              <a:rPr lang="de-DE" sz="1200" i="0" err="1">
                <a:solidFill>
                  <a:schemeClr val="bg1"/>
                </a:solidFill>
                <a:latin typeface="+mj-lt"/>
              </a:rPr>
              <a:t>influence</a:t>
            </a:r>
            <a:r>
              <a:rPr lang="de-DE" sz="1200" i="0">
                <a:solidFill>
                  <a:schemeClr val="bg1"/>
                </a:solidFill>
                <a:latin typeface="+mj-lt"/>
              </a:rPr>
              <a:t> </a:t>
            </a:r>
            <a:r>
              <a:rPr lang="de-DE" sz="1200" i="0" err="1">
                <a:solidFill>
                  <a:schemeClr val="bg1"/>
                </a:solidFill>
                <a:latin typeface="+mj-lt"/>
              </a:rPr>
              <a:t>message</a:t>
            </a:r>
            <a:endParaRPr lang="de-DE" sz="1200" i="0">
              <a:solidFill>
                <a:schemeClr val="bg1"/>
              </a:solidFill>
              <a:latin typeface="+mj-lt"/>
            </a:endParaRPr>
          </a:p>
        </p:txBody>
      </p:sp>
      <p:sp>
        <p:nvSpPr>
          <p:cNvPr id="61" name="Rectangle 60">
            <a:extLst>
              <a:ext uri="{FF2B5EF4-FFF2-40B4-BE49-F238E27FC236}">
                <a16:creationId xmlns:a16="http://schemas.microsoft.com/office/drawing/2014/main" id="{0E5D2BE6-7EBF-DF52-DB70-F9FDCF2EFB33}"/>
              </a:ext>
            </a:extLst>
          </p:cNvPr>
          <p:cNvSpPr/>
          <p:nvPr/>
        </p:nvSpPr>
        <p:spPr>
          <a:xfrm>
            <a:off x="10092193" y="5097146"/>
            <a:ext cx="404200" cy="308594"/>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586F93A-596F-933D-277B-C0855658B198}"/>
              </a:ext>
            </a:extLst>
          </p:cNvPr>
          <p:cNvPicPr preferRelativeResize="0">
            <a:picLocks/>
          </p:cNvPicPr>
          <p:nvPr/>
        </p:nvPicPr>
        <p:blipFill>
          <a:blip r:embed="rId9"/>
          <a:stretch>
            <a:fillRect/>
          </a:stretch>
        </p:blipFill>
        <p:spPr>
          <a:xfrm>
            <a:off x="7325068" y="959870"/>
            <a:ext cx="460800" cy="460800"/>
          </a:xfrm>
          <a:prstGeom prst="rect">
            <a:avLst/>
          </a:prstGeom>
        </p:spPr>
      </p:pic>
      <p:sp>
        <p:nvSpPr>
          <p:cNvPr id="12" name="TextBox 11">
            <a:extLst>
              <a:ext uri="{FF2B5EF4-FFF2-40B4-BE49-F238E27FC236}">
                <a16:creationId xmlns:a16="http://schemas.microsoft.com/office/drawing/2014/main" id="{E0D5D12D-204B-282B-D520-518B9912F095}"/>
              </a:ext>
            </a:extLst>
          </p:cNvPr>
          <p:cNvSpPr txBox="1"/>
          <p:nvPr/>
        </p:nvSpPr>
        <p:spPr>
          <a:xfrm>
            <a:off x="6857179" y="490231"/>
            <a:ext cx="1354706" cy="461665"/>
          </a:xfrm>
          <a:prstGeom prst="rect">
            <a:avLst/>
          </a:prstGeom>
          <a:noFill/>
        </p:spPr>
        <p:txBody>
          <a:bodyPr wrap="square" rtlCol="0">
            <a:spAutoFit/>
          </a:bodyPr>
          <a:lstStyle/>
          <a:p>
            <a:pPr algn="ctr"/>
            <a:r>
              <a:rPr lang="en-AU" sz="1200" b="1">
                <a:solidFill>
                  <a:schemeClr val="bg1"/>
                </a:solidFill>
                <a:latin typeface="+mj-lt"/>
                <a:cs typeface="Arial" panose="020B0604020202020204" pitchFamily="34" charset="0"/>
              </a:rPr>
              <a:t>Other</a:t>
            </a:r>
            <a:br>
              <a:rPr lang="en-AU" sz="1200" b="1">
                <a:solidFill>
                  <a:schemeClr val="bg1"/>
                </a:solidFill>
                <a:latin typeface="+mj-lt"/>
                <a:cs typeface="Arial" panose="020B0604020202020204" pitchFamily="34" charset="0"/>
              </a:rPr>
            </a:br>
            <a:r>
              <a:rPr lang="en-AU" sz="1200" b="1">
                <a:solidFill>
                  <a:schemeClr val="bg1"/>
                </a:solidFill>
                <a:latin typeface="+mj-lt"/>
                <a:cs typeface="Arial" panose="020B0604020202020204" pitchFamily="34" charset="0"/>
              </a:rPr>
              <a:t>producers</a:t>
            </a:r>
          </a:p>
        </p:txBody>
      </p:sp>
      <p:pic>
        <p:nvPicPr>
          <p:cNvPr id="22" name="Picture 21">
            <a:extLst>
              <a:ext uri="{FF2B5EF4-FFF2-40B4-BE49-F238E27FC236}">
                <a16:creationId xmlns:a16="http://schemas.microsoft.com/office/drawing/2014/main" id="{E6456385-BF95-CFE0-6F18-16A5B76F64B7}"/>
              </a:ext>
            </a:extLst>
          </p:cNvPr>
          <p:cNvPicPr preferRelativeResize="0">
            <a:picLocks/>
          </p:cNvPicPr>
          <p:nvPr/>
        </p:nvPicPr>
        <p:blipFill>
          <a:blip r:embed="rId9"/>
          <a:stretch>
            <a:fillRect/>
          </a:stretch>
        </p:blipFill>
        <p:spPr>
          <a:xfrm>
            <a:off x="6887739" y="3679624"/>
            <a:ext cx="460800" cy="460800"/>
          </a:xfrm>
          <a:prstGeom prst="rect">
            <a:avLst/>
          </a:prstGeom>
        </p:spPr>
      </p:pic>
      <p:sp>
        <p:nvSpPr>
          <p:cNvPr id="24" name="Rectangle 23">
            <a:extLst>
              <a:ext uri="{FF2B5EF4-FFF2-40B4-BE49-F238E27FC236}">
                <a16:creationId xmlns:a16="http://schemas.microsoft.com/office/drawing/2014/main" id="{F30CD14F-83BB-9873-E2AB-7A1792FD1233}"/>
              </a:ext>
            </a:extLst>
          </p:cNvPr>
          <p:cNvSpPr/>
          <p:nvPr/>
        </p:nvSpPr>
        <p:spPr>
          <a:xfrm>
            <a:off x="7099866" y="1812732"/>
            <a:ext cx="281354" cy="15363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928BF10-9665-19E1-87F3-D5F3017FE025}"/>
              </a:ext>
            </a:extLst>
          </p:cNvPr>
          <p:cNvSpPr/>
          <p:nvPr/>
        </p:nvSpPr>
        <p:spPr>
          <a:xfrm>
            <a:off x="6857179" y="2533130"/>
            <a:ext cx="281354" cy="15363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BA75493-737C-E8A5-F72C-5C3D6FF8F642}"/>
              </a:ext>
            </a:extLst>
          </p:cNvPr>
          <p:cNvSpPr txBox="1"/>
          <p:nvPr/>
        </p:nvSpPr>
        <p:spPr>
          <a:xfrm>
            <a:off x="6597822" y="2506741"/>
            <a:ext cx="802935" cy="217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200" hangingPunct="0">
              <a:lnSpc>
                <a:spcPct val="90000"/>
              </a:lnSpc>
            </a:pPr>
            <a:r>
              <a:rPr lang="de-DE" sz="1200">
                <a:solidFill>
                  <a:schemeClr val="bg1"/>
                </a:solidFill>
                <a:latin typeface="+mj-lt"/>
                <a:ea typeface="Canela Text Regular"/>
                <a:cs typeface="Canela Text Regular"/>
                <a:sym typeface="Canela Text Regular"/>
              </a:rPr>
              <a:t>Products</a:t>
            </a:r>
          </a:p>
        </p:txBody>
      </p:sp>
      <p:sp>
        <p:nvSpPr>
          <p:cNvPr id="9" name="TextBox 8">
            <a:extLst>
              <a:ext uri="{FF2B5EF4-FFF2-40B4-BE49-F238E27FC236}">
                <a16:creationId xmlns:a16="http://schemas.microsoft.com/office/drawing/2014/main" id="{B58A3936-E5CA-C001-FA3E-208CDC3FCBC3}"/>
              </a:ext>
            </a:extLst>
          </p:cNvPr>
          <p:cNvSpPr txBox="1"/>
          <p:nvPr/>
        </p:nvSpPr>
        <p:spPr>
          <a:xfrm>
            <a:off x="6510373" y="1734717"/>
            <a:ext cx="1241166" cy="276999"/>
          </a:xfrm>
          <a:prstGeom prst="rect">
            <a:avLst/>
          </a:prstGeom>
          <a:noFill/>
        </p:spPr>
        <p:txBody>
          <a:bodyPr wrap="square" rtlCol="0">
            <a:spAutoFit/>
          </a:bodyPr>
          <a:lstStyle/>
          <a:p>
            <a:pPr algn="ctr"/>
            <a:r>
              <a:rPr lang="en-AU" sz="1200">
                <a:solidFill>
                  <a:schemeClr val="bg1"/>
                </a:solidFill>
                <a:latin typeface="+mj-lt"/>
                <a:cs typeface="Arial" panose="020B0604020202020204" pitchFamily="34" charset="0"/>
              </a:rPr>
              <a:t>Payment</a:t>
            </a:r>
          </a:p>
        </p:txBody>
      </p:sp>
      <p:sp>
        <p:nvSpPr>
          <p:cNvPr id="58" name="TextBox 57">
            <a:extLst>
              <a:ext uri="{FF2B5EF4-FFF2-40B4-BE49-F238E27FC236}">
                <a16:creationId xmlns:a16="http://schemas.microsoft.com/office/drawing/2014/main" id="{B9349794-5266-D479-0AC6-4B8F0A641943}"/>
              </a:ext>
            </a:extLst>
          </p:cNvPr>
          <p:cNvSpPr txBox="1"/>
          <p:nvPr/>
        </p:nvSpPr>
        <p:spPr>
          <a:xfrm flipH="1">
            <a:off x="8105273" y="1207781"/>
            <a:ext cx="1829694"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800" i="0">
                <a:solidFill>
                  <a:schemeClr val="accent4"/>
                </a:solidFill>
                <a:latin typeface="+mj-lt"/>
              </a:rPr>
              <a:t>Advertising </a:t>
            </a:r>
            <a:br>
              <a:rPr lang="de-DE" sz="1800" i="0">
                <a:solidFill>
                  <a:schemeClr val="accent4"/>
                </a:solidFill>
                <a:latin typeface="+mj-lt"/>
              </a:rPr>
            </a:br>
            <a:endParaRPr lang="de-DE" sz="1800" i="0">
              <a:solidFill>
                <a:schemeClr val="accent4"/>
              </a:solidFill>
              <a:latin typeface="+mj-lt"/>
            </a:endParaRPr>
          </a:p>
        </p:txBody>
      </p:sp>
      <p:sp>
        <p:nvSpPr>
          <p:cNvPr id="50" name="TextBox 49">
            <a:extLst>
              <a:ext uri="{FF2B5EF4-FFF2-40B4-BE49-F238E27FC236}">
                <a16:creationId xmlns:a16="http://schemas.microsoft.com/office/drawing/2014/main" id="{7DAA388F-1CA8-A541-AC64-3D58D51BA913}"/>
              </a:ext>
            </a:extLst>
          </p:cNvPr>
          <p:cNvSpPr txBox="1"/>
          <p:nvPr/>
        </p:nvSpPr>
        <p:spPr>
          <a:xfrm flipH="1">
            <a:off x="3513909" y="1207781"/>
            <a:ext cx="2752210"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800" i="0" dirty="0" err="1">
                <a:solidFill>
                  <a:schemeClr val="accent1"/>
                </a:solidFill>
                <a:latin typeface="+mj-lt"/>
              </a:rPr>
              <a:t>E-commerce</a:t>
            </a:r>
            <a:r>
              <a:rPr lang="de-DE" sz="1800" i="0" dirty="0">
                <a:solidFill>
                  <a:schemeClr val="accent1"/>
                </a:solidFill>
                <a:latin typeface="+mj-lt"/>
              </a:rPr>
              <a:t> </a:t>
            </a:r>
            <a:br>
              <a:rPr lang="de-DE" sz="1800" i="0" dirty="0">
                <a:solidFill>
                  <a:schemeClr val="accent1"/>
                </a:solidFill>
                <a:latin typeface="+mj-lt"/>
              </a:rPr>
            </a:br>
            <a:endParaRPr lang="de-DE" sz="1800" i="0" dirty="0">
              <a:solidFill>
                <a:schemeClr val="accent1"/>
              </a:solidFill>
              <a:latin typeface="+mj-lt"/>
            </a:endParaRPr>
          </a:p>
        </p:txBody>
      </p:sp>
      <p:sp>
        <p:nvSpPr>
          <p:cNvPr id="4" name="TextBox 3">
            <a:extLst>
              <a:ext uri="{FF2B5EF4-FFF2-40B4-BE49-F238E27FC236}">
                <a16:creationId xmlns:a16="http://schemas.microsoft.com/office/drawing/2014/main" id="{50E07A22-67BF-A1BC-BF03-EB3E3C9CC2CE}"/>
              </a:ext>
            </a:extLst>
          </p:cNvPr>
          <p:cNvSpPr txBox="1"/>
          <p:nvPr/>
        </p:nvSpPr>
        <p:spPr>
          <a:xfrm flipH="1">
            <a:off x="9153620" y="1958749"/>
            <a:ext cx="1614664" cy="626701"/>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a:solidFill>
                  <a:schemeClr val="bg1"/>
                </a:solidFill>
                <a:latin typeface="+mj-lt"/>
              </a:rPr>
              <a:t>Information, </a:t>
            </a:r>
            <a:r>
              <a:rPr lang="de-DE" sz="1200" i="0" err="1">
                <a:solidFill>
                  <a:schemeClr val="bg1"/>
                </a:solidFill>
                <a:latin typeface="+mj-lt"/>
              </a:rPr>
              <a:t>payment</a:t>
            </a:r>
            <a:r>
              <a:rPr lang="de-DE" sz="1200" i="0">
                <a:solidFill>
                  <a:schemeClr val="bg1"/>
                </a:solidFill>
                <a:latin typeface="+mj-lt"/>
              </a:rPr>
              <a:t> </a:t>
            </a:r>
            <a:r>
              <a:rPr lang="de-DE" sz="1200" i="0" err="1">
                <a:solidFill>
                  <a:schemeClr val="bg1"/>
                </a:solidFill>
                <a:latin typeface="+mj-lt"/>
              </a:rPr>
              <a:t>to</a:t>
            </a:r>
            <a:r>
              <a:rPr lang="de-DE" sz="1200" i="0">
                <a:solidFill>
                  <a:schemeClr val="bg1"/>
                </a:solidFill>
                <a:latin typeface="+mj-lt"/>
              </a:rPr>
              <a:t> </a:t>
            </a:r>
            <a:r>
              <a:rPr lang="de-DE" sz="1200" i="0" err="1">
                <a:solidFill>
                  <a:schemeClr val="bg1"/>
                </a:solidFill>
                <a:latin typeface="+mj-lt"/>
              </a:rPr>
              <a:t>some</a:t>
            </a:r>
            <a:r>
              <a:rPr lang="de-DE" sz="1200" i="0">
                <a:solidFill>
                  <a:schemeClr val="bg1"/>
                </a:solidFill>
                <a:latin typeface="+mj-lt"/>
              </a:rPr>
              <a:t> </a:t>
            </a:r>
            <a:r>
              <a:rPr lang="de-DE" sz="1200" i="0" err="1">
                <a:solidFill>
                  <a:schemeClr val="bg1"/>
                </a:solidFill>
                <a:latin typeface="+mj-lt"/>
              </a:rPr>
              <a:t>influencers</a:t>
            </a:r>
            <a:endParaRPr lang="de-DE" sz="1200" i="0">
              <a:solidFill>
                <a:schemeClr val="bg1"/>
              </a:solidFill>
              <a:latin typeface="+mj-lt"/>
            </a:endParaRPr>
          </a:p>
        </p:txBody>
      </p:sp>
      <p:sp>
        <p:nvSpPr>
          <p:cNvPr id="10" name="TextBox 9">
            <a:extLst>
              <a:ext uri="{FF2B5EF4-FFF2-40B4-BE49-F238E27FC236}">
                <a16:creationId xmlns:a16="http://schemas.microsoft.com/office/drawing/2014/main" id="{DAEB37E6-6B47-3C17-DC7C-B4FE4763F3C6}"/>
              </a:ext>
            </a:extLst>
          </p:cNvPr>
          <p:cNvSpPr txBox="1"/>
          <p:nvPr/>
        </p:nvSpPr>
        <p:spPr>
          <a:xfrm>
            <a:off x="9957910" y="2941917"/>
            <a:ext cx="1263197" cy="463187"/>
          </a:xfrm>
          <a:prstGeom prst="rect">
            <a:avLst/>
          </a:prstGeom>
          <a:solidFill>
            <a:schemeClr val="accent2">
              <a:lumMod val="20000"/>
              <a:lumOff val="80000"/>
            </a:schemeClr>
          </a:solidFill>
        </p:spPr>
        <p:txBody>
          <a:bodyPr wrap="square" rtlCol="0">
            <a:spAutoFit/>
          </a:bodyPr>
          <a:lstStyle/>
          <a:p>
            <a:pPr algn="ctr"/>
            <a:r>
              <a:rPr lang="en-AU" sz="1200" b="1" dirty="0">
                <a:solidFill>
                  <a:schemeClr val="bg1"/>
                </a:solidFill>
                <a:latin typeface="+mj-lt"/>
                <a:cs typeface="Arial" panose="020B0604020202020204" pitchFamily="34" charset="0"/>
              </a:rPr>
              <a:t>Recognised influencers</a:t>
            </a:r>
          </a:p>
        </p:txBody>
      </p:sp>
    </p:spTree>
    <p:extLst>
      <p:ext uri="{BB962C8B-B14F-4D97-AF65-F5344CB8AC3E}">
        <p14:creationId xmlns:p14="http://schemas.microsoft.com/office/powerpoint/2010/main" val="302483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70898DFC-A8A8-4432-B3F1-FDA2AB8121D7}"/>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3325996" y="2001366"/>
            <a:ext cx="3031584" cy="3634345"/>
          </a:xfrm>
          <a:prstGeom prst="rect">
            <a:avLst/>
          </a:prstGeom>
        </p:spPr>
      </p:pic>
      <p:pic>
        <p:nvPicPr>
          <p:cNvPr id="6" name="Picture 5">
            <a:extLst>
              <a:ext uri="{FF2B5EF4-FFF2-40B4-BE49-F238E27FC236}">
                <a16:creationId xmlns:a16="http://schemas.microsoft.com/office/drawing/2014/main" id="{FF583D24-3416-1DB0-65B1-CECA3B032226}"/>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7358735" y="2001366"/>
            <a:ext cx="3031584" cy="3634345"/>
          </a:xfrm>
          <a:prstGeom prst="rect">
            <a:avLst/>
          </a:prstGeom>
        </p:spPr>
      </p:pic>
      <p:graphicFrame>
        <p:nvGraphicFramePr>
          <p:cNvPr id="5" name="Object 4" hidden="1">
            <a:extLst>
              <a:ext uri="{FF2B5EF4-FFF2-40B4-BE49-F238E27FC236}">
                <a16:creationId xmlns:a16="http://schemas.microsoft.com/office/drawing/2014/main" id="{691FBAFE-EF2B-460B-B3DF-99399CAFB8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2" imgH="338" progId="TCLayout.ActiveDocument.1">
                  <p:embed/>
                </p:oleObj>
              </mc:Choice>
              <mc:Fallback>
                <p:oleObj name="think-cell Slide" r:id="rId4" imgW="332" imgH="338" progId="TCLayout.ActiveDocument.1">
                  <p:embed/>
                  <p:pic>
                    <p:nvPicPr>
                      <p:cNvPr id="5" name="Object 4" hidden="1">
                        <a:extLst>
                          <a:ext uri="{FF2B5EF4-FFF2-40B4-BE49-F238E27FC236}">
                            <a16:creationId xmlns:a16="http://schemas.microsoft.com/office/drawing/2014/main" id="{691FBAFE-EF2B-460B-B3DF-99399CAFB8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Arc 6">
            <a:extLst>
              <a:ext uri="{FF2B5EF4-FFF2-40B4-BE49-F238E27FC236}">
                <a16:creationId xmlns:a16="http://schemas.microsoft.com/office/drawing/2014/main" id="{6023CEA0-CC03-88E0-CEDB-B97811D7B2EC}"/>
              </a:ext>
            </a:extLst>
          </p:cNvPr>
          <p:cNvSpPr/>
          <p:nvPr/>
        </p:nvSpPr>
        <p:spPr>
          <a:xfrm rot="20123414">
            <a:off x="6938987" y="207115"/>
            <a:ext cx="5097272" cy="4343400"/>
          </a:xfrm>
          <a:prstGeom prst="arc">
            <a:avLst>
              <a:gd name="adj1" fmla="val 11389096"/>
              <a:gd name="adj2" fmla="val 13662897"/>
            </a:avLst>
          </a:prstGeom>
          <a:noFill/>
          <a:ln w="38100" cap="flat">
            <a:solidFill>
              <a:schemeClr val="bg2"/>
            </a:solidFill>
            <a:prstDash val="solid"/>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endParaRPr>
          </a:p>
        </p:txBody>
      </p:sp>
      <p:sp>
        <p:nvSpPr>
          <p:cNvPr id="40" name="Arc 39">
            <a:extLst>
              <a:ext uri="{FF2B5EF4-FFF2-40B4-BE49-F238E27FC236}">
                <a16:creationId xmlns:a16="http://schemas.microsoft.com/office/drawing/2014/main" id="{57D40461-B184-42C9-9CBB-75E7D252C229}"/>
              </a:ext>
            </a:extLst>
          </p:cNvPr>
          <p:cNvSpPr/>
          <p:nvPr/>
        </p:nvSpPr>
        <p:spPr>
          <a:xfrm>
            <a:off x="2615736" y="1970045"/>
            <a:ext cx="4504186" cy="3569486"/>
          </a:xfrm>
          <a:prstGeom prst="arc">
            <a:avLst>
              <a:gd name="adj1" fmla="val 11652928"/>
              <a:gd name="adj2" fmla="val 20692628"/>
            </a:avLst>
          </a:prstGeom>
          <a:noFill/>
          <a:ln w="38100" cap="flat">
            <a:solidFill>
              <a:schemeClr val="bg2"/>
            </a:solidFill>
            <a:prstDash val="solid"/>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prstTxWarp prst="textArchUp">
              <a:avLst/>
            </a:prstTxWarp>
            <a:noAutofit/>
          </a:bodyPr>
          <a:lstStyle/>
          <a:p>
            <a:pPr defTabSz="457200" latinLnBrk="1" hangingPunct="0"/>
            <a:endParaRPr lang="de-DE" sz="900">
              <a:solidFill>
                <a:srgbClr val="000000"/>
              </a:solidFill>
              <a:latin typeface="+mj-lt"/>
            </a:endParaRPr>
          </a:p>
        </p:txBody>
      </p:sp>
      <p:sp>
        <p:nvSpPr>
          <p:cNvPr id="42" name="TextBox 41">
            <a:extLst>
              <a:ext uri="{FF2B5EF4-FFF2-40B4-BE49-F238E27FC236}">
                <a16:creationId xmlns:a16="http://schemas.microsoft.com/office/drawing/2014/main" id="{3066F58A-C22B-464C-AAC7-BB0BEEDC261B}"/>
              </a:ext>
            </a:extLst>
          </p:cNvPr>
          <p:cNvSpPr txBox="1"/>
          <p:nvPr/>
        </p:nvSpPr>
        <p:spPr>
          <a:xfrm flipH="1">
            <a:off x="3148430" y="2051082"/>
            <a:ext cx="716599" cy="442035"/>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a:solidFill>
                  <a:schemeClr val="bg1"/>
                </a:solidFill>
                <a:latin typeface="+mj-lt"/>
              </a:rPr>
              <a:t>Digital </a:t>
            </a:r>
            <a:br>
              <a:rPr lang="de-DE" sz="1200" i="0">
                <a:solidFill>
                  <a:schemeClr val="bg1"/>
                </a:solidFill>
                <a:latin typeface="+mj-lt"/>
              </a:rPr>
            </a:br>
            <a:r>
              <a:rPr lang="de-DE" sz="1200" i="0" err="1">
                <a:solidFill>
                  <a:schemeClr val="bg1"/>
                </a:solidFill>
                <a:latin typeface="+mj-lt"/>
              </a:rPr>
              <a:t>services</a:t>
            </a:r>
            <a:endParaRPr lang="de-DE" sz="1200" i="0">
              <a:solidFill>
                <a:schemeClr val="bg1"/>
              </a:solidFill>
              <a:latin typeface="+mj-lt"/>
            </a:endParaRPr>
          </a:p>
        </p:txBody>
      </p:sp>
      <p:sp>
        <p:nvSpPr>
          <p:cNvPr id="17" name="TextBox 16">
            <a:extLst>
              <a:ext uri="{FF2B5EF4-FFF2-40B4-BE49-F238E27FC236}">
                <a16:creationId xmlns:a16="http://schemas.microsoft.com/office/drawing/2014/main" id="{90A20E7D-F496-6F5B-DD90-A63617EBC9C5}"/>
              </a:ext>
            </a:extLst>
          </p:cNvPr>
          <p:cNvSpPr txBox="1"/>
          <p:nvPr/>
        </p:nvSpPr>
        <p:spPr>
          <a:xfrm flipH="1">
            <a:off x="5469314" y="2051082"/>
            <a:ext cx="1253371" cy="442035"/>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a:solidFill>
                  <a:schemeClr val="bg1"/>
                </a:solidFill>
                <a:latin typeface="+mj-lt"/>
              </a:rPr>
              <a:t>Payment </a:t>
            </a:r>
            <a:r>
              <a:rPr lang="de-DE" sz="1200" i="0" err="1">
                <a:solidFill>
                  <a:schemeClr val="bg1"/>
                </a:solidFill>
                <a:latin typeface="+mj-lt"/>
              </a:rPr>
              <a:t>for</a:t>
            </a:r>
            <a:r>
              <a:rPr lang="de-DE" sz="1200" i="0">
                <a:solidFill>
                  <a:schemeClr val="bg1"/>
                </a:solidFill>
                <a:latin typeface="+mj-lt"/>
              </a:rPr>
              <a:t> digital </a:t>
            </a:r>
            <a:r>
              <a:rPr lang="de-DE" sz="1200" i="0" err="1">
                <a:solidFill>
                  <a:schemeClr val="bg1"/>
                </a:solidFill>
                <a:latin typeface="+mj-lt"/>
              </a:rPr>
              <a:t>services</a:t>
            </a:r>
            <a:endParaRPr lang="de-DE" sz="1200" i="0">
              <a:solidFill>
                <a:schemeClr val="bg1"/>
              </a:solidFill>
              <a:latin typeface="+mj-lt"/>
            </a:endParaRPr>
          </a:p>
        </p:txBody>
      </p:sp>
      <p:cxnSp>
        <p:nvCxnSpPr>
          <p:cNvPr id="82" name="Straight Connector 81">
            <a:extLst>
              <a:ext uri="{FF2B5EF4-FFF2-40B4-BE49-F238E27FC236}">
                <a16:creationId xmlns:a16="http://schemas.microsoft.com/office/drawing/2014/main" id="{4EB3388D-7461-44DA-8021-2E9622BEE479}"/>
              </a:ext>
            </a:extLst>
          </p:cNvPr>
          <p:cNvCxnSpPr>
            <a:cxnSpLocks/>
          </p:cNvCxnSpPr>
          <p:nvPr/>
        </p:nvCxnSpPr>
        <p:spPr>
          <a:xfrm flipH="1">
            <a:off x="947738" y="3875586"/>
            <a:ext cx="10404475" cy="0"/>
          </a:xfrm>
          <a:prstGeom prst="line">
            <a:avLst/>
          </a:prstGeom>
          <a:ln w="381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D342A7F-9347-45DB-9367-2D01CD0E67F1}"/>
              </a:ext>
            </a:extLst>
          </p:cNvPr>
          <p:cNvSpPr>
            <a:spLocks noGrp="1"/>
          </p:cNvSpPr>
          <p:nvPr>
            <p:ph type="title"/>
          </p:nvPr>
        </p:nvSpPr>
        <p:spPr>
          <a:xfrm>
            <a:off x="838199" y="329956"/>
            <a:ext cx="6161090" cy="1588127"/>
          </a:xfrm>
        </p:spPr>
        <p:txBody>
          <a:bodyPr vert="horz"/>
          <a:lstStyle/>
          <a:p>
            <a:r>
              <a:rPr lang="en-US" dirty="0"/>
              <a:t>E-commerce + Advertising</a:t>
            </a:r>
            <a:br>
              <a:rPr lang="en-US" dirty="0"/>
            </a:br>
            <a:r>
              <a:rPr lang="en-US" dirty="0"/>
              <a:t>model</a:t>
            </a:r>
          </a:p>
        </p:txBody>
      </p:sp>
      <p:sp>
        <p:nvSpPr>
          <p:cNvPr id="64" name="TextBox 63">
            <a:extLst>
              <a:ext uri="{FF2B5EF4-FFF2-40B4-BE49-F238E27FC236}">
                <a16:creationId xmlns:a16="http://schemas.microsoft.com/office/drawing/2014/main" id="{1ACEFE49-1948-430D-BA5C-9A867C55ADF4}"/>
              </a:ext>
            </a:extLst>
          </p:cNvPr>
          <p:cNvSpPr txBox="1"/>
          <p:nvPr/>
        </p:nvSpPr>
        <p:spPr>
          <a:xfrm flipH="1">
            <a:off x="738289" y="3006198"/>
            <a:ext cx="1114498" cy="7899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r"/>
            <a:r>
              <a:rPr lang="de-DE" sz="1600" b="1" i="0">
                <a:solidFill>
                  <a:schemeClr val="bg1"/>
                </a:solidFill>
                <a:latin typeface="+mj-lt"/>
              </a:rPr>
              <a:t>ABOVE </a:t>
            </a:r>
            <a:br>
              <a:rPr lang="de-DE" sz="1600" b="1" i="0">
                <a:solidFill>
                  <a:schemeClr val="bg1"/>
                </a:solidFill>
                <a:latin typeface="+mj-lt"/>
              </a:rPr>
            </a:br>
            <a:r>
              <a:rPr lang="de-DE" sz="1600" b="1" i="0">
                <a:solidFill>
                  <a:schemeClr val="bg1"/>
                </a:solidFill>
                <a:latin typeface="+mj-lt"/>
              </a:rPr>
              <a:t>GROUND SYSTEM</a:t>
            </a:r>
          </a:p>
        </p:txBody>
      </p:sp>
      <p:sp>
        <p:nvSpPr>
          <p:cNvPr id="15" name="Slide Number Placeholder 3">
            <a:extLst>
              <a:ext uri="{FF2B5EF4-FFF2-40B4-BE49-F238E27FC236}">
                <a16:creationId xmlns:a16="http://schemas.microsoft.com/office/drawing/2014/main" id="{8CC32166-B44E-8FD7-1E96-961EDDD1E9EF}"/>
              </a:ext>
            </a:extLst>
          </p:cNvPr>
          <p:cNvSpPr>
            <a:spLocks noGrp="1"/>
          </p:cNvSpPr>
          <p:nvPr>
            <p:ph type="sldNum" idx="4"/>
          </p:nvPr>
        </p:nvSpPr>
        <p:spPr>
          <a:xfrm>
            <a:off x="10722112" y="6306683"/>
            <a:ext cx="731600" cy="524800"/>
          </a:xfrm>
        </p:spPr>
        <p:txBody>
          <a:bodyPr/>
          <a:lstStyle/>
          <a:p>
            <a:fld id="{00000000-1234-1234-1234-123412341234}" type="slidenum">
              <a:rPr lang="en-GB" smtClean="0"/>
              <a:pPr/>
              <a:t>16</a:t>
            </a:fld>
            <a:endParaRPr lang="en-GB"/>
          </a:p>
        </p:txBody>
      </p:sp>
      <p:pic>
        <p:nvPicPr>
          <p:cNvPr id="2" name="Picture 1">
            <a:extLst>
              <a:ext uri="{FF2B5EF4-FFF2-40B4-BE49-F238E27FC236}">
                <a16:creationId xmlns:a16="http://schemas.microsoft.com/office/drawing/2014/main" id="{B99ED50D-0D96-11C9-BD23-570B1A49C708}"/>
              </a:ext>
            </a:extLst>
          </p:cNvPr>
          <p:cNvPicPr>
            <a:picLocks noChangeAspect="1"/>
          </p:cNvPicPr>
          <p:nvPr/>
        </p:nvPicPr>
        <p:blipFill>
          <a:blip r:embed="rId6">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297681" y="6473266"/>
            <a:ext cx="802119" cy="191634"/>
          </a:xfrm>
          <a:prstGeom prst="rect">
            <a:avLst/>
          </a:prstGeom>
          <a:noFill/>
          <a:ln>
            <a:noFill/>
          </a:ln>
        </p:spPr>
        <p:style>
          <a:lnRef idx="0">
            <a:scrgbClr r="0" g="0" b="0"/>
          </a:lnRef>
          <a:fillRef idx="0">
            <a:scrgbClr r="0" g="0" b="0"/>
          </a:fillRef>
          <a:effectRef idx="0">
            <a:scrgbClr r="0" g="0" b="0"/>
          </a:effectRef>
          <a:fontRef idx="minor">
            <a:schemeClr val="accent1"/>
          </a:fontRef>
        </p:style>
      </p:pic>
      <p:sp>
        <p:nvSpPr>
          <p:cNvPr id="38" name="Freeform 3">
            <a:extLst>
              <a:ext uri="{FF2B5EF4-FFF2-40B4-BE49-F238E27FC236}">
                <a16:creationId xmlns:a16="http://schemas.microsoft.com/office/drawing/2014/main" id="{8DA14794-C1C3-4B34-B8D4-F6A4AF029D5E}"/>
              </a:ext>
            </a:extLst>
          </p:cNvPr>
          <p:cNvSpPr/>
          <p:nvPr/>
        </p:nvSpPr>
        <p:spPr>
          <a:xfrm>
            <a:off x="1931525" y="3878503"/>
            <a:ext cx="5097271" cy="1151970"/>
          </a:xfrm>
          <a:custGeom>
            <a:avLst/>
            <a:gdLst>
              <a:gd name="connsiteX0" fmla="*/ 0 w 13735879"/>
              <a:gd name="connsiteY0" fmla="*/ 636105 h 2803465"/>
              <a:gd name="connsiteX1" fmla="*/ 3578087 w 13735879"/>
              <a:gd name="connsiteY1" fmla="*/ 2007705 h 2803465"/>
              <a:gd name="connsiteX2" fmla="*/ 7195931 w 13735879"/>
              <a:gd name="connsiteY2" fmla="*/ 2802835 h 2803465"/>
              <a:gd name="connsiteX3" fmla="*/ 10495722 w 13735879"/>
              <a:gd name="connsiteY3" fmla="*/ 1888435 h 2803465"/>
              <a:gd name="connsiteX4" fmla="*/ 13735879 w 13735879"/>
              <a:gd name="connsiteY4" fmla="*/ 0 h 280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5879" h="2803465">
                <a:moveTo>
                  <a:pt x="0" y="636105"/>
                </a:moveTo>
                <a:cubicBezTo>
                  <a:pt x="1189382" y="1141344"/>
                  <a:pt x="2378765" y="1646583"/>
                  <a:pt x="3578087" y="2007705"/>
                </a:cubicBezTo>
                <a:cubicBezTo>
                  <a:pt x="4777409" y="2368827"/>
                  <a:pt x="6042992" y="2822713"/>
                  <a:pt x="7195931" y="2802835"/>
                </a:cubicBezTo>
                <a:cubicBezTo>
                  <a:pt x="8348870" y="2782957"/>
                  <a:pt x="9405731" y="2355574"/>
                  <a:pt x="10495722" y="1888435"/>
                </a:cubicBezTo>
                <a:cubicBezTo>
                  <a:pt x="11585713" y="1421296"/>
                  <a:pt x="12660796" y="710648"/>
                  <a:pt x="13735879" y="0"/>
                </a:cubicBezTo>
              </a:path>
            </a:pathLst>
          </a:cu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latin typeface="+mj-lt"/>
            </a:endParaRPr>
          </a:p>
        </p:txBody>
      </p:sp>
      <p:sp>
        <p:nvSpPr>
          <p:cNvPr id="39" name="Freeform 8">
            <a:extLst>
              <a:ext uri="{FF2B5EF4-FFF2-40B4-BE49-F238E27FC236}">
                <a16:creationId xmlns:a16="http://schemas.microsoft.com/office/drawing/2014/main" id="{B24B0F1F-B752-4E4E-9E29-FEA333C667C5}"/>
              </a:ext>
            </a:extLst>
          </p:cNvPr>
          <p:cNvSpPr/>
          <p:nvPr/>
        </p:nvSpPr>
        <p:spPr>
          <a:xfrm>
            <a:off x="2034798" y="2243478"/>
            <a:ext cx="4964491" cy="1259290"/>
          </a:xfrm>
          <a:custGeom>
            <a:avLst/>
            <a:gdLst>
              <a:gd name="connsiteX0" fmla="*/ 0 w 13378070"/>
              <a:gd name="connsiteY0" fmla="*/ 2587565 h 3064643"/>
              <a:gd name="connsiteX1" fmla="*/ 5685183 w 13378070"/>
              <a:gd name="connsiteY1" fmla="*/ 3391 h 3064643"/>
              <a:gd name="connsiteX2" fmla="*/ 13378070 w 13378070"/>
              <a:gd name="connsiteY2" fmla="*/ 3064643 h 3064643"/>
            </a:gdLst>
            <a:ahLst/>
            <a:cxnLst>
              <a:cxn ang="0">
                <a:pos x="connsiteX0" y="connsiteY0"/>
              </a:cxn>
              <a:cxn ang="0">
                <a:pos x="connsiteX1" y="connsiteY1"/>
              </a:cxn>
              <a:cxn ang="0">
                <a:pos x="connsiteX2" y="connsiteY2"/>
              </a:cxn>
            </a:cxnLst>
            <a:rect l="l" t="t" r="r" b="b"/>
            <a:pathLst>
              <a:path w="13378070" h="3064643">
                <a:moveTo>
                  <a:pt x="0" y="2587565"/>
                </a:moveTo>
                <a:cubicBezTo>
                  <a:pt x="1727752" y="1255721"/>
                  <a:pt x="3455505" y="-76122"/>
                  <a:pt x="5685183" y="3391"/>
                </a:cubicBezTo>
                <a:cubicBezTo>
                  <a:pt x="7914861" y="82904"/>
                  <a:pt x="10646465" y="1573773"/>
                  <a:pt x="13378070" y="3064643"/>
                </a:cubicBezTo>
              </a:path>
            </a:pathLst>
          </a:cu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latin typeface="+mj-lt"/>
            </a:endParaRPr>
          </a:p>
        </p:txBody>
      </p:sp>
      <p:cxnSp>
        <p:nvCxnSpPr>
          <p:cNvPr id="37" name="Straight Arrow Connector 36">
            <a:extLst>
              <a:ext uri="{FF2B5EF4-FFF2-40B4-BE49-F238E27FC236}">
                <a16:creationId xmlns:a16="http://schemas.microsoft.com/office/drawing/2014/main" id="{9993AFB6-3290-49BA-BB49-C2CAA26C9B7D}"/>
              </a:ext>
            </a:extLst>
          </p:cNvPr>
          <p:cNvCxnSpPr/>
          <p:nvPr/>
        </p:nvCxnSpPr>
        <p:spPr>
          <a:xfrm>
            <a:off x="2077214" y="4273897"/>
            <a:ext cx="665744" cy="1728328"/>
          </a:xfrm>
          <a:prstGeom prst="straightConnector1">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cxnSp>
      <p:sp>
        <p:nvSpPr>
          <p:cNvPr id="72" name="TextBox 71">
            <a:extLst>
              <a:ext uri="{FF2B5EF4-FFF2-40B4-BE49-F238E27FC236}">
                <a16:creationId xmlns:a16="http://schemas.microsoft.com/office/drawing/2014/main" id="{4B14E929-8266-4A19-94E7-3B94E0745613}"/>
              </a:ext>
            </a:extLst>
          </p:cNvPr>
          <p:cNvSpPr txBox="1"/>
          <p:nvPr/>
        </p:nvSpPr>
        <p:spPr>
          <a:xfrm>
            <a:off x="6419850" y="3209985"/>
            <a:ext cx="1354706" cy="461665"/>
          </a:xfrm>
          <a:prstGeom prst="rect">
            <a:avLst/>
          </a:prstGeom>
          <a:noFill/>
        </p:spPr>
        <p:txBody>
          <a:bodyPr wrap="square" rtlCol="0">
            <a:spAutoFit/>
          </a:bodyPr>
          <a:lstStyle/>
          <a:p>
            <a:pPr algn="ctr"/>
            <a:r>
              <a:rPr lang="en-AU" sz="1200" b="1">
                <a:solidFill>
                  <a:schemeClr val="bg1"/>
                </a:solidFill>
                <a:latin typeface="+mj-lt"/>
                <a:cs typeface="Arial" panose="020B0604020202020204" pitchFamily="34" charset="0"/>
              </a:rPr>
              <a:t>Digital service </a:t>
            </a:r>
            <a:br>
              <a:rPr lang="en-AU" sz="1200" b="1">
                <a:solidFill>
                  <a:schemeClr val="bg1"/>
                </a:solidFill>
                <a:latin typeface="+mj-lt"/>
                <a:cs typeface="Arial" panose="020B0604020202020204" pitchFamily="34" charset="0"/>
              </a:rPr>
            </a:br>
            <a:r>
              <a:rPr lang="en-AU" sz="1200" b="1">
                <a:solidFill>
                  <a:schemeClr val="bg1"/>
                </a:solidFill>
                <a:latin typeface="+mj-lt"/>
                <a:cs typeface="Arial" panose="020B0604020202020204" pitchFamily="34" charset="0"/>
              </a:rPr>
              <a:t>providers</a:t>
            </a:r>
          </a:p>
        </p:txBody>
      </p:sp>
      <p:sp>
        <p:nvSpPr>
          <p:cNvPr id="75" name="TextBox 74">
            <a:extLst>
              <a:ext uri="{FF2B5EF4-FFF2-40B4-BE49-F238E27FC236}">
                <a16:creationId xmlns:a16="http://schemas.microsoft.com/office/drawing/2014/main" id="{67F9FD41-2EB5-4431-8A58-C87A4308BD88}"/>
              </a:ext>
            </a:extLst>
          </p:cNvPr>
          <p:cNvSpPr txBox="1"/>
          <p:nvPr/>
        </p:nvSpPr>
        <p:spPr>
          <a:xfrm>
            <a:off x="2150439" y="3209985"/>
            <a:ext cx="1063024" cy="276999"/>
          </a:xfrm>
          <a:prstGeom prst="rect">
            <a:avLst/>
          </a:prstGeom>
          <a:noFill/>
        </p:spPr>
        <p:txBody>
          <a:bodyPr wrap="square" rtlCol="0">
            <a:spAutoFit/>
          </a:bodyPr>
          <a:lstStyle/>
          <a:p>
            <a:pPr algn="ctr"/>
            <a:r>
              <a:rPr lang="en-AU" sz="1200" b="1" dirty="0">
                <a:solidFill>
                  <a:schemeClr val="bg1"/>
                </a:solidFill>
                <a:latin typeface="+mj-lt"/>
                <a:cs typeface="Arial" panose="020B0604020202020204" pitchFamily="34" charset="0"/>
              </a:rPr>
              <a:t>Consumers</a:t>
            </a:r>
          </a:p>
        </p:txBody>
      </p:sp>
      <p:grpSp>
        <p:nvGrpSpPr>
          <p:cNvPr id="76" name="Group 75">
            <a:extLst>
              <a:ext uri="{FF2B5EF4-FFF2-40B4-BE49-F238E27FC236}">
                <a16:creationId xmlns:a16="http://schemas.microsoft.com/office/drawing/2014/main" id="{2E4AB845-C27E-40BB-B838-1F5DFCF54A02}"/>
              </a:ext>
            </a:extLst>
          </p:cNvPr>
          <p:cNvGrpSpPr/>
          <p:nvPr/>
        </p:nvGrpSpPr>
        <p:grpSpPr>
          <a:xfrm>
            <a:off x="2536279" y="3759577"/>
            <a:ext cx="284343" cy="314853"/>
            <a:chOff x="10267864" y="3833535"/>
            <a:chExt cx="852984" cy="852984"/>
          </a:xfrm>
        </p:grpSpPr>
        <p:sp>
          <p:nvSpPr>
            <p:cNvPr id="77" name="Freeform: Shape 76">
              <a:extLst>
                <a:ext uri="{FF2B5EF4-FFF2-40B4-BE49-F238E27FC236}">
                  <a16:creationId xmlns:a16="http://schemas.microsoft.com/office/drawing/2014/main" id="{A5B2A07E-F09E-4F8D-BAFE-EF9F61A92FE3}"/>
                </a:ext>
              </a:extLst>
            </p:cNvPr>
            <p:cNvSpPr/>
            <p:nvPr/>
          </p:nvSpPr>
          <p:spPr>
            <a:xfrm>
              <a:off x="10541853" y="4098477"/>
              <a:ext cx="305006" cy="303714"/>
            </a:xfrm>
            <a:custGeom>
              <a:avLst/>
              <a:gdLst>
                <a:gd name="connsiteX0" fmla="*/ 152503 w 305006"/>
                <a:gd name="connsiteY0" fmla="*/ 0 h 303714"/>
                <a:gd name="connsiteX1" fmla="*/ 0 w 305006"/>
                <a:gd name="connsiteY1" fmla="*/ 152503 h 303714"/>
                <a:gd name="connsiteX2" fmla="*/ 152503 w 305006"/>
                <a:gd name="connsiteY2" fmla="*/ 303714 h 303714"/>
                <a:gd name="connsiteX3" fmla="*/ 305007 w 305006"/>
                <a:gd name="connsiteY3" fmla="*/ 151211 h 303714"/>
                <a:gd name="connsiteX4" fmla="*/ 152503 w 305006"/>
                <a:gd name="connsiteY4" fmla="*/ 0 h 303714"/>
                <a:gd name="connsiteX5" fmla="*/ 152503 w 305006"/>
                <a:gd name="connsiteY5" fmla="*/ 277866 h 303714"/>
                <a:gd name="connsiteX6" fmla="*/ 25848 w 305006"/>
                <a:gd name="connsiteY6" fmla="*/ 151211 h 303714"/>
                <a:gd name="connsiteX7" fmla="*/ 152503 w 305006"/>
                <a:gd name="connsiteY7" fmla="*/ 24556 h 303714"/>
                <a:gd name="connsiteX8" fmla="*/ 279159 w 305006"/>
                <a:gd name="connsiteY8" fmla="*/ 151211 h 303714"/>
                <a:gd name="connsiteX9" fmla="*/ 152503 w 305006"/>
                <a:gd name="connsiteY9" fmla="*/ 277866 h 30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006" h="303714">
                  <a:moveTo>
                    <a:pt x="152503" y="0"/>
                  </a:moveTo>
                  <a:cubicBezTo>
                    <a:pt x="68497" y="0"/>
                    <a:pt x="0" y="68497"/>
                    <a:pt x="0" y="152503"/>
                  </a:cubicBezTo>
                  <a:cubicBezTo>
                    <a:pt x="0" y="235217"/>
                    <a:pt x="68497" y="303714"/>
                    <a:pt x="152503" y="303714"/>
                  </a:cubicBezTo>
                  <a:cubicBezTo>
                    <a:pt x="236509" y="303714"/>
                    <a:pt x="305007" y="235217"/>
                    <a:pt x="305007" y="151211"/>
                  </a:cubicBezTo>
                  <a:cubicBezTo>
                    <a:pt x="305007" y="68497"/>
                    <a:pt x="236509" y="0"/>
                    <a:pt x="152503" y="0"/>
                  </a:cubicBezTo>
                  <a:close/>
                  <a:moveTo>
                    <a:pt x="152503" y="277866"/>
                  </a:moveTo>
                  <a:cubicBezTo>
                    <a:pt x="82714" y="277866"/>
                    <a:pt x="25848" y="221001"/>
                    <a:pt x="25848" y="151211"/>
                  </a:cubicBezTo>
                  <a:cubicBezTo>
                    <a:pt x="25848" y="81421"/>
                    <a:pt x="82714" y="24556"/>
                    <a:pt x="152503" y="24556"/>
                  </a:cubicBezTo>
                  <a:cubicBezTo>
                    <a:pt x="222293" y="24556"/>
                    <a:pt x="279159" y="81421"/>
                    <a:pt x="279159" y="151211"/>
                  </a:cubicBezTo>
                  <a:cubicBezTo>
                    <a:pt x="279159" y="221001"/>
                    <a:pt x="222293" y="277866"/>
                    <a:pt x="152503" y="277866"/>
                  </a:cubicBezTo>
                  <a:close/>
                </a:path>
              </a:pathLst>
            </a:custGeom>
            <a:solidFill>
              <a:schemeClr val="tx1"/>
            </a:solidFill>
            <a:ln w="12887" cap="flat">
              <a:noFill/>
              <a:prstDash val="solid"/>
              <a:miter/>
            </a:ln>
          </p:spPr>
          <p:txBody>
            <a:bodyPr rtlCol="0" anchor="ctr"/>
            <a:lstStyle/>
            <a:p>
              <a:endParaRPr lang="en-AU">
                <a:latin typeface="+mj-lt"/>
              </a:endParaRPr>
            </a:p>
          </p:txBody>
        </p:sp>
        <p:sp>
          <p:nvSpPr>
            <p:cNvPr id="78" name="Freeform: Shape 77">
              <a:extLst>
                <a:ext uri="{FF2B5EF4-FFF2-40B4-BE49-F238E27FC236}">
                  <a16:creationId xmlns:a16="http://schemas.microsoft.com/office/drawing/2014/main" id="{06C0FB6C-A59E-43BD-97C7-3F9299BBF1B9}"/>
                </a:ext>
              </a:extLst>
            </p:cNvPr>
            <p:cNvSpPr/>
            <p:nvPr/>
          </p:nvSpPr>
          <p:spPr>
            <a:xfrm>
              <a:off x="10267864" y="3833535"/>
              <a:ext cx="852984" cy="852984"/>
            </a:xfrm>
            <a:custGeom>
              <a:avLst/>
              <a:gdLst>
                <a:gd name="connsiteX0" fmla="*/ 852985 w 852984"/>
                <a:gd name="connsiteY0" fmla="*/ 426493 h 852984"/>
                <a:gd name="connsiteX1" fmla="*/ 426493 w 852984"/>
                <a:gd name="connsiteY1" fmla="*/ 0 h 852984"/>
                <a:gd name="connsiteX2" fmla="*/ 0 w 852984"/>
                <a:gd name="connsiteY2" fmla="*/ 426493 h 852984"/>
                <a:gd name="connsiteX3" fmla="*/ 426493 w 852984"/>
                <a:gd name="connsiteY3" fmla="*/ 852985 h 852984"/>
                <a:gd name="connsiteX4" fmla="*/ 852985 w 852984"/>
                <a:gd name="connsiteY4" fmla="*/ 426493 h 852984"/>
                <a:gd name="connsiteX5" fmla="*/ 197737 w 852984"/>
                <a:gd name="connsiteY5" fmla="*/ 754763 h 852984"/>
                <a:gd name="connsiteX6" fmla="*/ 360580 w 852984"/>
                <a:gd name="connsiteY6" fmla="*/ 603552 h 852984"/>
                <a:gd name="connsiteX7" fmla="*/ 491113 w 852984"/>
                <a:gd name="connsiteY7" fmla="*/ 603552 h 852984"/>
                <a:gd name="connsiteX8" fmla="*/ 653955 w 852984"/>
                <a:gd name="connsiteY8" fmla="*/ 754763 h 852984"/>
                <a:gd name="connsiteX9" fmla="*/ 426493 w 852984"/>
                <a:gd name="connsiteY9" fmla="*/ 827137 h 852984"/>
                <a:gd name="connsiteX10" fmla="*/ 197737 w 852984"/>
                <a:gd name="connsiteY10" fmla="*/ 754763 h 852984"/>
                <a:gd name="connsiteX11" fmla="*/ 678511 w 852984"/>
                <a:gd name="connsiteY11" fmla="*/ 737961 h 852984"/>
                <a:gd name="connsiteX12" fmla="*/ 491113 w 852984"/>
                <a:gd name="connsiteY12" fmla="*/ 578996 h 852984"/>
                <a:gd name="connsiteX13" fmla="*/ 361872 w 852984"/>
                <a:gd name="connsiteY13" fmla="*/ 578996 h 852984"/>
                <a:gd name="connsiteX14" fmla="*/ 174474 w 852984"/>
                <a:gd name="connsiteY14" fmla="*/ 737961 h 852984"/>
                <a:gd name="connsiteX15" fmla="*/ 25848 w 852984"/>
                <a:gd name="connsiteY15" fmla="*/ 426493 h 852984"/>
                <a:gd name="connsiteX16" fmla="*/ 426493 w 852984"/>
                <a:gd name="connsiteY16" fmla="*/ 25848 h 852984"/>
                <a:gd name="connsiteX17" fmla="*/ 827137 w 852984"/>
                <a:gd name="connsiteY17" fmla="*/ 426493 h 852984"/>
                <a:gd name="connsiteX18" fmla="*/ 678511 w 852984"/>
                <a:gd name="connsiteY18" fmla="*/ 737961 h 85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2984" h="852984">
                  <a:moveTo>
                    <a:pt x="852985" y="426493"/>
                  </a:moveTo>
                  <a:cubicBezTo>
                    <a:pt x="852985" y="191275"/>
                    <a:pt x="661710" y="0"/>
                    <a:pt x="426493" y="0"/>
                  </a:cubicBezTo>
                  <a:cubicBezTo>
                    <a:pt x="191275" y="0"/>
                    <a:pt x="0" y="191275"/>
                    <a:pt x="0" y="426493"/>
                  </a:cubicBezTo>
                  <a:cubicBezTo>
                    <a:pt x="0" y="661710"/>
                    <a:pt x="191275" y="852985"/>
                    <a:pt x="426493" y="852985"/>
                  </a:cubicBezTo>
                  <a:cubicBezTo>
                    <a:pt x="661710" y="852985"/>
                    <a:pt x="852985" y="661710"/>
                    <a:pt x="852985" y="426493"/>
                  </a:cubicBezTo>
                  <a:close/>
                  <a:moveTo>
                    <a:pt x="197737" y="754763"/>
                  </a:moveTo>
                  <a:cubicBezTo>
                    <a:pt x="204199" y="669464"/>
                    <a:pt x="275282" y="603552"/>
                    <a:pt x="360580" y="603552"/>
                  </a:cubicBezTo>
                  <a:lnTo>
                    <a:pt x="491113" y="603552"/>
                  </a:lnTo>
                  <a:cubicBezTo>
                    <a:pt x="577703" y="603552"/>
                    <a:pt x="647493" y="669464"/>
                    <a:pt x="653955" y="754763"/>
                  </a:cubicBezTo>
                  <a:cubicBezTo>
                    <a:pt x="590628" y="799997"/>
                    <a:pt x="511791" y="827137"/>
                    <a:pt x="426493" y="827137"/>
                  </a:cubicBezTo>
                  <a:cubicBezTo>
                    <a:pt x="341194" y="827137"/>
                    <a:pt x="262358" y="799997"/>
                    <a:pt x="197737" y="754763"/>
                  </a:cubicBezTo>
                  <a:close/>
                  <a:moveTo>
                    <a:pt x="678511" y="737961"/>
                  </a:moveTo>
                  <a:cubicBezTo>
                    <a:pt x="664294" y="647493"/>
                    <a:pt x="585458" y="578996"/>
                    <a:pt x="491113" y="578996"/>
                  </a:cubicBezTo>
                  <a:lnTo>
                    <a:pt x="361872" y="578996"/>
                  </a:lnTo>
                  <a:cubicBezTo>
                    <a:pt x="267527" y="578996"/>
                    <a:pt x="189983" y="647493"/>
                    <a:pt x="174474" y="737961"/>
                  </a:cubicBezTo>
                  <a:cubicBezTo>
                    <a:pt x="84006" y="664294"/>
                    <a:pt x="25848" y="551855"/>
                    <a:pt x="25848" y="426493"/>
                  </a:cubicBezTo>
                  <a:cubicBezTo>
                    <a:pt x="25848" y="205492"/>
                    <a:pt x="205492" y="25848"/>
                    <a:pt x="426493" y="25848"/>
                  </a:cubicBezTo>
                  <a:cubicBezTo>
                    <a:pt x="647493" y="25848"/>
                    <a:pt x="827137" y="205492"/>
                    <a:pt x="827137" y="426493"/>
                  </a:cubicBezTo>
                  <a:cubicBezTo>
                    <a:pt x="827137" y="551855"/>
                    <a:pt x="768979" y="664294"/>
                    <a:pt x="678511" y="737961"/>
                  </a:cubicBezTo>
                  <a:close/>
                </a:path>
              </a:pathLst>
            </a:custGeom>
            <a:solidFill>
              <a:schemeClr val="tx1"/>
            </a:solidFill>
            <a:ln w="12887" cap="flat">
              <a:noFill/>
              <a:prstDash val="solid"/>
              <a:miter/>
            </a:ln>
          </p:spPr>
          <p:txBody>
            <a:bodyPr rtlCol="0" anchor="ctr"/>
            <a:lstStyle/>
            <a:p>
              <a:endParaRPr lang="en-AU">
                <a:latin typeface="+mj-lt"/>
              </a:endParaRPr>
            </a:p>
          </p:txBody>
        </p:sp>
      </p:grpSp>
      <p:pic>
        <p:nvPicPr>
          <p:cNvPr id="52" name="Picture 51">
            <a:extLst>
              <a:ext uri="{FF2B5EF4-FFF2-40B4-BE49-F238E27FC236}">
                <a16:creationId xmlns:a16="http://schemas.microsoft.com/office/drawing/2014/main" id="{45C81C7F-E3B9-44EA-8EDC-BACBFA6F131F}"/>
              </a:ext>
            </a:extLst>
          </p:cNvPr>
          <p:cNvPicPr>
            <a:picLocks/>
          </p:cNvPicPr>
          <p:nvPr/>
        </p:nvPicPr>
        <p:blipFill>
          <a:blip r:embed="rId7"/>
          <a:stretch>
            <a:fillRect/>
          </a:stretch>
        </p:blipFill>
        <p:spPr>
          <a:xfrm>
            <a:off x="2473910" y="3679624"/>
            <a:ext cx="460800" cy="460800"/>
          </a:xfrm>
          <a:prstGeom prst="rect">
            <a:avLst/>
          </a:prstGeom>
        </p:spPr>
      </p:pic>
      <p:pic>
        <p:nvPicPr>
          <p:cNvPr id="29" name="Picture 28">
            <a:extLst>
              <a:ext uri="{FF2B5EF4-FFF2-40B4-BE49-F238E27FC236}">
                <a16:creationId xmlns:a16="http://schemas.microsoft.com/office/drawing/2014/main" id="{35ABFEFD-5F2C-A90C-F870-15180F7C9DEA}"/>
              </a:ext>
            </a:extLst>
          </p:cNvPr>
          <p:cNvPicPr>
            <a:picLocks noChangeAspect="1"/>
          </p:cNvPicPr>
          <p:nvPr/>
        </p:nvPicPr>
        <p:blipFill>
          <a:blip r:embed="rId8"/>
          <a:stretch>
            <a:fillRect/>
          </a:stretch>
        </p:blipFill>
        <p:spPr>
          <a:xfrm>
            <a:off x="10318766" y="3410691"/>
            <a:ext cx="460800" cy="463187"/>
          </a:xfrm>
          <a:prstGeom prst="rect">
            <a:avLst/>
          </a:prstGeom>
        </p:spPr>
      </p:pic>
      <p:sp>
        <p:nvSpPr>
          <p:cNvPr id="32" name="Arc 31">
            <a:extLst>
              <a:ext uri="{FF2B5EF4-FFF2-40B4-BE49-F238E27FC236}">
                <a16:creationId xmlns:a16="http://schemas.microsoft.com/office/drawing/2014/main" id="{38A73220-279C-35E2-2F54-E871D78940C5}"/>
              </a:ext>
            </a:extLst>
          </p:cNvPr>
          <p:cNvSpPr/>
          <p:nvPr/>
        </p:nvSpPr>
        <p:spPr>
          <a:xfrm>
            <a:off x="7058051" y="1852950"/>
            <a:ext cx="3664061" cy="3356827"/>
          </a:xfrm>
          <a:prstGeom prst="arc">
            <a:avLst>
              <a:gd name="adj1" fmla="val 11454752"/>
              <a:gd name="adj2" fmla="val 20473014"/>
            </a:avLst>
          </a:prstGeom>
          <a:noFill/>
          <a:ln w="38100" cap="flat">
            <a:solidFill>
              <a:schemeClr val="bg2"/>
            </a:solidFill>
            <a:prstDash val="solid"/>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prstTxWarp prst="textArchUp">
              <a:avLst/>
            </a:prstTxWarp>
            <a:noAutofit/>
          </a:bodyPr>
          <a:lstStyle/>
          <a:p>
            <a:pPr defTabSz="457200" latinLnBrk="1" hangingPunct="0"/>
            <a:endParaRPr lang="de-DE" sz="900">
              <a:solidFill>
                <a:srgbClr val="000000"/>
              </a:solidFill>
              <a:latin typeface="+mj-lt"/>
            </a:endParaRPr>
          </a:p>
        </p:txBody>
      </p:sp>
      <p:sp>
        <p:nvSpPr>
          <p:cNvPr id="34" name="TextBox 33">
            <a:extLst>
              <a:ext uri="{FF2B5EF4-FFF2-40B4-BE49-F238E27FC236}">
                <a16:creationId xmlns:a16="http://schemas.microsoft.com/office/drawing/2014/main" id="{8EAF304E-64CF-4418-FF8C-9F4C5A0B0744}"/>
              </a:ext>
            </a:extLst>
          </p:cNvPr>
          <p:cNvSpPr txBox="1"/>
          <p:nvPr/>
        </p:nvSpPr>
        <p:spPr>
          <a:xfrm flipH="1">
            <a:off x="7130731" y="2051082"/>
            <a:ext cx="1491826" cy="442035"/>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a:solidFill>
                  <a:schemeClr val="bg1"/>
                </a:solidFill>
                <a:latin typeface="+mj-lt"/>
              </a:rPr>
              <a:t>Payment, </a:t>
            </a:r>
            <a:br>
              <a:rPr lang="de-DE" sz="1200" i="0">
                <a:solidFill>
                  <a:schemeClr val="bg1"/>
                </a:solidFill>
                <a:latin typeface="+mj-lt"/>
              </a:rPr>
            </a:br>
            <a:r>
              <a:rPr lang="de-DE" sz="1200" i="0" err="1">
                <a:solidFill>
                  <a:schemeClr val="bg1"/>
                </a:solidFill>
                <a:latin typeface="+mj-lt"/>
              </a:rPr>
              <a:t>influence</a:t>
            </a:r>
            <a:r>
              <a:rPr lang="de-DE" sz="1200" i="0">
                <a:solidFill>
                  <a:schemeClr val="bg1"/>
                </a:solidFill>
                <a:latin typeface="+mj-lt"/>
              </a:rPr>
              <a:t> </a:t>
            </a:r>
            <a:r>
              <a:rPr lang="de-DE" sz="1200" i="0" err="1">
                <a:solidFill>
                  <a:schemeClr val="bg1"/>
                </a:solidFill>
                <a:latin typeface="+mj-lt"/>
              </a:rPr>
              <a:t>message</a:t>
            </a:r>
            <a:endParaRPr lang="de-DE" sz="1200" i="0">
              <a:solidFill>
                <a:schemeClr val="bg1"/>
              </a:solidFill>
              <a:latin typeface="+mj-lt"/>
            </a:endParaRPr>
          </a:p>
        </p:txBody>
      </p:sp>
      <p:sp>
        <p:nvSpPr>
          <p:cNvPr id="61" name="Rectangle 60">
            <a:extLst>
              <a:ext uri="{FF2B5EF4-FFF2-40B4-BE49-F238E27FC236}">
                <a16:creationId xmlns:a16="http://schemas.microsoft.com/office/drawing/2014/main" id="{0E5D2BE6-7EBF-DF52-DB70-F9FDCF2EFB33}"/>
              </a:ext>
            </a:extLst>
          </p:cNvPr>
          <p:cNvSpPr/>
          <p:nvPr/>
        </p:nvSpPr>
        <p:spPr>
          <a:xfrm>
            <a:off x="10092193" y="5097146"/>
            <a:ext cx="404200" cy="308594"/>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586F93A-596F-933D-277B-C0855658B198}"/>
              </a:ext>
            </a:extLst>
          </p:cNvPr>
          <p:cNvPicPr preferRelativeResize="0">
            <a:picLocks/>
          </p:cNvPicPr>
          <p:nvPr/>
        </p:nvPicPr>
        <p:blipFill>
          <a:blip r:embed="rId9"/>
          <a:stretch>
            <a:fillRect/>
          </a:stretch>
        </p:blipFill>
        <p:spPr>
          <a:xfrm>
            <a:off x="7325068" y="959870"/>
            <a:ext cx="460800" cy="460800"/>
          </a:xfrm>
          <a:prstGeom prst="rect">
            <a:avLst/>
          </a:prstGeom>
        </p:spPr>
      </p:pic>
      <p:sp>
        <p:nvSpPr>
          <p:cNvPr id="12" name="TextBox 11">
            <a:extLst>
              <a:ext uri="{FF2B5EF4-FFF2-40B4-BE49-F238E27FC236}">
                <a16:creationId xmlns:a16="http://schemas.microsoft.com/office/drawing/2014/main" id="{E0D5D12D-204B-282B-D520-518B9912F095}"/>
              </a:ext>
            </a:extLst>
          </p:cNvPr>
          <p:cNvSpPr txBox="1"/>
          <p:nvPr/>
        </p:nvSpPr>
        <p:spPr>
          <a:xfrm>
            <a:off x="6857179" y="490231"/>
            <a:ext cx="1354706" cy="461665"/>
          </a:xfrm>
          <a:prstGeom prst="rect">
            <a:avLst/>
          </a:prstGeom>
          <a:noFill/>
        </p:spPr>
        <p:txBody>
          <a:bodyPr wrap="square" rtlCol="0">
            <a:spAutoFit/>
          </a:bodyPr>
          <a:lstStyle/>
          <a:p>
            <a:pPr algn="ctr"/>
            <a:r>
              <a:rPr lang="en-AU" sz="1200" b="1">
                <a:solidFill>
                  <a:schemeClr val="bg1"/>
                </a:solidFill>
                <a:latin typeface="+mj-lt"/>
                <a:cs typeface="Arial" panose="020B0604020202020204" pitchFamily="34" charset="0"/>
              </a:rPr>
              <a:t>Other</a:t>
            </a:r>
            <a:br>
              <a:rPr lang="en-AU" sz="1200" b="1">
                <a:solidFill>
                  <a:schemeClr val="bg1"/>
                </a:solidFill>
                <a:latin typeface="+mj-lt"/>
                <a:cs typeface="Arial" panose="020B0604020202020204" pitchFamily="34" charset="0"/>
              </a:rPr>
            </a:br>
            <a:r>
              <a:rPr lang="en-AU" sz="1200" b="1">
                <a:solidFill>
                  <a:schemeClr val="bg1"/>
                </a:solidFill>
                <a:latin typeface="+mj-lt"/>
                <a:cs typeface="Arial" panose="020B0604020202020204" pitchFamily="34" charset="0"/>
              </a:rPr>
              <a:t>producers</a:t>
            </a:r>
          </a:p>
        </p:txBody>
      </p:sp>
      <p:pic>
        <p:nvPicPr>
          <p:cNvPr id="22" name="Picture 21">
            <a:extLst>
              <a:ext uri="{FF2B5EF4-FFF2-40B4-BE49-F238E27FC236}">
                <a16:creationId xmlns:a16="http://schemas.microsoft.com/office/drawing/2014/main" id="{E6456385-BF95-CFE0-6F18-16A5B76F64B7}"/>
              </a:ext>
            </a:extLst>
          </p:cNvPr>
          <p:cNvPicPr preferRelativeResize="0">
            <a:picLocks/>
          </p:cNvPicPr>
          <p:nvPr/>
        </p:nvPicPr>
        <p:blipFill>
          <a:blip r:embed="rId9"/>
          <a:stretch>
            <a:fillRect/>
          </a:stretch>
        </p:blipFill>
        <p:spPr>
          <a:xfrm>
            <a:off x="6887739" y="3679624"/>
            <a:ext cx="460800" cy="460800"/>
          </a:xfrm>
          <a:prstGeom prst="rect">
            <a:avLst/>
          </a:prstGeom>
        </p:spPr>
      </p:pic>
      <p:sp>
        <p:nvSpPr>
          <p:cNvPr id="24" name="Rectangle 23">
            <a:extLst>
              <a:ext uri="{FF2B5EF4-FFF2-40B4-BE49-F238E27FC236}">
                <a16:creationId xmlns:a16="http://schemas.microsoft.com/office/drawing/2014/main" id="{F30CD14F-83BB-9873-E2AB-7A1792FD1233}"/>
              </a:ext>
            </a:extLst>
          </p:cNvPr>
          <p:cNvSpPr/>
          <p:nvPr/>
        </p:nvSpPr>
        <p:spPr>
          <a:xfrm>
            <a:off x="7099866" y="1812732"/>
            <a:ext cx="281354" cy="15363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928BF10-9665-19E1-87F3-D5F3017FE025}"/>
              </a:ext>
            </a:extLst>
          </p:cNvPr>
          <p:cNvSpPr/>
          <p:nvPr/>
        </p:nvSpPr>
        <p:spPr>
          <a:xfrm>
            <a:off x="6857179" y="2533130"/>
            <a:ext cx="281354" cy="15363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BA75493-737C-E8A5-F72C-5C3D6FF8F642}"/>
              </a:ext>
            </a:extLst>
          </p:cNvPr>
          <p:cNvSpPr txBox="1"/>
          <p:nvPr/>
        </p:nvSpPr>
        <p:spPr>
          <a:xfrm>
            <a:off x="6597822" y="2506741"/>
            <a:ext cx="802935" cy="217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200" hangingPunct="0">
              <a:lnSpc>
                <a:spcPct val="90000"/>
              </a:lnSpc>
            </a:pPr>
            <a:r>
              <a:rPr lang="de-DE" sz="1200">
                <a:solidFill>
                  <a:schemeClr val="bg1"/>
                </a:solidFill>
                <a:latin typeface="+mj-lt"/>
                <a:ea typeface="Canela Text Regular"/>
                <a:cs typeface="Canela Text Regular"/>
                <a:sym typeface="Canela Text Regular"/>
              </a:rPr>
              <a:t>Products</a:t>
            </a:r>
          </a:p>
        </p:txBody>
      </p:sp>
      <p:sp>
        <p:nvSpPr>
          <p:cNvPr id="9" name="TextBox 8">
            <a:extLst>
              <a:ext uri="{FF2B5EF4-FFF2-40B4-BE49-F238E27FC236}">
                <a16:creationId xmlns:a16="http://schemas.microsoft.com/office/drawing/2014/main" id="{B58A3936-E5CA-C001-FA3E-208CDC3FCBC3}"/>
              </a:ext>
            </a:extLst>
          </p:cNvPr>
          <p:cNvSpPr txBox="1"/>
          <p:nvPr/>
        </p:nvSpPr>
        <p:spPr>
          <a:xfrm>
            <a:off x="6510373" y="1734717"/>
            <a:ext cx="1241166" cy="276999"/>
          </a:xfrm>
          <a:prstGeom prst="rect">
            <a:avLst/>
          </a:prstGeom>
          <a:noFill/>
        </p:spPr>
        <p:txBody>
          <a:bodyPr wrap="square" rtlCol="0">
            <a:spAutoFit/>
          </a:bodyPr>
          <a:lstStyle/>
          <a:p>
            <a:pPr algn="ctr"/>
            <a:r>
              <a:rPr lang="en-AU" sz="1200">
                <a:solidFill>
                  <a:schemeClr val="bg1"/>
                </a:solidFill>
                <a:latin typeface="+mj-lt"/>
                <a:cs typeface="Arial" panose="020B0604020202020204" pitchFamily="34" charset="0"/>
              </a:rPr>
              <a:t>Payment</a:t>
            </a:r>
          </a:p>
        </p:txBody>
      </p:sp>
      <p:sp>
        <p:nvSpPr>
          <p:cNvPr id="58" name="TextBox 57">
            <a:extLst>
              <a:ext uri="{FF2B5EF4-FFF2-40B4-BE49-F238E27FC236}">
                <a16:creationId xmlns:a16="http://schemas.microsoft.com/office/drawing/2014/main" id="{B9349794-5266-D479-0AC6-4B8F0A641943}"/>
              </a:ext>
            </a:extLst>
          </p:cNvPr>
          <p:cNvSpPr txBox="1"/>
          <p:nvPr/>
        </p:nvSpPr>
        <p:spPr>
          <a:xfrm flipH="1">
            <a:off x="8105273" y="1207781"/>
            <a:ext cx="1829694"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800" i="0">
                <a:solidFill>
                  <a:schemeClr val="accent4"/>
                </a:solidFill>
                <a:latin typeface="+mj-lt"/>
              </a:rPr>
              <a:t>Advertising </a:t>
            </a:r>
            <a:br>
              <a:rPr lang="de-DE" sz="1800" i="0">
                <a:solidFill>
                  <a:schemeClr val="accent4"/>
                </a:solidFill>
                <a:latin typeface="+mj-lt"/>
              </a:rPr>
            </a:br>
            <a:endParaRPr lang="de-DE" sz="1800" i="0">
              <a:solidFill>
                <a:schemeClr val="accent4"/>
              </a:solidFill>
              <a:latin typeface="+mj-lt"/>
            </a:endParaRPr>
          </a:p>
        </p:txBody>
      </p:sp>
      <p:sp>
        <p:nvSpPr>
          <p:cNvPr id="50" name="TextBox 49">
            <a:extLst>
              <a:ext uri="{FF2B5EF4-FFF2-40B4-BE49-F238E27FC236}">
                <a16:creationId xmlns:a16="http://schemas.microsoft.com/office/drawing/2014/main" id="{7DAA388F-1CA8-A541-AC64-3D58D51BA913}"/>
              </a:ext>
            </a:extLst>
          </p:cNvPr>
          <p:cNvSpPr txBox="1"/>
          <p:nvPr/>
        </p:nvSpPr>
        <p:spPr>
          <a:xfrm flipH="1">
            <a:off x="3513909" y="1207781"/>
            <a:ext cx="2752210"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800" i="0" dirty="0" err="1">
                <a:solidFill>
                  <a:schemeClr val="accent1"/>
                </a:solidFill>
                <a:latin typeface="+mj-lt"/>
              </a:rPr>
              <a:t>E-commerce</a:t>
            </a:r>
            <a:r>
              <a:rPr lang="de-DE" sz="1800" i="0" dirty="0">
                <a:solidFill>
                  <a:schemeClr val="accent1"/>
                </a:solidFill>
                <a:latin typeface="+mj-lt"/>
              </a:rPr>
              <a:t> </a:t>
            </a:r>
            <a:br>
              <a:rPr lang="de-DE" sz="1800" i="0" dirty="0">
                <a:solidFill>
                  <a:schemeClr val="accent1"/>
                </a:solidFill>
                <a:latin typeface="+mj-lt"/>
              </a:rPr>
            </a:br>
            <a:endParaRPr lang="de-DE" sz="1800" i="0" dirty="0">
              <a:solidFill>
                <a:schemeClr val="accent1"/>
              </a:solidFill>
              <a:latin typeface="+mj-lt"/>
            </a:endParaRPr>
          </a:p>
        </p:txBody>
      </p:sp>
      <p:sp>
        <p:nvSpPr>
          <p:cNvPr id="4" name="TextBox 3">
            <a:extLst>
              <a:ext uri="{FF2B5EF4-FFF2-40B4-BE49-F238E27FC236}">
                <a16:creationId xmlns:a16="http://schemas.microsoft.com/office/drawing/2014/main" id="{50E07A22-67BF-A1BC-BF03-EB3E3C9CC2CE}"/>
              </a:ext>
            </a:extLst>
          </p:cNvPr>
          <p:cNvSpPr txBox="1"/>
          <p:nvPr/>
        </p:nvSpPr>
        <p:spPr>
          <a:xfrm flipH="1">
            <a:off x="9153620" y="1958749"/>
            <a:ext cx="1614664" cy="626701"/>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a:solidFill>
                  <a:schemeClr val="bg1"/>
                </a:solidFill>
                <a:latin typeface="+mj-lt"/>
              </a:rPr>
              <a:t>Information, </a:t>
            </a:r>
            <a:r>
              <a:rPr lang="de-DE" sz="1200" i="0" err="1">
                <a:solidFill>
                  <a:schemeClr val="bg1"/>
                </a:solidFill>
                <a:latin typeface="+mj-lt"/>
              </a:rPr>
              <a:t>payment</a:t>
            </a:r>
            <a:r>
              <a:rPr lang="de-DE" sz="1200" i="0">
                <a:solidFill>
                  <a:schemeClr val="bg1"/>
                </a:solidFill>
                <a:latin typeface="+mj-lt"/>
              </a:rPr>
              <a:t> </a:t>
            </a:r>
            <a:r>
              <a:rPr lang="de-DE" sz="1200" i="0" err="1">
                <a:solidFill>
                  <a:schemeClr val="bg1"/>
                </a:solidFill>
                <a:latin typeface="+mj-lt"/>
              </a:rPr>
              <a:t>to</a:t>
            </a:r>
            <a:r>
              <a:rPr lang="de-DE" sz="1200" i="0">
                <a:solidFill>
                  <a:schemeClr val="bg1"/>
                </a:solidFill>
                <a:latin typeface="+mj-lt"/>
              </a:rPr>
              <a:t> </a:t>
            </a:r>
            <a:r>
              <a:rPr lang="de-DE" sz="1200" i="0" err="1">
                <a:solidFill>
                  <a:schemeClr val="bg1"/>
                </a:solidFill>
                <a:latin typeface="+mj-lt"/>
              </a:rPr>
              <a:t>some</a:t>
            </a:r>
            <a:r>
              <a:rPr lang="de-DE" sz="1200" i="0">
                <a:solidFill>
                  <a:schemeClr val="bg1"/>
                </a:solidFill>
                <a:latin typeface="+mj-lt"/>
              </a:rPr>
              <a:t> </a:t>
            </a:r>
            <a:r>
              <a:rPr lang="de-DE" sz="1200" i="0" err="1">
                <a:solidFill>
                  <a:schemeClr val="bg1"/>
                </a:solidFill>
                <a:latin typeface="+mj-lt"/>
              </a:rPr>
              <a:t>influencers</a:t>
            </a:r>
            <a:endParaRPr lang="de-DE" sz="1200" i="0">
              <a:solidFill>
                <a:schemeClr val="bg1"/>
              </a:solidFill>
              <a:latin typeface="+mj-lt"/>
            </a:endParaRPr>
          </a:p>
        </p:txBody>
      </p:sp>
      <p:sp>
        <p:nvSpPr>
          <p:cNvPr id="10" name="TextBox 9">
            <a:extLst>
              <a:ext uri="{FF2B5EF4-FFF2-40B4-BE49-F238E27FC236}">
                <a16:creationId xmlns:a16="http://schemas.microsoft.com/office/drawing/2014/main" id="{DAEB37E6-6B47-3C17-DC7C-B4FE4763F3C6}"/>
              </a:ext>
            </a:extLst>
          </p:cNvPr>
          <p:cNvSpPr txBox="1"/>
          <p:nvPr/>
        </p:nvSpPr>
        <p:spPr>
          <a:xfrm>
            <a:off x="9957910" y="2941917"/>
            <a:ext cx="1263197" cy="463187"/>
          </a:xfrm>
          <a:prstGeom prst="rect">
            <a:avLst/>
          </a:prstGeom>
          <a:solidFill>
            <a:schemeClr val="accent2">
              <a:lumMod val="20000"/>
              <a:lumOff val="80000"/>
            </a:schemeClr>
          </a:solidFill>
        </p:spPr>
        <p:txBody>
          <a:bodyPr wrap="square" rtlCol="0">
            <a:spAutoFit/>
          </a:bodyPr>
          <a:lstStyle/>
          <a:p>
            <a:pPr algn="ctr"/>
            <a:r>
              <a:rPr lang="en-AU" sz="1200" b="1" dirty="0">
                <a:solidFill>
                  <a:schemeClr val="bg1"/>
                </a:solidFill>
                <a:latin typeface="+mj-lt"/>
                <a:cs typeface="Arial" panose="020B0604020202020204" pitchFamily="34" charset="0"/>
              </a:rPr>
              <a:t>Recognised influencers</a:t>
            </a:r>
          </a:p>
        </p:txBody>
      </p:sp>
    </p:spTree>
    <p:extLst>
      <p:ext uri="{BB962C8B-B14F-4D97-AF65-F5344CB8AC3E}">
        <p14:creationId xmlns:p14="http://schemas.microsoft.com/office/powerpoint/2010/main" val="424169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1A22CC-F23D-0138-31F1-73B0715B82A8}"/>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7358735" y="2001366"/>
            <a:ext cx="3031584" cy="3634345"/>
          </a:xfrm>
          <a:prstGeom prst="rect">
            <a:avLst/>
          </a:prstGeom>
        </p:spPr>
      </p:pic>
      <p:graphicFrame>
        <p:nvGraphicFramePr>
          <p:cNvPr id="5" name="Object 4" hidden="1">
            <a:extLst>
              <a:ext uri="{FF2B5EF4-FFF2-40B4-BE49-F238E27FC236}">
                <a16:creationId xmlns:a16="http://schemas.microsoft.com/office/drawing/2014/main" id="{691FBAFE-EF2B-460B-B3DF-99399CAFB8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2" imgH="338" progId="TCLayout.ActiveDocument.1">
                  <p:embed/>
                </p:oleObj>
              </mc:Choice>
              <mc:Fallback>
                <p:oleObj name="think-cell Slide" r:id="rId4" imgW="332" imgH="338" progId="TCLayout.ActiveDocument.1">
                  <p:embed/>
                  <p:pic>
                    <p:nvPicPr>
                      <p:cNvPr id="5" name="Object 4" hidden="1">
                        <a:extLst>
                          <a:ext uri="{FF2B5EF4-FFF2-40B4-BE49-F238E27FC236}">
                            <a16:creationId xmlns:a16="http://schemas.microsoft.com/office/drawing/2014/main" id="{691FBAFE-EF2B-460B-B3DF-99399CAFB8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Arc 6">
            <a:extLst>
              <a:ext uri="{FF2B5EF4-FFF2-40B4-BE49-F238E27FC236}">
                <a16:creationId xmlns:a16="http://schemas.microsoft.com/office/drawing/2014/main" id="{6023CEA0-CC03-88E0-CEDB-B97811D7B2EC}"/>
              </a:ext>
            </a:extLst>
          </p:cNvPr>
          <p:cNvSpPr/>
          <p:nvPr/>
        </p:nvSpPr>
        <p:spPr>
          <a:xfrm rot="20123414">
            <a:off x="6938987" y="207115"/>
            <a:ext cx="5097272" cy="4343400"/>
          </a:xfrm>
          <a:prstGeom prst="arc">
            <a:avLst>
              <a:gd name="adj1" fmla="val 11389096"/>
              <a:gd name="adj2" fmla="val 13662897"/>
            </a:avLst>
          </a:prstGeom>
          <a:noFill/>
          <a:ln w="38100" cap="flat">
            <a:solidFill>
              <a:schemeClr val="bg2"/>
            </a:solidFill>
            <a:prstDash val="solid"/>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endParaRPr>
          </a:p>
        </p:txBody>
      </p:sp>
      <p:sp>
        <p:nvSpPr>
          <p:cNvPr id="40" name="Arc 39">
            <a:extLst>
              <a:ext uri="{FF2B5EF4-FFF2-40B4-BE49-F238E27FC236}">
                <a16:creationId xmlns:a16="http://schemas.microsoft.com/office/drawing/2014/main" id="{57D40461-B184-42C9-9CBB-75E7D252C229}"/>
              </a:ext>
            </a:extLst>
          </p:cNvPr>
          <p:cNvSpPr/>
          <p:nvPr/>
        </p:nvSpPr>
        <p:spPr>
          <a:xfrm>
            <a:off x="2615736" y="1970045"/>
            <a:ext cx="4504186" cy="3569486"/>
          </a:xfrm>
          <a:prstGeom prst="arc">
            <a:avLst>
              <a:gd name="adj1" fmla="val 11652928"/>
              <a:gd name="adj2" fmla="val 20692628"/>
            </a:avLst>
          </a:prstGeom>
          <a:noFill/>
          <a:ln w="38100" cap="flat">
            <a:solidFill>
              <a:schemeClr val="bg2"/>
            </a:solidFill>
            <a:prstDash val="solid"/>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prstTxWarp prst="textArchUp">
              <a:avLst/>
            </a:prstTxWarp>
            <a:noAutofit/>
          </a:bodyPr>
          <a:lstStyle/>
          <a:p>
            <a:pPr defTabSz="457200" latinLnBrk="1" hangingPunct="0"/>
            <a:endParaRPr lang="de-DE" sz="900">
              <a:solidFill>
                <a:srgbClr val="000000"/>
              </a:solidFill>
              <a:latin typeface="+mj-lt"/>
            </a:endParaRPr>
          </a:p>
        </p:txBody>
      </p:sp>
      <p:sp>
        <p:nvSpPr>
          <p:cNvPr id="42" name="TextBox 41">
            <a:extLst>
              <a:ext uri="{FF2B5EF4-FFF2-40B4-BE49-F238E27FC236}">
                <a16:creationId xmlns:a16="http://schemas.microsoft.com/office/drawing/2014/main" id="{3066F58A-C22B-464C-AAC7-BB0BEEDC261B}"/>
              </a:ext>
            </a:extLst>
          </p:cNvPr>
          <p:cNvSpPr txBox="1"/>
          <p:nvPr/>
        </p:nvSpPr>
        <p:spPr>
          <a:xfrm flipH="1">
            <a:off x="3148430" y="2051082"/>
            <a:ext cx="716599" cy="442035"/>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a:solidFill>
                  <a:schemeClr val="bg1"/>
                </a:solidFill>
                <a:latin typeface="+mj-lt"/>
              </a:rPr>
              <a:t>Digital </a:t>
            </a:r>
            <a:br>
              <a:rPr lang="de-DE" sz="1200" i="0">
                <a:solidFill>
                  <a:schemeClr val="bg1"/>
                </a:solidFill>
                <a:latin typeface="+mj-lt"/>
              </a:rPr>
            </a:br>
            <a:r>
              <a:rPr lang="de-DE" sz="1200" i="0" err="1">
                <a:solidFill>
                  <a:schemeClr val="bg1"/>
                </a:solidFill>
                <a:latin typeface="+mj-lt"/>
              </a:rPr>
              <a:t>services</a:t>
            </a:r>
            <a:endParaRPr lang="de-DE" sz="1200" i="0">
              <a:solidFill>
                <a:schemeClr val="bg1"/>
              </a:solidFill>
              <a:latin typeface="+mj-lt"/>
            </a:endParaRPr>
          </a:p>
        </p:txBody>
      </p:sp>
      <p:sp>
        <p:nvSpPr>
          <p:cNvPr id="17" name="TextBox 16">
            <a:extLst>
              <a:ext uri="{FF2B5EF4-FFF2-40B4-BE49-F238E27FC236}">
                <a16:creationId xmlns:a16="http://schemas.microsoft.com/office/drawing/2014/main" id="{90A20E7D-F496-6F5B-DD90-A63617EBC9C5}"/>
              </a:ext>
            </a:extLst>
          </p:cNvPr>
          <p:cNvSpPr txBox="1"/>
          <p:nvPr/>
        </p:nvSpPr>
        <p:spPr>
          <a:xfrm flipH="1">
            <a:off x="5469314" y="2051082"/>
            <a:ext cx="1253371" cy="442035"/>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a:solidFill>
                  <a:schemeClr val="bg1"/>
                </a:solidFill>
                <a:latin typeface="+mj-lt"/>
              </a:rPr>
              <a:t>Payment </a:t>
            </a:r>
            <a:r>
              <a:rPr lang="de-DE" sz="1200" i="0" err="1">
                <a:solidFill>
                  <a:schemeClr val="bg1"/>
                </a:solidFill>
                <a:latin typeface="+mj-lt"/>
              </a:rPr>
              <a:t>for</a:t>
            </a:r>
            <a:r>
              <a:rPr lang="de-DE" sz="1200" i="0">
                <a:solidFill>
                  <a:schemeClr val="bg1"/>
                </a:solidFill>
                <a:latin typeface="+mj-lt"/>
              </a:rPr>
              <a:t> digital </a:t>
            </a:r>
            <a:r>
              <a:rPr lang="de-DE" sz="1200" i="0" err="1">
                <a:solidFill>
                  <a:schemeClr val="bg1"/>
                </a:solidFill>
                <a:latin typeface="+mj-lt"/>
              </a:rPr>
              <a:t>services</a:t>
            </a:r>
            <a:endParaRPr lang="de-DE" sz="1200" i="0">
              <a:solidFill>
                <a:schemeClr val="bg1"/>
              </a:solidFill>
              <a:latin typeface="+mj-lt"/>
            </a:endParaRPr>
          </a:p>
        </p:txBody>
      </p:sp>
      <p:cxnSp>
        <p:nvCxnSpPr>
          <p:cNvPr id="82" name="Straight Connector 81">
            <a:extLst>
              <a:ext uri="{FF2B5EF4-FFF2-40B4-BE49-F238E27FC236}">
                <a16:creationId xmlns:a16="http://schemas.microsoft.com/office/drawing/2014/main" id="{4EB3388D-7461-44DA-8021-2E9622BEE479}"/>
              </a:ext>
            </a:extLst>
          </p:cNvPr>
          <p:cNvCxnSpPr>
            <a:cxnSpLocks/>
          </p:cNvCxnSpPr>
          <p:nvPr/>
        </p:nvCxnSpPr>
        <p:spPr>
          <a:xfrm flipH="1">
            <a:off x="947738" y="3875586"/>
            <a:ext cx="10404475" cy="0"/>
          </a:xfrm>
          <a:prstGeom prst="line">
            <a:avLst/>
          </a:prstGeom>
          <a:ln w="381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D342A7F-9347-45DB-9367-2D01CD0E67F1}"/>
              </a:ext>
            </a:extLst>
          </p:cNvPr>
          <p:cNvSpPr>
            <a:spLocks noGrp="1"/>
          </p:cNvSpPr>
          <p:nvPr>
            <p:ph type="title"/>
          </p:nvPr>
        </p:nvSpPr>
        <p:spPr>
          <a:xfrm>
            <a:off x="838199" y="329956"/>
            <a:ext cx="6292532" cy="1089529"/>
          </a:xfrm>
        </p:spPr>
        <p:txBody>
          <a:bodyPr vert="horz"/>
          <a:lstStyle/>
          <a:p>
            <a:r>
              <a:rPr lang="en-US" dirty="0"/>
              <a:t>But there is an underground trade</a:t>
            </a:r>
          </a:p>
        </p:txBody>
      </p:sp>
      <p:sp>
        <p:nvSpPr>
          <p:cNvPr id="60" name="TextBox 59">
            <a:extLst>
              <a:ext uri="{FF2B5EF4-FFF2-40B4-BE49-F238E27FC236}">
                <a16:creationId xmlns:a16="http://schemas.microsoft.com/office/drawing/2014/main" id="{606A336F-1AB9-442C-9B35-D7D7CA10F1B6}"/>
              </a:ext>
            </a:extLst>
          </p:cNvPr>
          <p:cNvSpPr txBox="1"/>
          <p:nvPr/>
        </p:nvSpPr>
        <p:spPr>
          <a:xfrm flipH="1">
            <a:off x="738288" y="3991720"/>
            <a:ext cx="1110226" cy="7160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1219200" hangingPunct="0">
              <a:lnSpc>
                <a:spcPct val="90000"/>
              </a:lnSpc>
            </a:pPr>
            <a:r>
              <a:rPr lang="de-DE" sz="1600" b="1">
                <a:solidFill>
                  <a:schemeClr val="bg1"/>
                </a:solidFill>
                <a:latin typeface="+mj-lt"/>
              </a:rPr>
              <a:t>UNDER</a:t>
            </a:r>
            <a:br>
              <a:rPr lang="de-DE" sz="1600" b="1">
                <a:solidFill>
                  <a:schemeClr val="bg1"/>
                </a:solidFill>
                <a:latin typeface="+mj-lt"/>
              </a:rPr>
            </a:br>
            <a:r>
              <a:rPr lang="de-DE" sz="1600" b="1">
                <a:solidFill>
                  <a:schemeClr val="bg1"/>
                </a:solidFill>
                <a:latin typeface="+mj-lt"/>
              </a:rPr>
              <a:t>GROUND SYSTEM</a:t>
            </a:r>
          </a:p>
        </p:txBody>
      </p:sp>
      <p:sp>
        <p:nvSpPr>
          <p:cNvPr id="64" name="TextBox 63">
            <a:extLst>
              <a:ext uri="{FF2B5EF4-FFF2-40B4-BE49-F238E27FC236}">
                <a16:creationId xmlns:a16="http://schemas.microsoft.com/office/drawing/2014/main" id="{1ACEFE49-1948-430D-BA5C-9A867C55ADF4}"/>
              </a:ext>
            </a:extLst>
          </p:cNvPr>
          <p:cNvSpPr txBox="1"/>
          <p:nvPr/>
        </p:nvSpPr>
        <p:spPr>
          <a:xfrm flipH="1">
            <a:off x="738289" y="3006198"/>
            <a:ext cx="1114498" cy="7899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r"/>
            <a:r>
              <a:rPr lang="de-DE" sz="1600" b="1" i="0">
                <a:solidFill>
                  <a:schemeClr val="bg1"/>
                </a:solidFill>
                <a:latin typeface="+mj-lt"/>
              </a:rPr>
              <a:t>ABOVE </a:t>
            </a:r>
            <a:br>
              <a:rPr lang="de-DE" sz="1600" b="1" i="0">
                <a:solidFill>
                  <a:schemeClr val="bg1"/>
                </a:solidFill>
                <a:latin typeface="+mj-lt"/>
              </a:rPr>
            </a:br>
            <a:r>
              <a:rPr lang="de-DE" sz="1600" b="1" i="0">
                <a:solidFill>
                  <a:schemeClr val="bg1"/>
                </a:solidFill>
                <a:latin typeface="+mj-lt"/>
              </a:rPr>
              <a:t>GROUND SYSTEM</a:t>
            </a:r>
          </a:p>
        </p:txBody>
      </p:sp>
      <p:sp>
        <p:nvSpPr>
          <p:cNvPr id="15" name="Slide Number Placeholder 3">
            <a:extLst>
              <a:ext uri="{FF2B5EF4-FFF2-40B4-BE49-F238E27FC236}">
                <a16:creationId xmlns:a16="http://schemas.microsoft.com/office/drawing/2014/main" id="{8CC32166-B44E-8FD7-1E96-961EDDD1E9EF}"/>
              </a:ext>
            </a:extLst>
          </p:cNvPr>
          <p:cNvSpPr>
            <a:spLocks noGrp="1"/>
          </p:cNvSpPr>
          <p:nvPr>
            <p:ph type="sldNum" idx="4"/>
          </p:nvPr>
        </p:nvSpPr>
        <p:spPr>
          <a:xfrm>
            <a:off x="10722112" y="6306683"/>
            <a:ext cx="731600" cy="524800"/>
          </a:xfrm>
        </p:spPr>
        <p:txBody>
          <a:bodyPr/>
          <a:lstStyle/>
          <a:p>
            <a:fld id="{00000000-1234-1234-1234-123412341234}" type="slidenum">
              <a:rPr lang="en-GB" smtClean="0"/>
              <a:pPr/>
              <a:t>17</a:t>
            </a:fld>
            <a:endParaRPr lang="en-GB"/>
          </a:p>
        </p:txBody>
      </p:sp>
      <p:pic>
        <p:nvPicPr>
          <p:cNvPr id="2" name="Picture 1">
            <a:extLst>
              <a:ext uri="{FF2B5EF4-FFF2-40B4-BE49-F238E27FC236}">
                <a16:creationId xmlns:a16="http://schemas.microsoft.com/office/drawing/2014/main" id="{B99ED50D-0D96-11C9-BD23-570B1A49C708}"/>
              </a:ext>
            </a:extLst>
          </p:cNvPr>
          <p:cNvPicPr>
            <a:picLocks noChangeAspect="1"/>
          </p:cNvPicPr>
          <p:nvPr/>
        </p:nvPicPr>
        <p:blipFill>
          <a:blip r:embed="rId6">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297681" y="6473266"/>
            <a:ext cx="802119" cy="191634"/>
          </a:xfrm>
          <a:prstGeom prst="rect">
            <a:avLst/>
          </a:prstGeom>
          <a:noFill/>
          <a:ln>
            <a:noFill/>
          </a:ln>
        </p:spPr>
        <p:style>
          <a:lnRef idx="0">
            <a:scrgbClr r="0" g="0" b="0"/>
          </a:lnRef>
          <a:fillRef idx="0">
            <a:scrgbClr r="0" g="0" b="0"/>
          </a:fillRef>
          <a:effectRef idx="0">
            <a:scrgbClr r="0" g="0" b="0"/>
          </a:effectRef>
          <a:fontRef idx="minor">
            <a:schemeClr val="accent1"/>
          </a:fontRef>
        </p:style>
      </p:pic>
      <p:pic>
        <p:nvPicPr>
          <p:cNvPr id="47" name="Picture 46">
            <a:extLst>
              <a:ext uri="{FF2B5EF4-FFF2-40B4-BE49-F238E27FC236}">
                <a16:creationId xmlns:a16="http://schemas.microsoft.com/office/drawing/2014/main" id="{70898DFC-A8A8-4432-B3F1-FDA2AB8121D7}"/>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3325996" y="2001366"/>
            <a:ext cx="3031584" cy="3634345"/>
          </a:xfrm>
          <a:prstGeom prst="rect">
            <a:avLst/>
          </a:prstGeom>
        </p:spPr>
      </p:pic>
      <p:sp>
        <p:nvSpPr>
          <p:cNvPr id="38" name="Freeform 3">
            <a:extLst>
              <a:ext uri="{FF2B5EF4-FFF2-40B4-BE49-F238E27FC236}">
                <a16:creationId xmlns:a16="http://schemas.microsoft.com/office/drawing/2014/main" id="{8DA14794-C1C3-4B34-B8D4-F6A4AF029D5E}"/>
              </a:ext>
            </a:extLst>
          </p:cNvPr>
          <p:cNvSpPr/>
          <p:nvPr/>
        </p:nvSpPr>
        <p:spPr>
          <a:xfrm>
            <a:off x="1931525" y="3878503"/>
            <a:ext cx="5097271" cy="1151970"/>
          </a:xfrm>
          <a:custGeom>
            <a:avLst/>
            <a:gdLst>
              <a:gd name="connsiteX0" fmla="*/ 0 w 13735879"/>
              <a:gd name="connsiteY0" fmla="*/ 636105 h 2803465"/>
              <a:gd name="connsiteX1" fmla="*/ 3578087 w 13735879"/>
              <a:gd name="connsiteY1" fmla="*/ 2007705 h 2803465"/>
              <a:gd name="connsiteX2" fmla="*/ 7195931 w 13735879"/>
              <a:gd name="connsiteY2" fmla="*/ 2802835 h 2803465"/>
              <a:gd name="connsiteX3" fmla="*/ 10495722 w 13735879"/>
              <a:gd name="connsiteY3" fmla="*/ 1888435 h 2803465"/>
              <a:gd name="connsiteX4" fmla="*/ 13735879 w 13735879"/>
              <a:gd name="connsiteY4" fmla="*/ 0 h 280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5879" h="2803465">
                <a:moveTo>
                  <a:pt x="0" y="636105"/>
                </a:moveTo>
                <a:cubicBezTo>
                  <a:pt x="1189382" y="1141344"/>
                  <a:pt x="2378765" y="1646583"/>
                  <a:pt x="3578087" y="2007705"/>
                </a:cubicBezTo>
                <a:cubicBezTo>
                  <a:pt x="4777409" y="2368827"/>
                  <a:pt x="6042992" y="2822713"/>
                  <a:pt x="7195931" y="2802835"/>
                </a:cubicBezTo>
                <a:cubicBezTo>
                  <a:pt x="8348870" y="2782957"/>
                  <a:pt x="9405731" y="2355574"/>
                  <a:pt x="10495722" y="1888435"/>
                </a:cubicBezTo>
                <a:cubicBezTo>
                  <a:pt x="11585713" y="1421296"/>
                  <a:pt x="12660796" y="710648"/>
                  <a:pt x="13735879" y="0"/>
                </a:cubicBezTo>
              </a:path>
            </a:pathLst>
          </a:cu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latin typeface="+mj-lt"/>
            </a:endParaRPr>
          </a:p>
        </p:txBody>
      </p:sp>
      <p:sp>
        <p:nvSpPr>
          <p:cNvPr id="39" name="Freeform 8">
            <a:extLst>
              <a:ext uri="{FF2B5EF4-FFF2-40B4-BE49-F238E27FC236}">
                <a16:creationId xmlns:a16="http://schemas.microsoft.com/office/drawing/2014/main" id="{B24B0F1F-B752-4E4E-9E29-FEA333C667C5}"/>
              </a:ext>
            </a:extLst>
          </p:cNvPr>
          <p:cNvSpPr/>
          <p:nvPr/>
        </p:nvSpPr>
        <p:spPr>
          <a:xfrm>
            <a:off x="2034798" y="2243478"/>
            <a:ext cx="4964491" cy="1259290"/>
          </a:xfrm>
          <a:custGeom>
            <a:avLst/>
            <a:gdLst>
              <a:gd name="connsiteX0" fmla="*/ 0 w 13378070"/>
              <a:gd name="connsiteY0" fmla="*/ 2587565 h 3064643"/>
              <a:gd name="connsiteX1" fmla="*/ 5685183 w 13378070"/>
              <a:gd name="connsiteY1" fmla="*/ 3391 h 3064643"/>
              <a:gd name="connsiteX2" fmla="*/ 13378070 w 13378070"/>
              <a:gd name="connsiteY2" fmla="*/ 3064643 h 3064643"/>
            </a:gdLst>
            <a:ahLst/>
            <a:cxnLst>
              <a:cxn ang="0">
                <a:pos x="connsiteX0" y="connsiteY0"/>
              </a:cxn>
              <a:cxn ang="0">
                <a:pos x="connsiteX1" y="connsiteY1"/>
              </a:cxn>
              <a:cxn ang="0">
                <a:pos x="connsiteX2" y="connsiteY2"/>
              </a:cxn>
            </a:cxnLst>
            <a:rect l="l" t="t" r="r" b="b"/>
            <a:pathLst>
              <a:path w="13378070" h="3064643">
                <a:moveTo>
                  <a:pt x="0" y="2587565"/>
                </a:moveTo>
                <a:cubicBezTo>
                  <a:pt x="1727752" y="1255721"/>
                  <a:pt x="3455505" y="-76122"/>
                  <a:pt x="5685183" y="3391"/>
                </a:cubicBezTo>
                <a:cubicBezTo>
                  <a:pt x="7914861" y="82904"/>
                  <a:pt x="10646465" y="1573773"/>
                  <a:pt x="13378070" y="3064643"/>
                </a:cubicBezTo>
              </a:path>
            </a:pathLst>
          </a:cu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latin typeface="+mj-lt"/>
            </a:endParaRPr>
          </a:p>
        </p:txBody>
      </p:sp>
      <p:sp>
        <p:nvSpPr>
          <p:cNvPr id="87" name="Arc 86">
            <a:extLst>
              <a:ext uri="{FF2B5EF4-FFF2-40B4-BE49-F238E27FC236}">
                <a16:creationId xmlns:a16="http://schemas.microsoft.com/office/drawing/2014/main" id="{8AEB0C93-A367-48B0-B2E2-DAC956348464}"/>
              </a:ext>
            </a:extLst>
          </p:cNvPr>
          <p:cNvSpPr/>
          <p:nvPr/>
        </p:nvSpPr>
        <p:spPr>
          <a:xfrm flipV="1">
            <a:off x="2620935" y="2040114"/>
            <a:ext cx="4420199" cy="3569486"/>
          </a:xfrm>
          <a:prstGeom prst="arc">
            <a:avLst>
              <a:gd name="adj1" fmla="val 11389096"/>
              <a:gd name="adj2" fmla="val 21025526"/>
            </a:avLst>
          </a:prstGeom>
          <a:noFill/>
          <a:ln w="38100" cap="flat">
            <a:solidFill>
              <a:schemeClr val="bg2"/>
            </a:solidFill>
            <a:prstDash val="sysDash"/>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latin typeface="+mj-lt"/>
            </a:endParaRPr>
          </a:p>
        </p:txBody>
      </p:sp>
      <p:cxnSp>
        <p:nvCxnSpPr>
          <p:cNvPr id="37" name="Straight Arrow Connector 36">
            <a:extLst>
              <a:ext uri="{FF2B5EF4-FFF2-40B4-BE49-F238E27FC236}">
                <a16:creationId xmlns:a16="http://schemas.microsoft.com/office/drawing/2014/main" id="{9993AFB6-3290-49BA-BB49-C2CAA26C9B7D}"/>
              </a:ext>
            </a:extLst>
          </p:cNvPr>
          <p:cNvCxnSpPr/>
          <p:nvPr/>
        </p:nvCxnSpPr>
        <p:spPr>
          <a:xfrm>
            <a:off x="2077214" y="4273897"/>
            <a:ext cx="665744" cy="1728328"/>
          </a:xfrm>
          <a:prstGeom prst="straightConnector1">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cxnSp>
      <p:sp>
        <p:nvSpPr>
          <p:cNvPr id="72" name="TextBox 71">
            <a:extLst>
              <a:ext uri="{FF2B5EF4-FFF2-40B4-BE49-F238E27FC236}">
                <a16:creationId xmlns:a16="http://schemas.microsoft.com/office/drawing/2014/main" id="{4B14E929-8266-4A19-94E7-3B94E0745613}"/>
              </a:ext>
            </a:extLst>
          </p:cNvPr>
          <p:cNvSpPr txBox="1"/>
          <p:nvPr/>
        </p:nvSpPr>
        <p:spPr>
          <a:xfrm>
            <a:off x="6419850" y="3209985"/>
            <a:ext cx="1354706" cy="461665"/>
          </a:xfrm>
          <a:prstGeom prst="rect">
            <a:avLst/>
          </a:prstGeom>
          <a:noFill/>
        </p:spPr>
        <p:txBody>
          <a:bodyPr wrap="square" rtlCol="0">
            <a:spAutoFit/>
          </a:bodyPr>
          <a:lstStyle/>
          <a:p>
            <a:pPr algn="ctr"/>
            <a:r>
              <a:rPr lang="en-AU" sz="1200" b="1">
                <a:solidFill>
                  <a:schemeClr val="bg1"/>
                </a:solidFill>
                <a:latin typeface="+mj-lt"/>
                <a:cs typeface="Arial" panose="020B0604020202020204" pitchFamily="34" charset="0"/>
              </a:rPr>
              <a:t>Digital service </a:t>
            </a:r>
            <a:br>
              <a:rPr lang="en-AU" sz="1200" b="1">
                <a:solidFill>
                  <a:schemeClr val="bg1"/>
                </a:solidFill>
                <a:latin typeface="+mj-lt"/>
                <a:cs typeface="Arial" panose="020B0604020202020204" pitchFamily="34" charset="0"/>
              </a:rPr>
            </a:br>
            <a:r>
              <a:rPr lang="en-AU" sz="1200" b="1">
                <a:solidFill>
                  <a:schemeClr val="bg1"/>
                </a:solidFill>
                <a:latin typeface="+mj-lt"/>
                <a:cs typeface="Arial" panose="020B0604020202020204" pitchFamily="34" charset="0"/>
              </a:rPr>
              <a:t>providers</a:t>
            </a:r>
          </a:p>
        </p:txBody>
      </p:sp>
      <p:sp>
        <p:nvSpPr>
          <p:cNvPr id="75" name="TextBox 74">
            <a:extLst>
              <a:ext uri="{FF2B5EF4-FFF2-40B4-BE49-F238E27FC236}">
                <a16:creationId xmlns:a16="http://schemas.microsoft.com/office/drawing/2014/main" id="{67F9FD41-2EB5-4431-8A58-C87A4308BD88}"/>
              </a:ext>
            </a:extLst>
          </p:cNvPr>
          <p:cNvSpPr txBox="1"/>
          <p:nvPr/>
        </p:nvSpPr>
        <p:spPr>
          <a:xfrm>
            <a:off x="2150439" y="3209985"/>
            <a:ext cx="1063024" cy="461665"/>
          </a:xfrm>
          <a:prstGeom prst="rect">
            <a:avLst/>
          </a:prstGeom>
          <a:noFill/>
        </p:spPr>
        <p:txBody>
          <a:bodyPr wrap="square" rtlCol="0">
            <a:spAutoFit/>
          </a:bodyPr>
          <a:lstStyle/>
          <a:p>
            <a:pPr algn="ctr"/>
            <a:r>
              <a:rPr lang="en-AU" sz="1200" b="1">
                <a:solidFill>
                  <a:schemeClr val="bg1"/>
                </a:solidFill>
                <a:latin typeface="+mj-lt"/>
                <a:cs typeface="Arial" panose="020B0604020202020204" pitchFamily="34" charset="0"/>
              </a:rPr>
              <a:t>Consumers/users</a:t>
            </a:r>
          </a:p>
        </p:txBody>
      </p:sp>
      <p:grpSp>
        <p:nvGrpSpPr>
          <p:cNvPr id="76" name="Group 75">
            <a:extLst>
              <a:ext uri="{FF2B5EF4-FFF2-40B4-BE49-F238E27FC236}">
                <a16:creationId xmlns:a16="http://schemas.microsoft.com/office/drawing/2014/main" id="{2E4AB845-C27E-40BB-B838-1F5DFCF54A02}"/>
              </a:ext>
            </a:extLst>
          </p:cNvPr>
          <p:cNvGrpSpPr/>
          <p:nvPr/>
        </p:nvGrpSpPr>
        <p:grpSpPr>
          <a:xfrm>
            <a:off x="2536279" y="3759577"/>
            <a:ext cx="284343" cy="314853"/>
            <a:chOff x="10267864" y="3833535"/>
            <a:chExt cx="852984" cy="852984"/>
          </a:xfrm>
        </p:grpSpPr>
        <p:sp>
          <p:nvSpPr>
            <p:cNvPr id="77" name="Freeform: Shape 76">
              <a:extLst>
                <a:ext uri="{FF2B5EF4-FFF2-40B4-BE49-F238E27FC236}">
                  <a16:creationId xmlns:a16="http://schemas.microsoft.com/office/drawing/2014/main" id="{A5B2A07E-F09E-4F8D-BAFE-EF9F61A92FE3}"/>
                </a:ext>
              </a:extLst>
            </p:cNvPr>
            <p:cNvSpPr/>
            <p:nvPr/>
          </p:nvSpPr>
          <p:spPr>
            <a:xfrm>
              <a:off x="10541853" y="4098477"/>
              <a:ext cx="305006" cy="303714"/>
            </a:xfrm>
            <a:custGeom>
              <a:avLst/>
              <a:gdLst>
                <a:gd name="connsiteX0" fmla="*/ 152503 w 305006"/>
                <a:gd name="connsiteY0" fmla="*/ 0 h 303714"/>
                <a:gd name="connsiteX1" fmla="*/ 0 w 305006"/>
                <a:gd name="connsiteY1" fmla="*/ 152503 h 303714"/>
                <a:gd name="connsiteX2" fmla="*/ 152503 w 305006"/>
                <a:gd name="connsiteY2" fmla="*/ 303714 h 303714"/>
                <a:gd name="connsiteX3" fmla="*/ 305007 w 305006"/>
                <a:gd name="connsiteY3" fmla="*/ 151211 h 303714"/>
                <a:gd name="connsiteX4" fmla="*/ 152503 w 305006"/>
                <a:gd name="connsiteY4" fmla="*/ 0 h 303714"/>
                <a:gd name="connsiteX5" fmla="*/ 152503 w 305006"/>
                <a:gd name="connsiteY5" fmla="*/ 277866 h 303714"/>
                <a:gd name="connsiteX6" fmla="*/ 25848 w 305006"/>
                <a:gd name="connsiteY6" fmla="*/ 151211 h 303714"/>
                <a:gd name="connsiteX7" fmla="*/ 152503 w 305006"/>
                <a:gd name="connsiteY7" fmla="*/ 24556 h 303714"/>
                <a:gd name="connsiteX8" fmla="*/ 279159 w 305006"/>
                <a:gd name="connsiteY8" fmla="*/ 151211 h 303714"/>
                <a:gd name="connsiteX9" fmla="*/ 152503 w 305006"/>
                <a:gd name="connsiteY9" fmla="*/ 277866 h 30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006" h="303714">
                  <a:moveTo>
                    <a:pt x="152503" y="0"/>
                  </a:moveTo>
                  <a:cubicBezTo>
                    <a:pt x="68497" y="0"/>
                    <a:pt x="0" y="68497"/>
                    <a:pt x="0" y="152503"/>
                  </a:cubicBezTo>
                  <a:cubicBezTo>
                    <a:pt x="0" y="235217"/>
                    <a:pt x="68497" y="303714"/>
                    <a:pt x="152503" y="303714"/>
                  </a:cubicBezTo>
                  <a:cubicBezTo>
                    <a:pt x="236509" y="303714"/>
                    <a:pt x="305007" y="235217"/>
                    <a:pt x="305007" y="151211"/>
                  </a:cubicBezTo>
                  <a:cubicBezTo>
                    <a:pt x="305007" y="68497"/>
                    <a:pt x="236509" y="0"/>
                    <a:pt x="152503" y="0"/>
                  </a:cubicBezTo>
                  <a:close/>
                  <a:moveTo>
                    <a:pt x="152503" y="277866"/>
                  </a:moveTo>
                  <a:cubicBezTo>
                    <a:pt x="82714" y="277866"/>
                    <a:pt x="25848" y="221001"/>
                    <a:pt x="25848" y="151211"/>
                  </a:cubicBezTo>
                  <a:cubicBezTo>
                    <a:pt x="25848" y="81421"/>
                    <a:pt x="82714" y="24556"/>
                    <a:pt x="152503" y="24556"/>
                  </a:cubicBezTo>
                  <a:cubicBezTo>
                    <a:pt x="222293" y="24556"/>
                    <a:pt x="279159" y="81421"/>
                    <a:pt x="279159" y="151211"/>
                  </a:cubicBezTo>
                  <a:cubicBezTo>
                    <a:pt x="279159" y="221001"/>
                    <a:pt x="222293" y="277866"/>
                    <a:pt x="152503" y="277866"/>
                  </a:cubicBezTo>
                  <a:close/>
                </a:path>
              </a:pathLst>
            </a:custGeom>
            <a:solidFill>
              <a:schemeClr val="tx1"/>
            </a:solidFill>
            <a:ln w="12887" cap="flat">
              <a:noFill/>
              <a:prstDash val="solid"/>
              <a:miter/>
            </a:ln>
          </p:spPr>
          <p:txBody>
            <a:bodyPr rtlCol="0" anchor="ctr"/>
            <a:lstStyle/>
            <a:p>
              <a:endParaRPr lang="en-AU">
                <a:latin typeface="+mj-lt"/>
              </a:endParaRPr>
            </a:p>
          </p:txBody>
        </p:sp>
        <p:sp>
          <p:nvSpPr>
            <p:cNvPr id="78" name="Freeform: Shape 77">
              <a:extLst>
                <a:ext uri="{FF2B5EF4-FFF2-40B4-BE49-F238E27FC236}">
                  <a16:creationId xmlns:a16="http://schemas.microsoft.com/office/drawing/2014/main" id="{06C0FB6C-A59E-43BD-97C7-3F9299BBF1B9}"/>
                </a:ext>
              </a:extLst>
            </p:cNvPr>
            <p:cNvSpPr/>
            <p:nvPr/>
          </p:nvSpPr>
          <p:spPr>
            <a:xfrm>
              <a:off x="10267864" y="3833535"/>
              <a:ext cx="852984" cy="852984"/>
            </a:xfrm>
            <a:custGeom>
              <a:avLst/>
              <a:gdLst>
                <a:gd name="connsiteX0" fmla="*/ 852985 w 852984"/>
                <a:gd name="connsiteY0" fmla="*/ 426493 h 852984"/>
                <a:gd name="connsiteX1" fmla="*/ 426493 w 852984"/>
                <a:gd name="connsiteY1" fmla="*/ 0 h 852984"/>
                <a:gd name="connsiteX2" fmla="*/ 0 w 852984"/>
                <a:gd name="connsiteY2" fmla="*/ 426493 h 852984"/>
                <a:gd name="connsiteX3" fmla="*/ 426493 w 852984"/>
                <a:gd name="connsiteY3" fmla="*/ 852985 h 852984"/>
                <a:gd name="connsiteX4" fmla="*/ 852985 w 852984"/>
                <a:gd name="connsiteY4" fmla="*/ 426493 h 852984"/>
                <a:gd name="connsiteX5" fmla="*/ 197737 w 852984"/>
                <a:gd name="connsiteY5" fmla="*/ 754763 h 852984"/>
                <a:gd name="connsiteX6" fmla="*/ 360580 w 852984"/>
                <a:gd name="connsiteY6" fmla="*/ 603552 h 852984"/>
                <a:gd name="connsiteX7" fmla="*/ 491113 w 852984"/>
                <a:gd name="connsiteY7" fmla="*/ 603552 h 852984"/>
                <a:gd name="connsiteX8" fmla="*/ 653955 w 852984"/>
                <a:gd name="connsiteY8" fmla="*/ 754763 h 852984"/>
                <a:gd name="connsiteX9" fmla="*/ 426493 w 852984"/>
                <a:gd name="connsiteY9" fmla="*/ 827137 h 852984"/>
                <a:gd name="connsiteX10" fmla="*/ 197737 w 852984"/>
                <a:gd name="connsiteY10" fmla="*/ 754763 h 852984"/>
                <a:gd name="connsiteX11" fmla="*/ 678511 w 852984"/>
                <a:gd name="connsiteY11" fmla="*/ 737961 h 852984"/>
                <a:gd name="connsiteX12" fmla="*/ 491113 w 852984"/>
                <a:gd name="connsiteY12" fmla="*/ 578996 h 852984"/>
                <a:gd name="connsiteX13" fmla="*/ 361872 w 852984"/>
                <a:gd name="connsiteY13" fmla="*/ 578996 h 852984"/>
                <a:gd name="connsiteX14" fmla="*/ 174474 w 852984"/>
                <a:gd name="connsiteY14" fmla="*/ 737961 h 852984"/>
                <a:gd name="connsiteX15" fmla="*/ 25848 w 852984"/>
                <a:gd name="connsiteY15" fmla="*/ 426493 h 852984"/>
                <a:gd name="connsiteX16" fmla="*/ 426493 w 852984"/>
                <a:gd name="connsiteY16" fmla="*/ 25848 h 852984"/>
                <a:gd name="connsiteX17" fmla="*/ 827137 w 852984"/>
                <a:gd name="connsiteY17" fmla="*/ 426493 h 852984"/>
                <a:gd name="connsiteX18" fmla="*/ 678511 w 852984"/>
                <a:gd name="connsiteY18" fmla="*/ 737961 h 85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2984" h="852984">
                  <a:moveTo>
                    <a:pt x="852985" y="426493"/>
                  </a:moveTo>
                  <a:cubicBezTo>
                    <a:pt x="852985" y="191275"/>
                    <a:pt x="661710" y="0"/>
                    <a:pt x="426493" y="0"/>
                  </a:cubicBezTo>
                  <a:cubicBezTo>
                    <a:pt x="191275" y="0"/>
                    <a:pt x="0" y="191275"/>
                    <a:pt x="0" y="426493"/>
                  </a:cubicBezTo>
                  <a:cubicBezTo>
                    <a:pt x="0" y="661710"/>
                    <a:pt x="191275" y="852985"/>
                    <a:pt x="426493" y="852985"/>
                  </a:cubicBezTo>
                  <a:cubicBezTo>
                    <a:pt x="661710" y="852985"/>
                    <a:pt x="852985" y="661710"/>
                    <a:pt x="852985" y="426493"/>
                  </a:cubicBezTo>
                  <a:close/>
                  <a:moveTo>
                    <a:pt x="197737" y="754763"/>
                  </a:moveTo>
                  <a:cubicBezTo>
                    <a:pt x="204199" y="669464"/>
                    <a:pt x="275282" y="603552"/>
                    <a:pt x="360580" y="603552"/>
                  </a:cubicBezTo>
                  <a:lnTo>
                    <a:pt x="491113" y="603552"/>
                  </a:lnTo>
                  <a:cubicBezTo>
                    <a:pt x="577703" y="603552"/>
                    <a:pt x="647493" y="669464"/>
                    <a:pt x="653955" y="754763"/>
                  </a:cubicBezTo>
                  <a:cubicBezTo>
                    <a:pt x="590628" y="799997"/>
                    <a:pt x="511791" y="827137"/>
                    <a:pt x="426493" y="827137"/>
                  </a:cubicBezTo>
                  <a:cubicBezTo>
                    <a:pt x="341194" y="827137"/>
                    <a:pt x="262358" y="799997"/>
                    <a:pt x="197737" y="754763"/>
                  </a:cubicBezTo>
                  <a:close/>
                  <a:moveTo>
                    <a:pt x="678511" y="737961"/>
                  </a:moveTo>
                  <a:cubicBezTo>
                    <a:pt x="664294" y="647493"/>
                    <a:pt x="585458" y="578996"/>
                    <a:pt x="491113" y="578996"/>
                  </a:cubicBezTo>
                  <a:lnTo>
                    <a:pt x="361872" y="578996"/>
                  </a:lnTo>
                  <a:cubicBezTo>
                    <a:pt x="267527" y="578996"/>
                    <a:pt x="189983" y="647493"/>
                    <a:pt x="174474" y="737961"/>
                  </a:cubicBezTo>
                  <a:cubicBezTo>
                    <a:pt x="84006" y="664294"/>
                    <a:pt x="25848" y="551855"/>
                    <a:pt x="25848" y="426493"/>
                  </a:cubicBezTo>
                  <a:cubicBezTo>
                    <a:pt x="25848" y="205492"/>
                    <a:pt x="205492" y="25848"/>
                    <a:pt x="426493" y="25848"/>
                  </a:cubicBezTo>
                  <a:cubicBezTo>
                    <a:pt x="647493" y="25848"/>
                    <a:pt x="827137" y="205492"/>
                    <a:pt x="827137" y="426493"/>
                  </a:cubicBezTo>
                  <a:cubicBezTo>
                    <a:pt x="827137" y="551855"/>
                    <a:pt x="768979" y="664294"/>
                    <a:pt x="678511" y="737961"/>
                  </a:cubicBezTo>
                  <a:close/>
                </a:path>
              </a:pathLst>
            </a:custGeom>
            <a:solidFill>
              <a:schemeClr val="tx1"/>
            </a:solidFill>
            <a:ln w="12887" cap="flat">
              <a:noFill/>
              <a:prstDash val="solid"/>
              <a:miter/>
            </a:ln>
          </p:spPr>
          <p:txBody>
            <a:bodyPr rtlCol="0" anchor="ctr"/>
            <a:lstStyle/>
            <a:p>
              <a:endParaRPr lang="en-AU">
                <a:latin typeface="+mj-lt"/>
              </a:endParaRPr>
            </a:p>
          </p:txBody>
        </p:sp>
      </p:grpSp>
      <p:pic>
        <p:nvPicPr>
          <p:cNvPr id="52" name="Picture 51">
            <a:extLst>
              <a:ext uri="{FF2B5EF4-FFF2-40B4-BE49-F238E27FC236}">
                <a16:creationId xmlns:a16="http://schemas.microsoft.com/office/drawing/2014/main" id="{45C81C7F-E3B9-44EA-8EDC-BACBFA6F131F}"/>
              </a:ext>
            </a:extLst>
          </p:cNvPr>
          <p:cNvPicPr>
            <a:picLocks/>
          </p:cNvPicPr>
          <p:nvPr/>
        </p:nvPicPr>
        <p:blipFill>
          <a:blip r:embed="rId7"/>
          <a:stretch>
            <a:fillRect/>
          </a:stretch>
        </p:blipFill>
        <p:spPr>
          <a:xfrm>
            <a:off x="2473910" y="3679624"/>
            <a:ext cx="460800" cy="460800"/>
          </a:xfrm>
          <a:prstGeom prst="rect">
            <a:avLst/>
          </a:prstGeom>
        </p:spPr>
      </p:pic>
      <p:sp>
        <p:nvSpPr>
          <p:cNvPr id="59" name="TextBox 58">
            <a:extLst>
              <a:ext uri="{FF2B5EF4-FFF2-40B4-BE49-F238E27FC236}">
                <a16:creationId xmlns:a16="http://schemas.microsoft.com/office/drawing/2014/main" id="{BBF5989C-996E-42E7-8528-EF86B2EB94D1}"/>
              </a:ext>
            </a:extLst>
          </p:cNvPr>
          <p:cNvSpPr txBox="1"/>
          <p:nvPr/>
        </p:nvSpPr>
        <p:spPr>
          <a:xfrm flipH="1">
            <a:off x="5655706" y="5009490"/>
            <a:ext cx="1059165" cy="405102"/>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algn="ctr" defTabSz="1219200" hangingPunct="0">
              <a:lnSpc>
                <a:spcPct val="90000"/>
              </a:lnSpc>
            </a:pPr>
            <a:r>
              <a:rPr lang="de-DE" sz="1200" i="1">
                <a:solidFill>
                  <a:schemeClr val="bg1"/>
                </a:solidFill>
                <a:latin typeface="+mj-lt"/>
              </a:rPr>
              <a:t>Personal information</a:t>
            </a:r>
            <a:endParaRPr lang="de-DE" sz="1200" i="1">
              <a:solidFill>
                <a:schemeClr val="bg1"/>
              </a:solidFill>
              <a:latin typeface="+mj-lt"/>
              <a:ea typeface="Canela Text Regular"/>
              <a:cs typeface="Canela Text Regular"/>
              <a:sym typeface="Canela Text Regular"/>
            </a:endParaRPr>
          </a:p>
        </p:txBody>
      </p:sp>
      <p:sp>
        <p:nvSpPr>
          <p:cNvPr id="63" name="TextBox 62">
            <a:extLst>
              <a:ext uri="{FF2B5EF4-FFF2-40B4-BE49-F238E27FC236}">
                <a16:creationId xmlns:a16="http://schemas.microsoft.com/office/drawing/2014/main" id="{10A176D4-5CCD-42F6-B9A3-FEE4648F646B}"/>
              </a:ext>
            </a:extLst>
          </p:cNvPr>
          <p:cNvSpPr txBox="1"/>
          <p:nvPr/>
        </p:nvSpPr>
        <p:spPr>
          <a:xfrm>
            <a:off x="2521132" y="5009490"/>
            <a:ext cx="1503788" cy="405102"/>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algn="ctr" defTabSz="1219200" hangingPunct="0">
              <a:lnSpc>
                <a:spcPct val="90000"/>
              </a:lnSpc>
            </a:pPr>
            <a:r>
              <a:rPr lang="de-DE" sz="1200" i="1">
                <a:solidFill>
                  <a:schemeClr val="bg1"/>
                </a:solidFill>
                <a:latin typeface="+mj-lt"/>
                <a:ea typeface="Canela Text Regular"/>
                <a:cs typeface="Canela Text Regular"/>
                <a:sym typeface="Canela Text Regular"/>
              </a:rPr>
              <a:t>Digital services,</a:t>
            </a:r>
          </a:p>
          <a:p>
            <a:pPr algn="ctr" defTabSz="1219200" hangingPunct="0">
              <a:lnSpc>
                <a:spcPct val="90000"/>
              </a:lnSpc>
            </a:pPr>
            <a:r>
              <a:rPr lang="de-DE" sz="1200" i="1">
                <a:solidFill>
                  <a:schemeClr val="bg1"/>
                </a:solidFill>
                <a:latin typeface="+mj-lt"/>
              </a:rPr>
              <a:t>Influence</a:t>
            </a:r>
            <a:endParaRPr lang="de-DE" sz="1200" i="1">
              <a:solidFill>
                <a:schemeClr val="bg1"/>
              </a:solidFill>
              <a:latin typeface="+mj-lt"/>
              <a:ea typeface="Canela Text Regular"/>
              <a:cs typeface="Canela Text Regular"/>
              <a:sym typeface="Canela Text Regular"/>
            </a:endParaRPr>
          </a:p>
        </p:txBody>
      </p:sp>
      <p:sp>
        <p:nvSpPr>
          <p:cNvPr id="28" name="TextBox 27">
            <a:extLst>
              <a:ext uri="{FF2B5EF4-FFF2-40B4-BE49-F238E27FC236}">
                <a16:creationId xmlns:a16="http://schemas.microsoft.com/office/drawing/2014/main" id="{B8CB9FFF-BEA9-07D7-F38E-7BE6DBA32D40}"/>
              </a:ext>
            </a:extLst>
          </p:cNvPr>
          <p:cNvSpPr txBox="1"/>
          <p:nvPr/>
        </p:nvSpPr>
        <p:spPr>
          <a:xfrm>
            <a:off x="9957910" y="2941917"/>
            <a:ext cx="1263197" cy="463187"/>
          </a:xfrm>
          <a:prstGeom prst="rect">
            <a:avLst/>
          </a:prstGeom>
          <a:solidFill>
            <a:schemeClr val="accent2">
              <a:lumMod val="20000"/>
              <a:lumOff val="80000"/>
            </a:schemeClr>
          </a:solidFill>
        </p:spPr>
        <p:txBody>
          <a:bodyPr wrap="square" rtlCol="0">
            <a:spAutoFit/>
          </a:bodyPr>
          <a:lstStyle/>
          <a:p>
            <a:pPr algn="ctr"/>
            <a:r>
              <a:rPr lang="en-AU" sz="1200" b="1" dirty="0">
                <a:solidFill>
                  <a:schemeClr val="bg1"/>
                </a:solidFill>
                <a:latin typeface="+mj-lt"/>
                <a:cs typeface="Arial" panose="020B0604020202020204" pitchFamily="34" charset="0"/>
              </a:rPr>
              <a:t>Recognised influencers</a:t>
            </a:r>
          </a:p>
        </p:txBody>
      </p:sp>
      <p:pic>
        <p:nvPicPr>
          <p:cNvPr id="29" name="Picture 28">
            <a:extLst>
              <a:ext uri="{FF2B5EF4-FFF2-40B4-BE49-F238E27FC236}">
                <a16:creationId xmlns:a16="http://schemas.microsoft.com/office/drawing/2014/main" id="{35ABFEFD-5F2C-A90C-F870-15180F7C9DEA}"/>
              </a:ext>
            </a:extLst>
          </p:cNvPr>
          <p:cNvPicPr>
            <a:picLocks noChangeAspect="1"/>
          </p:cNvPicPr>
          <p:nvPr/>
        </p:nvPicPr>
        <p:blipFill>
          <a:blip r:embed="rId8"/>
          <a:stretch>
            <a:fillRect/>
          </a:stretch>
        </p:blipFill>
        <p:spPr>
          <a:xfrm>
            <a:off x="10318766" y="3410691"/>
            <a:ext cx="460800" cy="463187"/>
          </a:xfrm>
          <a:prstGeom prst="rect">
            <a:avLst/>
          </a:prstGeom>
        </p:spPr>
      </p:pic>
      <p:sp>
        <p:nvSpPr>
          <p:cNvPr id="32" name="Arc 31">
            <a:extLst>
              <a:ext uri="{FF2B5EF4-FFF2-40B4-BE49-F238E27FC236}">
                <a16:creationId xmlns:a16="http://schemas.microsoft.com/office/drawing/2014/main" id="{38A73220-279C-35E2-2F54-E871D78940C5}"/>
              </a:ext>
            </a:extLst>
          </p:cNvPr>
          <p:cNvSpPr/>
          <p:nvPr/>
        </p:nvSpPr>
        <p:spPr>
          <a:xfrm>
            <a:off x="7058051" y="1852950"/>
            <a:ext cx="3664061" cy="3356827"/>
          </a:xfrm>
          <a:prstGeom prst="arc">
            <a:avLst>
              <a:gd name="adj1" fmla="val 11454752"/>
              <a:gd name="adj2" fmla="val 20473014"/>
            </a:avLst>
          </a:prstGeom>
          <a:noFill/>
          <a:ln w="38100" cap="flat">
            <a:solidFill>
              <a:schemeClr val="bg2"/>
            </a:solidFill>
            <a:prstDash val="solid"/>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prstTxWarp prst="textArchUp">
              <a:avLst/>
            </a:prstTxWarp>
            <a:noAutofit/>
          </a:bodyPr>
          <a:lstStyle/>
          <a:p>
            <a:pPr defTabSz="457200" latinLnBrk="1" hangingPunct="0"/>
            <a:endParaRPr lang="de-DE" sz="900">
              <a:solidFill>
                <a:srgbClr val="000000"/>
              </a:solidFill>
              <a:latin typeface="+mj-lt"/>
            </a:endParaRPr>
          </a:p>
        </p:txBody>
      </p:sp>
      <p:sp>
        <p:nvSpPr>
          <p:cNvPr id="34" name="TextBox 33">
            <a:extLst>
              <a:ext uri="{FF2B5EF4-FFF2-40B4-BE49-F238E27FC236}">
                <a16:creationId xmlns:a16="http://schemas.microsoft.com/office/drawing/2014/main" id="{8EAF304E-64CF-4418-FF8C-9F4C5A0B0744}"/>
              </a:ext>
            </a:extLst>
          </p:cNvPr>
          <p:cNvSpPr txBox="1"/>
          <p:nvPr/>
        </p:nvSpPr>
        <p:spPr>
          <a:xfrm flipH="1">
            <a:off x="7130731" y="2051082"/>
            <a:ext cx="1491826" cy="442035"/>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a:solidFill>
                  <a:schemeClr val="bg1"/>
                </a:solidFill>
                <a:latin typeface="+mj-lt"/>
              </a:rPr>
              <a:t>Payment, </a:t>
            </a:r>
            <a:br>
              <a:rPr lang="de-DE" sz="1200" i="0">
                <a:solidFill>
                  <a:schemeClr val="bg1"/>
                </a:solidFill>
                <a:latin typeface="+mj-lt"/>
              </a:rPr>
            </a:br>
            <a:r>
              <a:rPr lang="de-DE" sz="1200" i="0" err="1">
                <a:solidFill>
                  <a:schemeClr val="bg1"/>
                </a:solidFill>
                <a:latin typeface="+mj-lt"/>
              </a:rPr>
              <a:t>influence</a:t>
            </a:r>
            <a:r>
              <a:rPr lang="de-DE" sz="1200" i="0">
                <a:solidFill>
                  <a:schemeClr val="bg1"/>
                </a:solidFill>
                <a:latin typeface="+mj-lt"/>
              </a:rPr>
              <a:t> </a:t>
            </a:r>
            <a:r>
              <a:rPr lang="de-DE" sz="1200" i="0" err="1">
                <a:solidFill>
                  <a:schemeClr val="bg1"/>
                </a:solidFill>
                <a:latin typeface="+mj-lt"/>
              </a:rPr>
              <a:t>message</a:t>
            </a:r>
            <a:endParaRPr lang="de-DE" sz="1200" i="0">
              <a:solidFill>
                <a:schemeClr val="bg1"/>
              </a:solidFill>
              <a:latin typeface="+mj-lt"/>
            </a:endParaRPr>
          </a:p>
        </p:txBody>
      </p:sp>
      <p:sp>
        <p:nvSpPr>
          <p:cNvPr id="61" name="Rectangle 60">
            <a:extLst>
              <a:ext uri="{FF2B5EF4-FFF2-40B4-BE49-F238E27FC236}">
                <a16:creationId xmlns:a16="http://schemas.microsoft.com/office/drawing/2014/main" id="{0E5D2BE6-7EBF-DF52-DB70-F9FDCF2EFB33}"/>
              </a:ext>
            </a:extLst>
          </p:cNvPr>
          <p:cNvSpPr/>
          <p:nvPr/>
        </p:nvSpPr>
        <p:spPr>
          <a:xfrm>
            <a:off x="10092193" y="5097146"/>
            <a:ext cx="404200" cy="308594"/>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86EF1C9-323A-2647-F270-17DC98B835E2}"/>
              </a:ext>
            </a:extLst>
          </p:cNvPr>
          <p:cNvSpPr txBox="1"/>
          <p:nvPr/>
        </p:nvSpPr>
        <p:spPr>
          <a:xfrm flipH="1">
            <a:off x="3174273" y="5745195"/>
            <a:ext cx="3431480"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800" i="0" dirty="0">
                <a:solidFill>
                  <a:schemeClr val="accent2"/>
                </a:solidFill>
                <a:latin typeface="+mj-lt"/>
              </a:rPr>
              <a:t>Digital </a:t>
            </a:r>
            <a:r>
              <a:rPr lang="de-DE" sz="1800" i="0" dirty="0" err="1">
                <a:solidFill>
                  <a:schemeClr val="accent2"/>
                </a:solidFill>
                <a:latin typeface="+mj-lt"/>
              </a:rPr>
              <a:t>barter</a:t>
            </a:r>
            <a:endParaRPr lang="de-DE" sz="1800" i="0" dirty="0">
              <a:solidFill>
                <a:schemeClr val="accent2"/>
              </a:solidFill>
              <a:latin typeface="+mj-lt"/>
            </a:endParaRPr>
          </a:p>
          <a:p>
            <a:pPr algn="ctr"/>
            <a:endParaRPr lang="de-DE" sz="1800" i="0" dirty="0">
              <a:solidFill>
                <a:schemeClr val="accent2"/>
              </a:solidFill>
              <a:latin typeface="+mj-lt"/>
            </a:endParaRPr>
          </a:p>
        </p:txBody>
      </p:sp>
      <p:pic>
        <p:nvPicPr>
          <p:cNvPr id="11" name="Picture 10">
            <a:extLst>
              <a:ext uri="{FF2B5EF4-FFF2-40B4-BE49-F238E27FC236}">
                <a16:creationId xmlns:a16="http://schemas.microsoft.com/office/drawing/2014/main" id="{0586F93A-596F-933D-277B-C0855658B198}"/>
              </a:ext>
            </a:extLst>
          </p:cNvPr>
          <p:cNvPicPr preferRelativeResize="0">
            <a:picLocks/>
          </p:cNvPicPr>
          <p:nvPr/>
        </p:nvPicPr>
        <p:blipFill>
          <a:blip r:embed="rId9"/>
          <a:stretch>
            <a:fillRect/>
          </a:stretch>
        </p:blipFill>
        <p:spPr>
          <a:xfrm>
            <a:off x="7325068" y="959870"/>
            <a:ext cx="460800" cy="460800"/>
          </a:xfrm>
          <a:prstGeom prst="rect">
            <a:avLst/>
          </a:prstGeom>
        </p:spPr>
      </p:pic>
      <p:sp>
        <p:nvSpPr>
          <p:cNvPr id="12" name="TextBox 11">
            <a:extLst>
              <a:ext uri="{FF2B5EF4-FFF2-40B4-BE49-F238E27FC236}">
                <a16:creationId xmlns:a16="http://schemas.microsoft.com/office/drawing/2014/main" id="{E0D5D12D-204B-282B-D520-518B9912F095}"/>
              </a:ext>
            </a:extLst>
          </p:cNvPr>
          <p:cNvSpPr txBox="1"/>
          <p:nvPr/>
        </p:nvSpPr>
        <p:spPr>
          <a:xfrm>
            <a:off x="6857179" y="490231"/>
            <a:ext cx="1354706" cy="461665"/>
          </a:xfrm>
          <a:prstGeom prst="rect">
            <a:avLst/>
          </a:prstGeom>
          <a:noFill/>
        </p:spPr>
        <p:txBody>
          <a:bodyPr wrap="square" rtlCol="0">
            <a:spAutoFit/>
          </a:bodyPr>
          <a:lstStyle/>
          <a:p>
            <a:pPr algn="ctr"/>
            <a:r>
              <a:rPr lang="en-AU" sz="1200" b="1">
                <a:solidFill>
                  <a:schemeClr val="bg1"/>
                </a:solidFill>
                <a:latin typeface="+mj-lt"/>
                <a:cs typeface="Arial" panose="020B0604020202020204" pitchFamily="34" charset="0"/>
              </a:rPr>
              <a:t>Other</a:t>
            </a:r>
            <a:br>
              <a:rPr lang="en-AU" sz="1200" b="1">
                <a:solidFill>
                  <a:schemeClr val="bg1"/>
                </a:solidFill>
                <a:latin typeface="+mj-lt"/>
                <a:cs typeface="Arial" panose="020B0604020202020204" pitchFamily="34" charset="0"/>
              </a:rPr>
            </a:br>
            <a:r>
              <a:rPr lang="en-AU" sz="1200" b="1">
                <a:solidFill>
                  <a:schemeClr val="bg1"/>
                </a:solidFill>
                <a:latin typeface="+mj-lt"/>
                <a:cs typeface="Arial" panose="020B0604020202020204" pitchFamily="34" charset="0"/>
              </a:rPr>
              <a:t>producers</a:t>
            </a:r>
          </a:p>
        </p:txBody>
      </p:sp>
      <p:pic>
        <p:nvPicPr>
          <p:cNvPr id="22" name="Picture 21">
            <a:extLst>
              <a:ext uri="{FF2B5EF4-FFF2-40B4-BE49-F238E27FC236}">
                <a16:creationId xmlns:a16="http://schemas.microsoft.com/office/drawing/2014/main" id="{E6456385-BF95-CFE0-6F18-16A5B76F64B7}"/>
              </a:ext>
            </a:extLst>
          </p:cNvPr>
          <p:cNvPicPr preferRelativeResize="0">
            <a:picLocks/>
          </p:cNvPicPr>
          <p:nvPr/>
        </p:nvPicPr>
        <p:blipFill>
          <a:blip r:embed="rId9"/>
          <a:stretch>
            <a:fillRect/>
          </a:stretch>
        </p:blipFill>
        <p:spPr>
          <a:xfrm>
            <a:off x="6887739" y="3679624"/>
            <a:ext cx="460800" cy="460800"/>
          </a:xfrm>
          <a:prstGeom prst="rect">
            <a:avLst/>
          </a:prstGeom>
        </p:spPr>
      </p:pic>
      <p:sp>
        <p:nvSpPr>
          <p:cNvPr id="24" name="Rectangle 23">
            <a:extLst>
              <a:ext uri="{FF2B5EF4-FFF2-40B4-BE49-F238E27FC236}">
                <a16:creationId xmlns:a16="http://schemas.microsoft.com/office/drawing/2014/main" id="{F30CD14F-83BB-9873-E2AB-7A1792FD1233}"/>
              </a:ext>
            </a:extLst>
          </p:cNvPr>
          <p:cNvSpPr/>
          <p:nvPr/>
        </p:nvSpPr>
        <p:spPr>
          <a:xfrm>
            <a:off x="7099866" y="1812732"/>
            <a:ext cx="281354" cy="15363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928BF10-9665-19E1-87F3-D5F3017FE025}"/>
              </a:ext>
            </a:extLst>
          </p:cNvPr>
          <p:cNvSpPr/>
          <p:nvPr/>
        </p:nvSpPr>
        <p:spPr>
          <a:xfrm>
            <a:off x="6857179" y="2533130"/>
            <a:ext cx="281354" cy="15363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BA75493-737C-E8A5-F72C-5C3D6FF8F642}"/>
              </a:ext>
            </a:extLst>
          </p:cNvPr>
          <p:cNvSpPr txBox="1"/>
          <p:nvPr/>
        </p:nvSpPr>
        <p:spPr>
          <a:xfrm>
            <a:off x="6597822" y="2506741"/>
            <a:ext cx="802935" cy="217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200" hangingPunct="0">
              <a:lnSpc>
                <a:spcPct val="90000"/>
              </a:lnSpc>
            </a:pPr>
            <a:r>
              <a:rPr lang="de-DE" sz="1200">
                <a:solidFill>
                  <a:schemeClr val="bg1"/>
                </a:solidFill>
                <a:latin typeface="+mj-lt"/>
                <a:ea typeface="Canela Text Regular"/>
                <a:cs typeface="Canela Text Regular"/>
                <a:sym typeface="Canela Text Regular"/>
              </a:rPr>
              <a:t>Products</a:t>
            </a:r>
          </a:p>
        </p:txBody>
      </p:sp>
      <p:sp>
        <p:nvSpPr>
          <p:cNvPr id="9" name="TextBox 8">
            <a:extLst>
              <a:ext uri="{FF2B5EF4-FFF2-40B4-BE49-F238E27FC236}">
                <a16:creationId xmlns:a16="http://schemas.microsoft.com/office/drawing/2014/main" id="{B58A3936-E5CA-C001-FA3E-208CDC3FCBC3}"/>
              </a:ext>
            </a:extLst>
          </p:cNvPr>
          <p:cNvSpPr txBox="1"/>
          <p:nvPr/>
        </p:nvSpPr>
        <p:spPr>
          <a:xfrm>
            <a:off x="6510373" y="1734717"/>
            <a:ext cx="1241166" cy="276999"/>
          </a:xfrm>
          <a:prstGeom prst="rect">
            <a:avLst/>
          </a:prstGeom>
          <a:noFill/>
        </p:spPr>
        <p:txBody>
          <a:bodyPr wrap="square" rtlCol="0">
            <a:spAutoFit/>
          </a:bodyPr>
          <a:lstStyle/>
          <a:p>
            <a:pPr algn="ctr"/>
            <a:r>
              <a:rPr lang="en-AU" sz="1200">
                <a:solidFill>
                  <a:schemeClr val="bg1"/>
                </a:solidFill>
                <a:latin typeface="+mj-lt"/>
                <a:cs typeface="Arial" panose="020B0604020202020204" pitchFamily="34" charset="0"/>
              </a:rPr>
              <a:t>Payment</a:t>
            </a:r>
          </a:p>
        </p:txBody>
      </p:sp>
      <p:sp>
        <p:nvSpPr>
          <p:cNvPr id="58" name="TextBox 57">
            <a:extLst>
              <a:ext uri="{FF2B5EF4-FFF2-40B4-BE49-F238E27FC236}">
                <a16:creationId xmlns:a16="http://schemas.microsoft.com/office/drawing/2014/main" id="{B9349794-5266-D479-0AC6-4B8F0A641943}"/>
              </a:ext>
            </a:extLst>
          </p:cNvPr>
          <p:cNvSpPr txBox="1"/>
          <p:nvPr/>
        </p:nvSpPr>
        <p:spPr>
          <a:xfrm flipH="1">
            <a:off x="8105273" y="1207781"/>
            <a:ext cx="1829694"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800" i="0" dirty="0">
                <a:solidFill>
                  <a:schemeClr val="accent4"/>
                </a:solidFill>
                <a:latin typeface="+mj-lt"/>
              </a:rPr>
              <a:t>Advertising </a:t>
            </a:r>
            <a:br>
              <a:rPr lang="de-DE" sz="1800" i="0" dirty="0">
                <a:solidFill>
                  <a:schemeClr val="accent4"/>
                </a:solidFill>
                <a:latin typeface="+mj-lt"/>
              </a:rPr>
            </a:br>
            <a:endParaRPr lang="de-DE" sz="1800" i="0" dirty="0">
              <a:solidFill>
                <a:schemeClr val="accent4"/>
              </a:solidFill>
              <a:latin typeface="+mj-lt"/>
            </a:endParaRPr>
          </a:p>
        </p:txBody>
      </p:sp>
      <p:sp>
        <p:nvSpPr>
          <p:cNvPr id="50" name="TextBox 49">
            <a:extLst>
              <a:ext uri="{FF2B5EF4-FFF2-40B4-BE49-F238E27FC236}">
                <a16:creationId xmlns:a16="http://schemas.microsoft.com/office/drawing/2014/main" id="{7DAA388F-1CA8-A541-AC64-3D58D51BA913}"/>
              </a:ext>
            </a:extLst>
          </p:cNvPr>
          <p:cNvSpPr txBox="1"/>
          <p:nvPr/>
        </p:nvSpPr>
        <p:spPr>
          <a:xfrm flipH="1">
            <a:off x="3513909" y="1207781"/>
            <a:ext cx="2752210"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800" i="0" err="1">
                <a:solidFill>
                  <a:schemeClr val="accent1"/>
                </a:solidFill>
                <a:latin typeface="+mj-lt"/>
              </a:rPr>
              <a:t>E-commerce</a:t>
            </a:r>
            <a:r>
              <a:rPr lang="de-DE" sz="1800" i="0">
                <a:solidFill>
                  <a:schemeClr val="accent1"/>
                </a:solidFill>
                <a:latin typeface="+mj-lt"/>
              </a:rPr>
              <a:t> </a:t>
            </a:r>
            <a:br>
              <a:rPr lang="de-DE" sz="1800" i="0">
                <a:solidFill>
                  <a:schemeClr val="accent1"/>
                </a:solidFill>
                <a:latin typeface="+mj-lt"/>
              </a:rPr>
            </a:br>
            <a:endParaRPr lang="de-DE" sz="1800" i="0">
              <a:solidFill>
                <a:schemeClr val="accent1"/>
              </a:solidFill>
              <a:latin typeface="+mj-lt"/>
            </a:endParaRPr>
          </a:p>
        </p:txBody>
      </p:sp>
      <p:sp>
        <p:nvSpPr>
          <p:cNvPr id="4" name="TextBox 3">
            <a:extLst>
              <a:ext uri="{FF2B5EF4-FFF2-40B4-BE49-F238E27FC236}">
                <a16:creationId xmlns:a16="http://schemas.microsoft.com/office/drawing/2014/main" id="{EA188613-D757-562D-F8CB-7BF6F7CC2AB3}"/>
              </a:ext>
            </a:extLst>
          </p:cNvPr>
          <p:cNvSpPr txBox="1"/>
          <p:nvPr/>
        </p:nvSpPr>
        <p:spPr>
          <a:xfrm flipH="1">
            <a:off x="9153620" y="1958749"/>
            <a:ext cx="1614664" cy="626701"/>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a:solidFill>
                  <a:schemeClr val="bg1"/>
                </a:solidFill>
                <a:latin typeface="+mj-lt"/>
              </a:rPr>
              <a:t>Information, </a:t>
            </a:r>
            <a:r>
              <a:rPr lang="de-DE" sz="1200" i="0" err="1">
                <a:solidFill>
                  <a:schemeClr val="bg1"/>
                </a:solidFill>
                <a:latin typeface="+mj-lt"/>
              </a:rPr>
              <a:t>payment</a:t>
            </a:r>
            <a:r>
              <a:rPr lang="de-DE" sz="1200" i="0">
                <a:solidFill>
                  <a:schemeClr val="bg1"/>
                </a:solidFill>
                <a:latin typeface="+mj-lt"/>
              </a:rPr>
              <a:t> </a:t>
            </a:r>
            <a:r>
              <a:rPr lang="de-DE" sz="1200" i="0" err="1">
                <a:solidFill>
                  <a:schemeClr val="bg1"/>
                </a:solidFill>
                <a:latin typeface="+mj-lt"/>
              </a:rPr>
              <a:t>to</a:t>
            </a:r>
            <a:r>
              <a:rPr lang="de-DE" sz="1200" i="0">
                <a:solidFill>
                  <a:schemeClr val="bg1"/>
                </a:solidFill>
                <a:latin typeface="+mj-lt"/>
              </a:rPr>
              <a:t> </a:t>
            </a:r>
            <a:r>
              <a:rPr lang="de-DE" sz="1200" i="0" err="1">
                <a:solidFill>
                  <a:schemeClr val="bg1"/>
                </a:solidFill>
                <a:latin typeface="+mj-lt"/>
              </a:rPr>
              <a:t>some</a:t>
            </a:r>
            <a:r>
              <a:rPr lang="de-DE" sz="1200" i="0">
                <a:solidFill>
                  <a:schemeClr val="bg1"/>
                </a:solidFill>
                <a:latin typeface="+mj-lt"/>
              </a:rPr>
              <a:t> </a:t>
            </a:r>
            <a:r>
              <a:rPr lang="de-DE" sz="1200" i="0" err="1">
                <a:solidFill>
                  <a:schemeClr val="bg1"/>
                </a:solidFill>
                <a:latin typeface="+mj-lt"/>
              </a:rPr>
              <a:t>influencers</a:t>
            </a:r>
            <a:endParaRPr lang="de-DE" sz="1200" i="0">
              <a:solidFill>
                <a:schemeClr val="bg1"/>
              </a:solidFill>
              <a:latin typeface="+mj-lt"/>
            </a:endParaRPr>
          </a:p>
        </p:txBody>
      </p:sp>
    </p:spTree>
    <p:extLst>
      <p:ext uri="{BB962C8B-B14F-4D97-AF65-F5344CB8AC3E}">
        <p14:creationId xmlns:p14="http://schemas.microsoft.com/office/powerpoint/2010/main" val="109134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1A22CC-F23D-0138-31F1-73B0715B82A8}"/>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7358735" y="2001366"/>
            <a:ext cx="3031584" cy="3634345"/>
          </a:xfrm>
          <a:prstGeom prst="rect">
            <a:avLst/>
          </a:prstGeom>
        </p:spPr>
      </p:pic>
      <p:graphicFrame>
        <p:nvGraphicFramePr>
          <p:cNvPr id="5" name="Object 4" hidden="1">
            <a:extLst>
              <a:ext uri="{FF2B5EF4-FFF2-40B4-BE49-F238E27FC236}">
                <a16:creationId xmlns:a16="http://schemas.microsoft.com/office/drawing/2014/main" id="{691FBAFE-EF2B-460B-B3DF-99399CAFB8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2" imgH="338" progId="TCLayout.ActiveDocument.1">
                  <p:embed/>
                </p:oleObj>
              </mc:Choice>
              <mc:Fallback>
                <p:oleObj name="think-cell Slide" r:id="rId4" imgW="332" imgH="338" progId="TCLayout.ActiveDocument.1">
                  <p:embed/>
                  <p:pic>
                    <p:nvPicPr>
                      <p:cNvPr id="5" name="Object 4" hidden="1">
                        <a:extLst>
                          <a:ext uri="{FF2B5EF4-FFF2-40B4-BE49-F238E27FC236}">
                            <a16:creationId xmlns:a16="http://schemas.microsoft.com/office/drawing/2014/main" id="{691FBAFE-EF2B-460B-B3DF-99399CAFB8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Arc 6">
            <a:extLst>
              <a:ext uri="{FF2B5EF4-FFF2-40B4-BE49-F238E27FC236}">
                <a16:creationId xmlns:a16="http://schemas.microsoft.com/office/drawing/2014/main" id="{6023CEA0-CC03-88E0-CEDB-B97811D7B2EC}"/>
              </a:ext>
            </a:extLst>
          </p:cNvPr>
          <p:cNvSpPr/>
          <p:nvPr/>
        </p:nvSpPr>
        <p:spPr>
          <a:xfrm rot="20123414">
            <a:off x="6938987" y="207115"/>
            <a:ext cx="5097272" cy="4343400"/>
          </a:xfrm>
          <a:prstGeom prst="arc">
            <a:avLst>
              <a:gd name="adj1" fmla="val 11389096"/>
              <a:gd name="adj2" fmla="val 13662897"/>
            </a:avLst>
          </a:prstGeom>
          <a:noFill/>
          <a:ln w="38100" cap="flat">
            <a:solidFill>
              <a:schemeClr val="bg2"/>
            </a:solidFill>
            <a:prstDash val="solid"/>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endParaRPr>
          </a:p>
        </p:txBody>
      </p:sp>
      <p:sp>
        <p:nvSpPr>
          <p:cNvPr id="40" name="Arc 39">
            <a:extLst>
              <a:ext uri="{FF2B5EF4-FFF2-40B4-BE49-F238E27FC236}">
                <a16:creationId xmlns:a16="http://schemas.microsoft.com/office/drawing/2014/main" id="{57D40461-B184-42C9-9CBB-75E7D252C229}"/>
              </a:ext>
            </a:extLst>
          </p:cNvPr>
          <p:cNvSpPr/>
          <p:nvPr/>
        </p:nvSpPr>
        <p:spPr>
          <a:xfrm>
            <a:off x="2615736" y="1970045"/>
            <a:ext cx="4504186" cy="3569486"/>
          </a:xfrm>
          <a:prstGeom prst="arc">
            <a:avLst>
              <a:gd name="adj1" fmla="val 11652928"/>
              <a:gd name="adj2" fmla="val 20692628"/>
            </a:avLst>
          </a:prstGeom>
          <a:noFill/>
          <a:ln w="38100" cap="flat">
            <a:solidFill>
              <a:schemeClr val="bg2"/>
            </a:solidFill>
            <a:prstDash val="solid"/>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prstTxWarp prst="textArchUp">
              <a:avLst/>
            </a:prstTxWarp>
            <a:noAutofit/>
          </a:bodyPr>
          <a:lstStyle/>
          <a:p>
            <a:pPr defTabSz="457200" latinLnBrk="1" hangingPunct="0"/>
            <a:endParaRPr lang="de-DE" sz="900">
              <a:solidFill>
                <a:srgbClr val="000000"/>
              </a:solidFill>
              <a:latin typeface="+mj-lt"/>
            </a:endParaRPr>
          </a:p>
        </p:txBody>
      </p:sp>
      <p:sp>
        <p:nvSpPr>
          <p:cNvPr id="42" name="TextBox 41">
            <a:extLst>
              <a:ext uri="{FF2B5EF4-FFF2-40B4-BE49-F238E27FC236}">
                <a16:creationId xmlns:a16="http://schemas.microsoft.com/office/drawing/2014/main" id="{3066F58A-C22B-464C-AAC7-BB0BEEDC261B}"/>
              </a:ext>
            </a:extLst>
          </p:cNvPr>
          <p:cNvSpPr txBox="1"/>
          <p:nvPr/>
        </p:nvSpPr>
        <p:spPr>
          <a:xfrm flipH="1">
            <a:off x="3148430" y="2051082"/>
            <a:ext cx="716599" cy="442035"/>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a:solidFill>
                  <a:schemeClr val="bg1"/>
                </a:solidFill>
                <a:latin typeface="+mj-lt"/>
              </a:rPr>
              <a:t>Digital </a:t>
            </a:r>
            <a:br>
              <a:rPr lang="de-DE" sz="1200" i="0">
                <a:solidFill>
                  <a:schemeClr val="bg1"/>
                </a:solidFill>
                <a:latin typeface="+mj-lt"/>
              </a:rPr>
            </a:br>
            <a:r>
              <a:rPr lang="de-DE" sz="1200" i="0" err="1">
                <a:solidFill>
                  <a:schemeClr val="bg1"/>
                </a:solidFill>
                <a:latin typeface="+mj-lt"/>
              </a:rPr>
              <a:t>services</a:t>
            </a:r>
            <a:endParaRPr lang="de-DE" sz="1200" i="0">
              <a:solidFill>
                <a:schemeClr val="bg1"/>
              </a:solidFill>
              <a:latin typeface="+mj-lt"/>
            </a:endParaRPr>
          </a:p>
        </p:txBody>
      </p:sp>
      <p:sp>
        <p:nvSpPr>
          <p:cNvPr id="17" name="TextBox 16">
            <a:extLst>
              <a:ext uri="{FF2B5EF4-FFF2-40B4-BE49-F238E27FC236}">
                <a16:creationId xmlns:a16="http://schemas.microsoft.com/office/drawing/2014/main" id="{90A20E7D-F496-6F5B-DD90-A63617EBC9C5}"/>
              </a:ext>
            </a:extLst>
          </p:cNvPr>
          <p:cNvSpPr txBox="1"/>
          <p:nvPr/>
        </p:nvSpPr>
        <p:spPr>
          <a:xfrm flipH="1">
            <a:off x="5469314" y="2051082"/>
            <a:ext cx="1253371" cy="442035"/>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a:solidFill>
                  <a:schemeClr val="bg1"/>
                </a:solidFill>
                <a:latin typeface="+mj-lt"/>
              </a:rPr>
              <a:t>Payment </a:t>
            </a:r>
            <a:r>
              <a:rPr lang="de-DE" sz="1200" i="0" err="1">
                <a:solidFill>
                  <a:schemeClr val="bg1"/>
                </a:solidFill>
                <a:latin typeface="+mj-lt"/>
              </a:rPr>
              <a:t>for</a:t>
            </a:r>
            <a:r>
              <a:rPr lang="de-DE" sz="1200" i="0">
                <a:solidFill>
                  <a:schemeClr val="bg1"/>
                </a:solidFill>
                <a:latin typeface="+mj-lt"/>
              </a:rPr>
              <a:t> digital </a:t>
            </a:r>
            <a:r>
              <a:rPr lang="de-DE" sz="1200" i="0" err="1">
                <a:solidFill>
                  <a:schemeClr val="bg1"/>
                </a:solidFill>
                <a:latin typeface="+mj-lt"/>
              </a:rPr>
              <a:t>services</a:t>
            </a:r>
            <a:endParaRPr lang="de-DE" sz="1200" i="0">
              <a:solidFill>
                <a:schemeClr val="bg1"/>
              </a:solidFill>
              <a:latin typeface="+mj-lt"/>
            </a:endParaRPr>
          </a:p>
        </p:txBody>
      </p:sp>
      <p:cxnSp>
        <p:nvCxnSpPr>
          <p:cNvPr id="82" name="Straight Connector 81">
            <a:extLst>
              <a:ext uri="{FF2B5EF4-FFF2-40B4-BE49-F238E27FC236}">
                <a16:creationId xmlns:a16="http://schemas.microsoft.com/office/drawing/2014/main" id="{4EB3388D-7461-44DA-8021-2E9622BEE479}"/>
              </a:ext>
            </a:extLst>
          </p:cNvPr>
          <p:cNvCxnSpPr>
            <a:cxnSpLocks/>
          </p:cNvCxnSpPr>
          <p:nvPr/>
        </p:nvCxnSpPr>
        <p:spPr>
          <a:xfrm flipH="1">
            <a:off x="947738" y="3875586"/>
            <a:ext cx="10404475" cy="0"/>
          </a:xfrm>
          <a:prstGeom prst="line">
            <a:avLst/>
          </a:prstGeom>
          <a:ln w="381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D342A7F-9347-45DB-9367-2D01CD0E67F1}"/>
              </a:ext>
            </a:extLst>
          </p:cNvPr>
          <p:cNvSpPr>
            <a:spLocks noGrp="1"/>
          </p:cNvSpPr>
          <p:nvPr>
            <p:ph type="title"/>
          </p:nvPr>
        </p:nvSpPr>
        <p:spPr>
          <a:xfrm>
            <a:off x="838199" y="329956"/>
            <a:ext cx="6292532" cy="1588127"/>
          </a:xfrm>
        </p:spPr>
        <p:txBody>
          <a:bodyPr vert="horz"/>
          <a:lstStyle/>
          <a:p>
            <a:r>
              <a:rPr lang="en-US" dirty="0"/>
              <a:t>Advertising underground trade: not in consumers’ interest</a:t>
            </a:r>
          </a:p>
        </p:txBody>
      </p:sp>
      <p:sp>
        <p:nvSpPr>
          <p:cNvPr id="60" name="TextBox 59">
            <a:extLst>
              <a:ext uri="{FF2B5EF4-FFF2-40B4-BE49-F238E27FC236}">
                <a16:creationId xmlns:a16="http://schemas.microsoft.com/office/drawing/2014/main" id="{606A336F-1AB9-442C-9B35-D7D7CA10F1B6}"/>
              </a:ext>
            </a:extLst>
          </p:cNvPr>
          <p:cNvSpPr txBox="1"/>
          <p:nvPr/>
        </p:nvSpPr>
        <p:spPr>
          <a:xfrm flipH="1">
            <a:off x="738288" y="3991720"/>
            <a:ext cx="1110226" cy="7160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1219200" hangingPunct="0">
              <a:lnSpc>
                <a:spcPct val="90000"/>
              </a:lnSpc>
            </a:pPr>
            <a:r>
              <a:rPr lang="de-DE" sz="1600" b="1">
                <a:solidFill>
                  <a:schemeClr val="bg1"/>
                </a:solidFill>
                <a:latin typeface="+mj-lt"/>
              </a:rPr>
              <a:t>UNDER</a:t>
            </a:r>
            <a:br>
              <a:rPr lang="de-DE" sz="1600" b="1">
                <a:solidFill>
                  <a:schemeClr val="bg1"/>
                </a:solidFill>
                <a:latin typeface="+mj-lt"/>
              </a:rPr>
            </a:br>
            <a:r>
              <a:rPr lang="de-DE" sz="1600" b="1">
                <a:solidFill>
                  <a:schemeClr val="bg1"/>
                </a:solidFill>
                <a:latin typeface="+mj-lt"/>
              </a:rPr>
              <a:t>GROUND SYSTEM</a:t>
            </a:r>
          </a:p>
        </p:txBody>
      </p:sp>
      <p:sp>
        <p:nvSpPr>
          <p:cNvPr id="64" name="TextBox 63">
            <a:extLst>
              <a:ext uri="{FF2B5EF4-FFF2-40B4-BE49-F238E27FC236}">
                <a16:creationId xmlns:a16="http://schemas.microsoft.com/office/drawing/2014/main" id="{1ACEFE49-1948-430D-BA5C-9A867C55ADF4}"/>
              </a:ext>
            </a:extLst>
          </p:cNvPr>
          <p:cNvSpPr txBox="1"/>
          <p:nvPr/>
        </p:nvSpPr>
        <p:spPr>
          <a:xfrm flipH="1">
            <a:off x="738289" y="3006198"/>
            <a:ext cx="1114498" cy="7899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r"/>
            <a:r>
              <a:rPr lang="de-DE" sz="1600" b="1" i="0">
                <a:solidFill>
                  <a:schemeClr val="bg1"/>
                </a:solidFill>
                <a:latin typeface="+mj-lt"/>
              </a:rPr>
              <a:t>ABOVE </a:t>
            </a:r>
            <a:br>
              <a:rPr lang="de-DE" sz="1600" b="1" i="0">
                <a:solidFill>
                  <a:schemeClr val="bg1"/>
                </a:solidFill>
                <a:latin typeface="+mj-lt"/>
              </a:rPr>
            </a:br>
            <a:r>
              <a:rPr lang="de-DE" sz="1600" b="1" i="0">
                <a:solidFill>
                  <a:schemeClr val="bg1"/>
                </a:solidFill>
                <a:latin typeface="+mj-lt"/>
              </a:rPr>
              <a:t>GROUND SYSTEM</a:t>
            </a:r>
          </a:p>
        </p:txBody>
      </p:sp>
      <p:sp>
        <p:nvSpPr>
          <p:cNvPr id="15" name="Slide Number Placeholder 3">
            <a:extLst>
              <a:ext uri="{FF2B5EF4-FFF2-40B4-BE49-F238E27FC236}">
                <a16:creationId xmlns:a16="http://schemas.microsoft.com/office/drawing/2014/main" id="{8CC32166-B44E-8FD7-1E96-961EDDD1E9EF}"/>
              </a:ext>
            </a:extLst>
          </p:cNvPr>
          <p:cNvSpPr>
            <a:spLocks noGrp="1"/>
          </p:cNvSpPr>
          <p:nvPr>
            <p:ph type="sldNum" idx="4"/>
          </p:nvPr>
        </p:nvSpPr>
        <p:spPr>
          <a:xfrm>
            <a:off x="10722112" y="6306683"/>
            <a:ext cx="731600" cy="524800"/>
          </a:xfrm>
        </p:spPr>
        <p:txBody>
          <a:bodyPr/>
          <a:lstStyle/>
          <a:p>
            <a:fld id="{00000000-1234-1234-1234-123412341234}" type="slidenum">
              <a:rPr lang="en-GB" smtClean="0"/>
              <a:pPr/>
              <a:t>18</a:t>
            </a:fld>
            <a:endParaRPr lang="en-GB"/>
          </a:p>
        </p:txBody>
      </p:sp>
      <p:pic>
        <p:nvPicPr>
          <p:cNvPr id="2" name="Picture 1">
            <a:extLst>
              <a:ext uri="{FF2B5EF4-FFF2-40B4-BE49-F238E27FC236}">
                <a16:creationId xmlns:a16="http://schemas.microsoft.com/office/drawing/2014/main" id="{B99ED50D-0D96-11C9-BD23-570B1A49C708}"/>
              </a:ext>
            </a:extLst>
          </p:cNvPr>
          <p:cNvPicPr>
            <a:picLocks noChangeAspect="1"/>
          </p:cNvPicPr>
          <p:nvPr/>
        </p:nvPicPr>
        <p:blipFill>
          <a:blip r:embed="rId6">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297681" y="6473266"/>
            <a:ext cx="802119" cy="191634"/>
          </a:xfrm>
          <a:prstGeom prst="rect">
            <a:avLst/>
          </a:prstGeom>
          <a:noFill/>
          <a:ln>
            <a:noFill/>
          </a:ln>
        </p:spPr>
        <p:style>
          <a:lnRef idx="0">
            <a:scrgbClr r="0" g="0" b="0"/>
          </a:lnRef>
          <a:fillRef idx="0">
            <a:scrgbClr r="0" g="0" b="0"/>
          </a:fillRef>
          <a:effectRef idx="0">
            <a:scrgbClr r="0" g="0" b="0"/>
          </a:effectRef>
          <a:fontRef idx="minor">
            <a:schemeClr val="accent1"/>
          </a:fontRef>
        </p:style>
      </p:pic>
      <p:pic>
        <p:nvPicPr>
          <p:cNvPr id="47" name="Picture 46">
            <a:extLst>
              <a:ext uri="{FF2B5EF4-FFF2-40B4-BE49-F238E27FC236}">
                <a16:creationId xmlns:a16="http://schemas.microsoft.com/office/drawing/2014/main" id="{70898DFC-A8A8-4432-B3F1-FDA2AB8121D7}"/>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3325996" y="2001366"/>
            <a:ext cx="3031584" cy="3634345"/>
          </a:xfrm>
          <a:prstGeom prst="rect">
            <a:avLst/>
          </a:prstGeom>
        </p:spPr>
      </p:pic>
      <p:sp>
        <p:nvSpPr>
          <p:cNvPr id="38" name="Freeform 3">
            <a:extLst>
              <a:ext uri="{FF2B5EF4-FFF2-40B4-BE49-F238E27FC236}">
                <a16:creationId xmlns:a16="http://schemas.microsoft.com/office/drawing/2014/main" id="{8DA14794-C1C3-4B34-B8D4-F6A4AF029D5E}"/>
              </a:ext>
            </a:extLst>
          </p:cNvPr>
          <p:cNvSpPr/>
          <p:nvPr/>
        </p:nvSpPr>
        <p:spPr>
          <a:xfrm>
            <a:off x="1931525" y="3878503"/>
            <a:ext cx="5097271" cy="1151970"/>
          </a:xfrm>
          <a:custGeom>
            <a:avLst/>
            <a:gdLst>
              <a:gd name="connsiteX0" fmla="*/ 0 w 13735879"/>
              <a:gd name="connsiteY0" fmla="*/ 636105 h 2803465"/>
              <a:gd name="connsiteX1" fmla="*/ 3578087 w 13735879"/>
              <a:gd name="connsiteY1" fmla="*/ 2007705 h 2803465"/>
              <a:gd name="connsiteX2" fmla="*/ 7195931 w 13735879"/>
              <a:gd name="connsiteY2" fmla="*/ 2802835 h 2803465"/>
              <a:gd name="connsiteX3" fmla="*/ 10495722 w 13735879"/>
              <a:gd name="connsiteY3" fmla="*/ 1888435 h 2803465"/>
              <a:gd name="connsiteX4" fmla="*/ 13735879 w 13735879"/>
              <a:gd name="connsiteY4" fmla="*/ 0 h 280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5879" h="2803465">
                <a:moveTo>
                  <a:pt x="0" y="636105"/>
                </a:moveTo>
                <a:cubicBezTo>
                  <a:pt x="1189382" y="1141344"/>
                  <a:pt x="2378765" y="1646583"/>
                  <a:pt x="3578087" y="2007705"/>
                </a:cubicBezTo>
                <a:cubicBezTo>
                  <a:pt x="4777409" y="2368827"/>
                  <a:pt x="6042992" y="2822713"/>
                  <a:pt x="7195931" y="2802835"/>
                </a:cubicBezTo>
                <a:cubicBezTo>
                  <a:pt x="8348870" y="2782957"/>
                  <a:pt x="9405731" y="2355574"/>
                  <a:pt x="10495722" y="1888435"/>
                </a:cubicBezTo>
                <a:cubicBezTo>
                  <a:pt x="11585713" y="1421296"/>
                  <a:pt x="12660796" y="710648"/>
                  <a:pt x="13735879" y="0"/>
                </a:cubicBezTo>
              </a:path>
            </a:pathLst>
          </a:cu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latin typeface="+mj-lt"/>
            </a:endParaRPr>
          </a:p>
        </p:txBody>
      </p:sp>
      <p:sp>
        <p:nvSpPr>
          <p:cNvPr id="39" name="Freeform 8">
            <a:extLst>
              <a:ext uri="{FF2B5EF4-FFF2-40B4-BE49-F238E27FC236}">
                <a16:creationId xmlns:a16="http://schemas.microsoft.com/office/drawing/2014/main" id="{B24B0F1F-B752-4E4E-9E29-FEA333C667C5}"/>
              </a:ext>
            </a:extLst>
          </p:cNvPr>
          <p:cNvSpPr/>
          <p:nvPr/>
        </p:nvSpPr>
        <p:spPr>
          <a:xfrm>
            <a:off x="2034798" y="2243478"/>
            <a:ext cx="4964491" cy="1259290"/>
          </a:xfrm>
          <a:custGeom>
            <a:avLst/>
            <a:gdLst>
              <a:gd name="connsiteX0" fmla="*/ 0 w 13378070"/>
              <a:gd name="connsiteY0" fmla="*/ 2587565 h 3064643"/>
              <a:gd name="connsiteX1" fmla="*/ 5685183 w 13378070"/>
              <a:gd name="connsiteY1" fmla="*/ 3391 h 3064643"/>
              <a:gd name="connsiteX2" fmla="*/ 13378070 w 13378070"/>
              <a:gd name="connsiteY2" fmla="*/ 3064643 h 3064643"/>
            </a:gdLst>
            <a:ahLst/>
            <a:cxnLst>
              <a:cxn ang="0">
                <a:pos x="connsiteX0" y="connsiteY0"/>
              </a:cxn>
              <a:cxn ang="0">
                <a:pos x="connsiteX1" y="connsiteY1"/>
              </a:cxn>
              <a:cxn ang="0">
                <a:pos x="connsiteX2" y="connsiteY2"/>
              </a:cxn>
            </a:cxnLst>
            <a:rect l="l" t="t" r="r" b="b"/>
            <a:pathLst>
              <a:path w="13378070" h="3064643">
                <a:moveTo>
                  <a:pt x="0" y="2587565"/>
                </a:moveTo>
                <a:cubicBezTo>
                  <a:pt x="1727752" y="1255721"/>
                  <a:pt x="3455505" y="-76122"/>
                  <a:pt x="5685183" y="3391"/>
                </a:cubicBezTo>
                <a:cubicBezTo>
                  <a:pt x="7914861" y="82904"/>
                  <a:pt x="10646465" y="1573773"/>
                  <a:pt x="13378070" y="3064643"/>
                </a:cubicBezTo>
              </a:path>
            </a:pathLst>
          </a:cu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latin typeface="+mj-lt"/>
            </a:endParaRPr>
          </a:p>
        </p:txBody>
      </p:sp>
      <p:sp>
        <p:nvSpPr>
          <p:cNvPr id="87" name="Arc 86">
            <a:extLst>
              <a:ext uri="{FF2B5EF4-FFF2-40B4-BE49-F238E27FC236}">
                <a16:creationId xmlns:a16="http://schemas.microsoft.com/office/drawing/2014/main" id="{8AEB0C93-A367-48B0-B2E2-DAC956348464}"/>
              </a:ext>
            </a:extLst>
          </p:cNvPr>
          <p:cNvSpPr/>
          <p:nvPr/>
        </p:nvSpPr>
        <p:spPr>
          <a:xfrm flipV="1">
            <a:off x="2620935" y="2040114"/>
            <a:ext cx="4420199" cy="3569486"/>
          </a:xfrm>
          <a:prstGeom prst="arc">
            <a:avLst>
              <a:gd name="adj1" fmla="val 11389096"/>
              <a:gd name="adj2" fmla="val 21025526"/>
            </a:avLst>
          </a:prstGeom>
          <a:noFill/>
          <a:ln w="38100" cap="flat">
            <a:solidFill>
              <a:schemeClr val="bg2"/>
            </a:solidFill>
            <a:prstDash val="sysDash"/>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latin typeface="+mj-lt"/>
            </a:endParaRPr>
          </a:p>
        </p:txBody>
      </p:sp>
      <p:cxnSp>
        <p:nvCxnSpPr>
          <p:cNvPr id="37" name="Straight Arrow Connector 36">
            <a:extLst>
              <a:ext uri="{FF2B5EF4-FFF2-40B4-BE49-F238E27FC236}">
                <a16:creationId xmlns:a16="http://schemas.microsoft.com/office/drawing/2014/main" id="{9993AFB6-3290-49BA-BB49-C2CAA26C9B7D}"/>
              </a:ext>
            </a:extLst>
          </p:cNvPr>
          <p:cNvCxnSpPr/>
          <p:nvPr/>
        </p:nvCxnSpPr>
        <p:spPr>
          <a:xfrm>
            <a:off x="2077214" y="4273897"/>
            <a:ext cx="665744" cy="1728328"/>
          </a:xfrm>
          <a:prstGeom prst="straightConnector1">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cxnSp>
      <p:sp>
        <p:nvSpPr>
          <p:cNvPr id="72" name="TextBox 71">
            <a:extLst>
              <a:ext uri="{FF2B5EF4-FFF2-40B4-BE49-F238E27FC236}">
                <a16:creationId xmlns:a16="http://schemas.microsoft.com/office/drawing/2014/main" id="{4B14E929-8266-4A19-94E7-3B94E0745613}"/>
              </a:ext>
            </a:extLst>
          </p:cNvPr>
          <p:cNvSpPr txBox="1"/>
          <p:nvPr/>
        </p:nvSpPr>
        <p:spPr>
          <a:xfrm>
            <a:off x="6419850" y="3209985"/>
            <a:ext cx="1354706" cy="461665"/>
          </a:xfrm>
          <a:prstGeom prst="rect">
            <a:avLst/>
          </a:prstGeom>
          <a:noFill/>
        </p:spPr>
        <p:txBody>
          <a:bodyPr wrap="square" rtlCol="0">
            <a:spAutoFit/>
          </a:bodyPr>
          <a:lstStyle/>
          <a:p>
            <a:pPr algn="ctr"/>
            <a:r>
              <a:rPr lang="en-AU" sz="1200" b="1">
                <a:solidFill>
                  <a:schemeClr val="bg1"/>
                </a:solidFill>
                <a:latin typeface="+mj-lt"/>
                <a:cs typeface="Arial" panose="020B0604020202020204" pitchFamily="34" charset="0"/>
              </a:rPr>
              <a:t>Digital service </a:t>
            </a:r>
            <a:br>
              <a:rPr lang="en-AU" sz="1200" b="1">
                <a:solidFill>
                  <a:schemeClr val="bg1"/>
                </a:solidFill>
                <a:latin typeface="+mj-lt"/>
                <a:cs typeface="Arial" panose="020B0604020202020204" pitchFamily="34" charset="0"/>
              </a:rPr>
            </a:br>
            <a:r>
              <a:rPr lang="en-AU" sz="1200" b="1">
                <a:solidFill>
                  <a:schemeClr val="bg1"/>
                </a:solidFill>
                <a:latin typeface="+mj-lt"/>
                <a:cs typeface="Arial" panose="020B0604020202020204" pitchFamily="34" charset="0"/>
              </a:rPr>
              <a:t>providers</a:t>
            </a:r>
          </a:p>
        </p:txBody>
      </p:sp>
      <p:sp>
        <p:nvSpPr>
          <p:cNvPr id="75" name="TextBox 74">
            <a:extLst>
              <a:ext uri="{FF2B5EF4-FFF2-40B4-BE49-F238E27FC236}">
                <a16:creationId xmlns:a16="http://schemas.microsoft.com/office/drawing/2014/main" id="{67F9FD41-2EB5-4431-8A58-C87A4308BD88}"/>
              </a:ext>
            </a:extLst>
          </p:cNvPr>
          <p:cNvSpPr txBox="1"/>
          <p:nvPr/>
        </p:nvSpPr>
        <p:spPr>
          <a:xfrm>
            <a:off x="2150439" y="3209985"/>
            <a:ext cx="1063024" cy="461665"/>
          </a:xfrm>
          <a:prstGeom prst="rect">
            <a:avLst/>
          </a:prstGeom>
          <a:noFill/>
        </p:spPr>
        <p:txBody>
          <a:bodyPr wrap="square" rtlCol="0">
            <a:spAutoFit/>
          </a:bodyPr>
          <a:lstStyle/>
          <a:p>
            <a:pPr algn="ctr"/>
            <a:r>
              <a:rPr lang="en-AU" sz="1200" b="1">
                <a:solidFill>
                  <a:schemeClr val="bg1"/>
                </a:solidFill>
                <a:latin typeface="+mj-lt"/>
                <a:cs typeface="Arial" panose="020B0604020202020204" pitchFamily="34" charset="0"/>
              </a:rPr>
              <a:t>Consumers/users</a:t>
            </a:r>
          </a:p>
        </p:txBody>
      </p:sp>
      <p:grpSp>
        <p:nvGrpSpPr>
          <p:cNvPr id="76" name="Group 75">
            <a:extLst>
              <a:ext uri="{FF2B5EF4-FFF2-40B4-BE49-F238E27FC236}">
                <a16:creationId xmlns:a16="http://schemas.microsoft.com/office/drawing/2014/main" id="{2E4AB845-C27E-40BB-B838-1F5DFCF54A02}"/>
              </a:ext>
            </a:extLst>
          </p:cNvPr>
          <p:cNvGrpSpPr/>
          <p:nvPr/>
        </p:nvGrpSpPr>
        <p:grpSpPr>
          <a:xfrm>
            <a:off x="2536279" y="3759577"/>
            <a:ext cx="284343" cy="314853"/>
            <a:chOff x="10267864" y="3833535"/>
            <a:chExt cx="852984" cy="852984"/>
          </a:xfrm>
        </p:grpSpPr>
        <p:sp>
          <p:nvSpPr>
            <p:cNvPr id="77" name="Freeform: Shape 76">
              <a:extLst>
                <a:ext uri="{FF2B5EF4-FFF2-40B4-BE49-F238E27FC236}">
                  <a16:creationId xmlns:a16="http://schemas.microsoft.com/office/drawing/2014/main" id="{A5B2A07E-F09E-4F8D-BAFE-EF9F61A92FE3}"/>
                </a:ext>
              </a:extLst>
            </p:cNvPr>
            <p:cNvSpPr/>
            <p:nvPr/>
          </p:nvSpPr>
          <p:spPr>
            <a:xfrm>
              <a:off x="10541853" y="4098477"/>
              <a:ext cx="305006" cy="303714"/>
            </a:xfrm>
            <a:custGeom>
              <a:avLst/>
              <a:gdLst>
                <a:gd name="connsiteX0" fmla="*/ 152503 w 305006"/>
                <a:gd name="connsiteY0" fmla="*/ 0 h 303714"/>
                <a:gd name="connsiteX1" fmla="*/ 0 w 305006"/>
                <a:gd name="connsiteY1" fmla="*/ 152503 h 303714"/>
                <a:gd name="connsiteX2" fmla="*/ 152503 w 305006"/>
                <a:gd name="connsiteY2" fmla="*/ 303714 h 303714"/>
                <a:gd name="connsiteX3" fmla="*/ 305007 w 305006"/>
                <a:gd name="connsiteY3" fmla="*/ 151211 h 303714"/>
                <a:gd name="connsiteX4" fmla="*/ 152503 w 305006"/>
                <a:gd name="connsiteY4" fmla="*/ 0 h 303714"/>
                <a:gd name="connsiteX5" fmla="*/ 152503 w 305006"/>
                <a:gd name="connsiteY5" fmla="*/ 277866 h 303714"/>
                <a:gd name="connsiteX6" fmla="*/ 25848 w 305006"/>
                <a:gd name="connsiteY6" fmla="*/ 151211 h 303714"/>
                <a:gd name="connsiteX7" fmla="*/ 152503 w 305006"/>
                <a:gd name="connsiteY7" fmla="*/ 24556 h 303714"/>
                <a:gd name="connsiteX8" fmla="*/ 279159 w 305006"/>
                <a:gd name="connsiteY8" fmla="*/ 151211 h 303714"/>
                <a:gd name="connsiteX9" fmla="*/ 152503 w 305006"/>
                <a:gd name="connsiteY9" fmla="*/ 277866 h 30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006" h="303714">
                  <a:moveTo>
                    <a:pt x="152503" y="0"/>
                  </a:moveTo>
                  <a:cubicBezTo>
                    <a:pt x="68497" y="0"/>
                    <a:pt x="0" y="68497"/>
                    <a:pt x="0" y="152503"/>
                  </a:cubicBezTo>
                  <a:cubicBezTo>
                    <a:pt x="0" y="235217"/>
                    <a:pt x="68497" y="303714"/>
                    <a:pt x="152503" y="303714"/>
                  </a:cubicBezTo>
                  <a:cubicBezTo>
                    <a:pt x="236509" y="303714"/>
                    <a:pt x="305007" y="235217"/>
                    <a:pt x="305007" y="151211"/>
                  </a:cubicBezTo>
                  <a:cubicBezTo>
                    <a:pt x="305007" y="68497"/>
                    <a:pt x="236509" y="0"/>
                    <a:pt x="152503" y="0"/>
                  </a:cubicBezTo>
                  <a:close/>
                  <a:moveTo>
                    <a:pt x="152503" y="277866"/>
                  </a:moveTo>
                  <a:cubicBezTo>
                    <a:pt x="82714" y="277866"/>
                    <a:pt x="25848" y="221001"/>
                    <a:pt x="25848" y="151211"/>
                  </a:cubicBezTo>
                  <a:cubicBezTo>
                    <a:pt x="25848" y="81421"/>
                    <a:pt x="82714" y="24556"/>
                    <a:pt x="152503" y="24556"/>
                  </a:cubicBezTo>
                  <a:cubicBezTo>
                    <a:pt x="222293" y="24556"/>
                    <a:pt x="279159" y="81421"/>
                    <a:pt x="279159" y="151211"/>
                  </a:cubicBezTo>
                  <a:cubicBezTo>
                    <a:pt x="279159" y="221001"/>
                    <a:pt x="222293" y="277866"/>
                    <a:pt x="152503" y="277866"/>
                  </a:cubicBezTo>
                  <a:close/>
                </a:path>
              </a:pathLst>
            </a:custGeom>
            <a:solidFill>
              <a:schemeClr val="tx1"/>
            </a:solidFill>
            <a:ln w="12887" cap="flat">
              <a:noFill/>
              <a:prstDash val="solid"/>
              <a:miter/>
            </a:ln>
          </p:spPr>
          <p:txBody>
            <a:bodyPr rtlCol="0" anchor="ctr"/>
            <a:lstStyle/>
            <a:p>
              <a:endParaRPr lang="en-AU">
                <a:latin typeface="+mj-lt"/>
              </a:endParaRPr>
            </a:p>
          </p:txBody>
        </p:sp>
        <p:sp>
          <p:nvSpPr>
            <p:cNvPr id="78" name="Freeform: Shape 77">
              <a:extLst>
                <a:ext uri="{FF2B5EF4-FFF2-40B4-BE49-F238E27FC236}">
                  <a16:creationId xmlns:a16="http://schemas.microsoft.com/office/drawing/2014/main" id="{06C0FB6C-A59E-43BD-97C7-3F9299BBF1B9}"/>
                </a:ext>
              </a:extLst>
            </p:cNvPr>
            <p:cNvSpPr/>
            <p:nvPr/>
          </p:nvSpPr>
          <p:spPr>
            <a:xfrm>
              <a:off x="10267864" y="3833535"/>
              <a:ext cx="852984" cy="852984"/>
            </a:xfrm>
            <a:custGeom>
              <a:avLst/>
              <a:gdLst>
                <a:gd name="connsiteX0" fmla="*/ 852985 w 852984"/>
                <a:gd name="connsiteY0" fmla="*/ 426493 h 852984"/>
                <a:gd name="connsiteX1" fmla="*/ 426493 w 852984"/>
                <a:gd name="connsiteY1" fmla="*/ 0 h 852984"/>
                <a:gd name="connsiteX2" fmla="*/ 0 w 852984"/>
                <a:gd name="connsiteY2" fmla="*/ 426493 h 852984"/>
                <a:gd name="connsiteX3" fmla="*/ 426493 w 852984"/>
                <a:gd name="connsiteY3" fmla="*/ 852985 h 852984"/>
                <a:gd name="connsiteX4" fmla="*/ 852985 w 852984"/>
                <a:gd name="connsiteY4" fmla="*/ 426493 h 852984"/>
                <a:gd name="connsiteX5" fmla="*/ 197737 w 852984"/>
                <a:gd name="connsiteY5" fmla="*/ 754763 h 852984"/>
                <a:gd name="connsiteX6" fmla="*/ 360580 w 852984"/>
                <a:gd name="connsiteY6" fmla="*/ 603552 h 852984"/>
                <a:gd name="connsiteX7" fmla="*/ 491113 w 852984"/>
                <a:gd name="connsiteY7" fmla="*/ 603552 h 852984"/>
                <a:gd name="connsiteX8" fmla="*/ 653955 w 852984"/>
                <a:gd name="connsiteY8" fmla="*/ 754763 h 852984"/>
                <a:gd name="connsiteX9" fmla="*/ 426493 w 852984"/>
                <a:gd name="connsiteY9" fmla="*/ 827137 h 852984"/>
                <a:gd name="connsiteX10" fmla="*/ 197737 w 852984"/>
                <a:gd name="connsiteY10" fmla="*/ 754763 h 852984"/>
                <a:gd name="connsiteX11" fmla="*/ 678511 w 852984"/>
                <a:gd name="connsiteY11" fmla="*/ 737961 h 852984"/>
                <a:gd name="connsiteX12" fmla="*/ 491113 w 852984"/>
                <a:gd name="connsiteY12" fmla="*/ 578996 h 852984"/>
                <a:gd name="connsiteX13" fmla="*/ 361872 w 852984"/>
                <a:gd name="connsiteY13" fmla="*/ 578996 h 852984"/>
                <a:gd name="connsiteX14" fmla="*/ 174474 w 852984"/>
                <a:gd name="connsiteY14" fmla="*/ 737961 h 852984"/>
                <a:gd name="connsiteX15" fmla="*/ 25848 w 852984"/>
                <a:gd name="connsiteY15" fmla="*/ 426493 h 852984"/>
                <a:gd name="connsiteX16" fmla="*/ 426493 w 852984"/>
                <a:gd name="connsiteY16" fmla="*/ 25848 h 852984"/>
                <a:gd name="connsiteX17" fmla="*/ 827137 w 852984"/>
                <a:gd name="connsiteY17" fmla="*/ 426493 h 852984"/>
                <a:gd name="connsiteX18" fmla="*/ 678511 w 852984"/>
                <a:gd name="connsiteY18" fmla="*/ 737961 h 85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2984" h="852984">
                  <a:moveTo>
                    <a:pt x="852985" y="426493"/>
                  </a:moveTo>
                  <a:cubicBezTo>
                    <a:pt x="852985" y="191275"/>
                    <a:pt x="661710" y="0"/>
                    <a:pt x="426493" y="0"/>
                  </a:cubicBezTo>
                  <a:cubicBezTo>
                    <a:pt x="191275" y="0"/>
                    <a:pt x="0" y="191275"/>
                    <a:pt x="0" y="426493"/>
                  </a:cubicBezTo>
                  <a:cubicBezTo>
                    <a:pt x="0" y="661710"/>
                    <a:pt x="191275" y="852985"/>
                    <a:pt x="426493" y="852985"/>
                  </a:cubicBezTo>
                  <a:cubicBezTo>
                    <a:pt x="661710" y="852985"/>
                    <a:pt x="852985" y="661710"/>
                    <a:pt x="852985" y="426493"/>
                  </a:cubicBezTo>
                  <a:close/>
                  <a:moveTo>
                    <a:pt x="197737" y="754763"/>
                  </a:moveTo>
                  <a:cubicBezTo>
                    <a:pt x="204199" y="669464"/>
                    <a:pt x="275282" y="603552"/>
                    <a:pt x="360580" y="603552"/>
                  </a:cubicBezTo>
                  <a:lnTo>
                    <a:pt x="491113" y="603552"/>
                  </a:lnTo>
                  <a:cubicBezTo>
                    <a:pt x="577703" y="603552"/>
                    <a:pt x="647493" y="669464"/>
                    <a:pt x="653955" y="754763"/>
                  </a:cubicBezTo>
                  <a:cubicBezTo>
                    <a:pt x="590628" y="799997"/>
                    <a:pt x="511791" y="827137"/>
                    <a:pt x="426493" y="827137"/>
                  </a:cubicBezTo>
                  <a:cubicBezTo>
                    <a:pt x="341194" y="827137"/>
                    <a:pt x="262358" y="799997"/>
                    <a:pt x="197737" y="754763"/>
                  </a:cubicBezTo>
                  <a:close/>
                  <a:moveTo>
                    <a:pt x="678511" y="737961"/>
                  </a:moveTo>
                  <a:cubicBezTo>
                    <a:pt x="664294" y="647493"/>
                    <a:pt x="585458" y="578996"/>
                    <a:pt x="491113" y="578996"/>
                  </a:cubicBezTo>
                  <a:lnTo>
                    <a:pt x="361872" y="578996"/>
                  </a:lnTo>
                  <a:cubicBezTo>
                    <a:pt x="267527" y="578996"/>
                    <a:pt x="189983" y="647493"/>
                    <a:pt x="174474" y="737961"/>
                  </a:cubicBezTo>
                  <a:cubicBezTo>
                    <a:pt x="84006" y="664294"/>
                    <a:pt x="25848" y="551855"/>
                    <a:pt x="25848" y="426493"/>
                  </a:cubicBezTo>
                  <a:cubicBezTo>
                    <a:pt x="25848" y="205492"/>
                    <a:pt x="205492" y="25848"/>
                    <a:pt x="426493" y="25848"/>
                  </a:cubicBezTo>
                  <a:cubicBezTo>
                    <a:pt x="647493" y="25848"/>
                    <a:pt x="827137" y="205492"/>
                    <a:pt x="827137" y="426493"/>
                  </a:cubicBezTo>
                  <a:cubicBezTo>
                    <a:pt x="827137" y="551855"/>
                    <a:pt x="768979" y="664294"/>
                    <a:pt x="678511" y="737961"/>
                  </a:cubicBezTo>
                  <a:close/>
                </a:path>
              </a:pathLst>
            </a:custGeom>
            <a:solidFill>
              <a:schemeClr val="tx1"/>
            </a:solidFill>
            <a:ln w="12887" cap="flat">
              <a:noFill/>
              <a:prstDash val="solid"/>
              <a:miter/>
            </a:ln>
          </p:spPr>
          <p:txBody>
            <a:bodyPr rtlCol="0" anchor="ctr"/>
            <a:lstStyle/>
            <a:p>
              <a:endParaRPr lang="en-AU">
                <a:latin typeface="+mj-lt"/>
              </a:endParaRPr>
            </a:p>
          </p:txBody>
        </p:sp>
      </p:grpSp>
      <p:pic>
        <p:nvPicPr>
          <p:cNvPr id="52" name="Picture 51">
            <a:extLst>
              <a:ext uri="{FF2B5EF4-FFF2-40B4-BE49-F238E27FC236}">
                <a16:creationId xmlns:a16="http://schemas.microsoft.com/office/drawing/2014/main" id="{45C81C7F-E3B9-44EA-8EDC-BACBFA6F131F}"/>
              </a:ext>
            </a:extLst>
          </p:cNvPr>
          <p:cNvPicPr>
            <a:picLocks/>
          </p:cNvPicPr>
          <p:nvPr/>
        </p:nvPicPr>
        <p:blipFill>
          <a:blip r:embed="rId7"/>
          <a:stretch>
            <a:fillRect/>
          </a:stretch>
        </p:blipFill>
        <p:spPr>
          <a:xfrm>
            <a:off x="2473910" y="3679624"/>
            <a:ext cx="460800" cy="460800"/>
          </a:xfrm>
          <a:prstGeom prst="rect">
            <a:avLst/>
          </a:prstGeom>
        </p:spPr>
      </p:pic>
      <p:sp>
        <p:nvSpPr>
          <p:cNvPr id="59" name="TextBox 58">
            <a:extLst>
              <a:ext uri="{FF2B5EF4-FFF2-40B4-BE49-F238E27FC236}">
                <a16:creationId xmlns:a16="http://schemas.microsoft.com/office/drawing/2014/main" id="{BBF5989C-996E-42E7-8528-EF86B2EB94D1}"/>
              </a:ext>
            </a:extLst>
          </p:cNvPr>
          <p:cNvSpPr txBox="1"/>
          <p:nvPr/>
        </p:nvSpPr>
        <p:spPr>
          <a:xfrm flipH="1">
            <a:off x="5655706" y="5009490"/>
            <a:ext cx="1059165" cy="405102"/>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algn="ctr" defTabSz="1219200" hangingPunct="0">
              <a:lnSpc>
                <a:spcPct val="90000"/>
              </a:lnSpc>
            </a:pPr>
            <a:r>
              <a:rPr lang="de-DE" sz="1200" i="1">
                <a:solidFill>
                  <a:schemeClr val="bg1"/>
                </a:solidFill>
                <a:latin typeface="+mj-lt"/>
              </a:rPr>
              <a:t>Personal information</a:t>
            </a:r>
            <a:endParaRPr lang="de-DE" sz="1200" i="1">
              <a:solidFill>
                <a:schemeClr val="bg1"/>
              </a:solidFill>
              <a:latin typeface="+mj-lt"/>
              <a:ea typeface="Canela Text Regular"/>
              <a:cs typeface="Canela Text Regular"/>
              <a:sym typeface="Canela Text Regular"/>
            </a:endParaRPr>
          </a:p>
        </p:txBody>
      </p:sp>
      <p:sp>
        <p:nvSpPr>
          <p:cNvPr id="63" name="TextBox 62">
            <a:extLst>
              <a:ext uri="{FF2B5EF4-FFF2-40B4-BE49-F238E27FC236}">
                <a16:creationId xmlns:a16="http://schemas.microsoft.com/office/drawing/2014/main" id="{10A176D4-5CCD-42F6-B9A3-FEE4648F646B}"/>
              </a:ext>
            </a:extLst>
          </p:cNvPr>
          <p:cNvSpPr txBox="1"/>
          <p:nvPr/>
        </p:nvSpPr>
        <p:spPr>
          <a:xfrm>
            <a:off x="2521132" y="5009490"/>
            <a:ext cx="1503788" cy="405102"/>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algn="ctr" defTabSz="1219200" hangingPunct="0">
              <a:lnSpc>
                <a:spcPct val="90000"/>
              </a:lnSpc>
            </a:pPr>
            <a:r>
              <a:rPr lang="de-DE" sz="1200" i="1">
                <a:solidFill>
                  <a:schemeClr val="bg1"/>
                </a:solidFill>
                <a:latin typeface="+mj-lt"/>
                <a:ea typeface="Canela Text Regular"/>
                <a:cs typeface="Canela Text Regular"/>
                <a:sym typeface="Canela Text Regular"/>
              </a:rPr>
              <a:t>Digital services,</a:t>
            </a:r>
          </a:p>
          <a:p>
            <a:pPr algn="ctr" defTabSz="1219200" hangingPunct="0">
              <a:lnSpc>
                <a:spcPct val="90000"/>
              </a:lnSpc>
            </a:pPr>
            <a:r>
              <a:rPr lang="de-DE" sz="1200" i="1">
                <a:solidFill>
                  <a:schemeClr val="bg1"/>
                </a:solidFill>
                <a:latin typeface="+mj-lt"/>
              </a:rPr>
              <a:t>Influence</a:t>
            </a:r>
            <a:endParaRPr lang="de-DE" sz="1200" i="1">
              <a:solidFill>
                <a:schemeClr val="bg1"/>
              </a:solidFill>
              <a:latin typeface="+mj-lt"/>
              <a:ea typeface="Canela Text Regular"/>
              <a:cs typeface="Canela Text Regular"/>
              <a:sym typeface="Canela Text Regular"/>
            </a:endParaRPr>
          </a:p>
        </p:txBody>
      </p:sp>
      <p:sp>
        <p:nvSpPr>
          <p:cNvPr id="28" name="TextBox 27">
            <a:extLst>
              <a:ext uri="{FF2B5EF4-FFF2-40B4-BE49-F238E27FC236}">
                <a16:creationId xmlns:a16="http://schemas.microsoft.com/office/drawing/2014/main" id="{B8CB9FFF-BEA9-07D7-F38E-7BE6DBA32D40}"/>
              </a:ext>
            </a:extLst>
          </p:cNvPr>
          <p:cNvSpPr txBox="1"/>
          <p:nvPr/>
        </p:nvSpPr>
        <p:spPr>
          <a:xfrm>
            <a:off x="9957910" y="2941917"/>
            <a:ext cx="1263197" cy="463187"/>
          </a:xfrm>
          <a:prstGeom prst="rect">
            <a:avLst/>
          </a:prstGeom>
          <a:solidFill>
            <a:schemeClr val="accent2">
              <a:lumMod val="20000"/>
              <a:lumOff val="80000"/>
            </a:schemeClr>
          </a:solidFill>
        </p:spPr>
        <p:txBody>
          <a:bodyPr wrap="square" rtlCol="0">
            <a:spAutoFit/>
          </a:bodyPr>
          <a:lstStyle/>
          <a:p>
            <a:pPr algn="ctr"/>
            <a:r>
              <a:rPr lang="en-AU" sz="1200" b="1" dirty="0">
                <a:solidFill>
                  <a:schemeClr val="bg1"/>
                </a:solidFill>
                <a:latin typeface="+mj-lt"/>
                <a:cs typeface="Arial" panose="020B0604020202020204" pitchFamily="34" charset="0"/>
              </a:rPr>
              <a:t>Recognised influencers</a:t>
            </a:r>
          </a:p>
        </p:txBody>
      </p:sp>
      <p:pic>
        <p:nvPicPr>
          <p:cNvPr id="29" name="Picture 28">
            <a:extLst>
              <a:ext uri="{FF2B5EF4-FFF2-40B4-BE49-F238E27FC236}">
                <a16:creationId xmlns:a16="http://schemas.microsoft.com/office/drawing/2014/main" id="{35ABFEFD-5F2C-A90C-F870-15180F7C9DEA}"/>
              </a:ext>
            </a:extLst>
          </p:cNvPr>
          <p:cNvPicPr>
            <a:picLocks noChangeAspect="1"/>
          </p:cNvPicPr>
          <p:nvPr/>
        </p:nvPicPr>
        <p:blipFill>
          <a:blip r:embed="rId8"/>
          <a:stretch>
            <a:fillRect/>
          </a:stretch>
        </p:blipFill>
        <p:spPr>
          <a:xfrm>
            <a:off x="10318766" y="3410691"/>
            <a:ext cx="460800" cy="463187"/>
          </a:xfrm>
          <a:prstGeom prst="rect">
            <a:avLst/>
          </a:prstGeom>
        </p:spPr>
      </p:pic>
      <p:sp>
        <p:nvSpPr>
          <p:cNvPr id="32" name="Arc 31">
            <a:extLst>
              <a:ext uri="{FF2B5EF4-FFF2-40B4-BE49-F238E27FC236}">
                <a16:creationId xmlns:a16="http://schemas.microsoft.com/office/drawing/2014/main" id="{38A73220-279C-35E2-2F54-E871D78940C5}"/>
              </a:ext>
            </a:extLst>
          </p:cNvPr>
          <p:cNvSpPr/>
          <p:nvPr/>
        </p:nvSpPr>
        <p:spPr>
          <a:xfrm>
            <a:off x="7058051" y="1852950"/>
            <a:ext cx="3664061" cy="3356827"/>
          </a:xfrm>
          <a:prstGeom prst="arc">
            <a:avLst>
              <a:gd name="adj1" fmla="val 11454752"/>
              <a:gd name="adj2" fmla="val 20473014"/>
            </a:avLst>
          </a:prstGeom>
          <a:noFill/>
          <a:ln w="38100" cap="flat">
            <a:solidFill>
              <a:schemeClr val="bg2"/>
            </a:solidFill>
            <a:prstDash val="solid"/>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prstTxWarp prst="textArchUp">
              <a:avLst/>
            </a:prstTxWarp>
            <a:noAutofit/>
          </a:bodyPr>
          <a:lstStyle/>
          <a:p>
            <a:pPr defTabSz="457200" latinLnBrk="1" hangingPunct="0"/>
            <a:endParaRPr lang="de-DE" sz="900">
              <a:solidFill>
                <a:srgbClr val="000000"/>
              </a:solidFill>
              <a:latin typeface="+mj-lt"/>
            </a:endParaRPr>
          </a:p>
        </p:txBody>
      </p:sp>
      <p:sp>
        <p:nvSpPr>
          <p:cNvPr id="34" name="TextBox 33">
            <a:extLst>
              <a:ext uri="{FF2B5EF4-FFF2-40B4-BE49-F238E27FC236}">
                <a16:creationId xmlns:a16="http://schemas.microsoft.com/office/drawing/2014/main" id="{8EAF304E-64CF-4418-FF8C-9F4C5A0B0744}"/>
              </a:ext>
            </a:extLst>
          </p:cNvPr>
          <p:cNvSpPr txBox="1"/>
          <p:nvPr/>
        </p:nvSpPr>
        <p:spPr>
          <a:xfrm flipH="1">
            <a:off x="7130731" y="2051082"/>
            <a:ext cx="1491826" cy="442035"/>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a:solidFill>
                  <a:schemeClr val="bg1"/>
                </a:solidFill>
                <a:latin typeface="+mj-lt"/>
              </a:rPr>
              <a:t>Payment, </a:t>
            </a:r>
            <a:br>
              <a:rPr lang="de-DE" sz="1200" i="0">
                <a:solidFill>
                  <a:schemeClr val="bg1"/>
                </a:solidFill>
                <a:latin typeface="+mj-lt"/>
              </a:rPr>
            </a:br>
            <a:r>
              <a:rPr lang="de-DE" sz="1200" i="0" err="1">
                <a:solidFill>
                  <a:schemeClr val="bg1"/>
                </a:solidFill>
                <a:latin typeface="+mj-lt"/>
              </a:rPr>
              <a:t>influence</a:t>
            </a:r>
            <a:r>
              <a:rPr lang="de-DE" sz="1200" i="0">
                <a:solidFill>
                  <a:schemeClr val="bg1"/>
                </a:solidFill>
                <a:latin typeface="+mj-lt"/>
              </a:rPr>
              <a:t> </a:t>
            </a:r>
            <a:r>
              <a:rPr lang="de-DE" sz="1200" i="0" err="1">
                <a:solidFill>
                  <a:schemeClr val="bg1"/>
                </a:solidFill>
                <a:latin typeface="+mj-lt"/>
              </a:rPr>
              <a:t>message</a:t>
            </a:r>
            <a:endParaRPr lang="de-DE" sz="1200" i="0">
              <a:solidFill>
                <a:schemeClr val="bg1"/>
              </a:solidFill>
              <a:latin typeface="+mj-lt"/>
            </a:endParaRPr>
          </a:p>
        </p:txBody>
      </p:sp>
      <p:sp>
        <p:nvSpPr>
          <p:cNvPr id="61" name="Rectangle 60">
            <a:extLst>
              <a:ext uri="{FF2B5EF4-FFF2-40B4-BE49-F238E27FC236}">
                <a16:creationId xmlns:a16="http://schemas.microsoft.com/office/drawing/2014/main" id="{0E5D2BE6-7EBF-DF52-DB70-F9FDCF2EFB33}"/>
              </a:ext>
            </a:extLst>
          </p:cNvPr>
          <p:cNvSpPr/>
          <p:nvPr/>
        </p:nvSpPr>
        <p:spPr>
          <a:xfrm>
            <a:off x="10092193" y="5097146"/>
            <a:ext cx="404200" cy="308594"/>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86EF1C9-323A-2647-F270-17DC98B835E2}"/>
              </a:ext>
            </a:extLst>
          </p:cNvPr>
          <p:cNvSpPr txBox="1"/>
          <p:nvPr/>
        </p:nvSpPr>
        <p:spPr>
          <a:xfrm flipH="1">
            <a:off x="3174273" y="5745195"/>
            <a:ext cx="3431480"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800" i="0" dirty="0">
                <a:solidFill>
                  <a:schemeClr val="accent2"/>
                </a:solidFill>
                <a:latin typeface="+mj-lt"/>
              </a:rPr>
              <a:t>Digital </a:t>
            </a:r>
            <a:r>
              <a:rPr lang="de-DE" sz="1800" i="0" dirty="0" err="1">
                <a:solidFill>
                  <a:schemeClr val="accent2"/>
                </a:solidFill>
                <a:latin typeface="+mj-lt"/>
              </a:rPr>
              <a:t>barter</a:t>
            </a:r>
            <a:endParaRPr lang="de-DE" sz="1800" i="0" dirty="0">
              <a:solidFill>
                <a:schemeClr val="accent2"/>
              </a:solidFill>
              <a:latin typeface="+mj-lt"/>
            </a:endParaRPr>
          </a:p>
          <a:p>
            <a:pPr algn="ctr"/>
            <a:endParaRPr lang="de-DE" sz="1800" i="0" dirty="0">
              <a:solidFill>
                <a:schemeClr val="accent2"/>
              </a:solidFill>
              <a:latin typeface="+mj-lt"/>
            </a:endParaRPr>
          </a:p>
        </p:txBody>
      </p:sp>
      <p:pic>
        <p:nvPicPr>
          <p:cNvPr id="11" name="Picture 10">
            <a:extLst>
              <a:ext uri="{FF2B5EF4-FFF2-40B4-BE49-F238E27FC236}">
                <a16:creationId xmlns:a16="http://schemas.microsoft.com/office/drawing/2014/main" id="{0586F93A-596F-933D-277B-C0855658B198}"/>
              </a:ext>
            </a:extLst>
          </p:cNvPr>
          <p:cNvPicPr preferRelativeResize="0">
            <a:picLocks/>
          </p:cNvPicPr>
          <p:nvPr/>
        </p:nvPicPr>
        <p:blipFill>
          <a:blip r:embed="rId9"/>
          <a:stretch>
            <a:fillRect/>
          </a:stretch>
        </p:blipFill>
        <p:spPr>
          <a:xfrm>
            <a:off x="7325068" y="959870"/>
            <a:ext cx="460800" cy="460800"/>
          </a:xfrm>
          <a:prstGeom prst="rect">
            <a:avLst/>
          </a:prstGeom>
        </p:spPr>
      </p:pic>
      <p:sp>
        <p:nvSpPr>
          <p:cNvPr id="12" name="TextBox 11">
            <a:extLst>
              <a:ext uri="{FF2B5EF4-FFF2-40B4-BE49-F238E27FC236}">
                <a16:creationId xmlns:a16="http://schemas.microsoft.com/office/drawing/2014/main" id="{E0D5D12D-204B-282B-D520-518B9912F095}"/>
              </a:ext>
            </a:extLst>
          </p:cNvPr>
          <p:cNvSpPr txBox="1"/>
          <p:nvPr/>
        </p:nvSpPr>
        <p:spPr>
          <a:xfrm>
            <a:off x="6857179" y="490231"/>
            <a:ext cx="1354706" cy="461665"/>
          </a:xfrm>
          <a:prstGeom prst="rect">
            <a:avLst/>
          </a:prstGeom>
          <a:noFill/>
        </p:spPr>
        <p:txBody>
          <a:bodyPr wrap="square" rtlCol="0">
            <a:spAutoFit/>
          </a:bodyPr>
          <a:lstStyle/>
          <a:p>
            <a:pPr algn="ctr"/>
            <a:r>
              <a:rPr lang="en-AU" sz="1200" b="1" dirty="0">
                <a:solidFill>
                  <a:schemeClr val="bg1"/>
                </a:solidFill>
                <a:latin typeface="+mj-lt"/>
                <a:cs typeface="Arial" panose="020B0604020202020204" pitchFamily="34" charset="0"/>
              </a:rPr>
              <a:t>Other</a:t>
            </a:r>
            <a:br>
              <a:rPr lang="en-AU" sz="1200" b="1" dirty="0">
                <a:solidFill>
                  <a:schemeClr val="bg1"/>
                </a:solidFill>
                <a:latin typeface="+mj-lt"/>
                <a:cs typeface="Arial" panose="020B0604020202020204" pitchFamily="34" charset="0"/>
              </a:rPr>
            </a:br>
            <a:r>
              <a:rPr lang="en-AU" sz="1200" b="1" dirty="0">
                <a:solidFill>
                  <a:schemeClr val="bg1"/>
                </a:solidFill>
                <a:latin typeface="+mj-lt"/>
                <a:cs typeface="Arial" panose="020B0604020202020204" pitchFamily="34" charset="0"/>
              </a:rPr>
              <a:t>producers</a:t>
            </a:r>
          </a:p>
        </p:txBody>
      </p:sp>
      <p:pic>
        <p:nvPicPr>
          <p:cNvPr id="22" name="Picture 21">
            <a:extLst>
              <a:ext uri="{FF2B5EF4-FFF2-40B4-BE49-F238E27FC236}">
                <a16:creationId xmlns:a16="http://schemas.microsoft.com/office/drawing/2014/main" id="{E6456385-BF95-CFE0-6F18-16A5B76F64B7}"/>
              </a:ext>
            </a:extLst>
          </p:cNvPr>
          <p:cNvPicPr preferRelativeResize="0">
            <a:picLocks/>
          </p:cNvPicPr>
          <p:nvPr/>
        </p:nvPicPr>
        <p:blipFill>
          <a:blip r:embed="rId9"/>
          <a:stretch>
            <a:fillRect/>
          </a:stretch>
        </p:blipFill>
        <p:spPr>
          <a:xfrm>
            <a:off x="6887739" y="3679624"/>
            <a:ext cx="460800" cy="460800"/>
          </a:xfrm>
          <a:prstGeom prst="rect">
            <a:avLst/>
          </a:prstGeom>
        </p:spPr>
      </p:pic>
      <p:sp>
        <p:nvSpPr>
          <p:cNvPr id="24" name="Rectangle 23">
            <a:extLst>
              <a:ext uri="{FF2B5EF4-FFF2-40B4-BE49-F238E27FC236}">
                <a16:creationId xmlns:a16="http://schemas.microsoft.com/office/drawing/2014/main" id="{F30CD14F-83BB-9873-E2AB-7A1792FD1233}"/>
              </a:ext>
            </a:extLst>
          </p:cNvPr>
          <p:cNvSpPr/>
          <p:nvPr/>
        </p:nvSpPr>
        <p:spPr>
          <a:xfrm>
            <a:off x="7099866" y="1812732"/>
            <a:ext cx="281354" cy="15363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928BF10-9665-19E1-87F3-D5F3017FE025}"/>
              </a:ext>
            </a:extLst>
          </p:cNvPr>
          <p:cNvSpPr/>
          <p:nvPr/>
        </p:nvSpPr>
        <p:spPr>
          <a:xfrm>
            <a:off x="6857179" y="2533130"/>
            <a:ext cx="281354" cy="15363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BA75493-737C-E8A5-F72C-5C3D6FF8F642}"/>
              </a:ext>
            </a:extLst>
          </p:cNvPr>
          <p:cNvSpPr txBox="1"/>
          <p:nvPr/>
        </p:nvSpPr>
        <p:spPr>
          <a:xfrm>
            <a:off x="6597822" y="2506741"/>
            <a:ext cx="802935" cy="217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200" hangingPunct="0">
              <a:lnSpc>
                <a:spcPct val="90000"/>
              </a:lnSpc>
            </a:pPr>
            <a:r>
              <a:rPr lang="de-DE" sz="1200" dirty="0">
                <a:solidFill>
                  <a:schemeClr val="bg1"/>
                </a:solidFill>
                <a:latin typeface="+mj-lt"/>
                <a:ea typeface="Canela Text Regular"/>
                <a:cs typeface="Canela Text Regular"/>
                <a:sym typeface="Canela Text Regular"/>
              </a:rPr>
              <a:t>Products</a:t>
            </a:r>
          </a:p>
        </p:txBody>
      </p:sp>
      <p:sp>
        <p:nvSpPr>
          <p:cNvPr id="9" name="TextBox 8">
            <a:extLst>
              <a:ext uri="{FF2B5EF4-FFF2-40B4-BE49-F238E27FC236}">
                <a16:creationId xmlns:a16="http://schemas.microsoft.com/office/drawing/2014/main" id="{B58A3936-E5CA-C001-FA3E-208CDC3FCBC3}"/>
              </a:ext>
            </a:extLst>
          </p:cNvPr>
          <p:cNvSpPr txBox="1"/>
          <p:nvPr/>
        </p:nvSpPr>
        <p:spPr>
          <a:xfrm>
            <a:off x="6510373" y="1734717"/>
            <a:ext cx="1241166" cy="276999"/>
          </a:xfrm>
          <a:prstGeom prst="rect">
            <a:avLst/>
          </a:prstGeom>
          <a:noFill/>
        </p:spPr>
        <p:txBody>
          <a:bodyPr wrap="square" rtlCol="0">
            <a:spAutoFit/>
          </a:bodyPr>
          <a:lstStyle/>
          <a:p>
            <a:pPr algn="ctr"/>
            <a:r>
              <a:rPr lang="en-AU" sz="1200" dirty="0">
                <a:solidFill>
                  <a:schemeClr val="bg1"/>
                </a:solidFill>
                <a:latin typeface="+mj-lt"/>
                <a:cs typeface="Arial" panose="020B0604020202020204" pitchFamily="34" charset="0"/>
              </a:rPr>
              <a:t>Payment</a:t>
            </a:r>
          </a:p>
        </p:txBody>
      </p:sp>
      <p:sp>
        <p:nvSpPr>
          <p:cNvPr id="58" name="TextBox 57">
            <a:extLst>
              <a:ext uri="{FF2B5EF4-FFF2-40B4-BE49-F238E27FC236}">
                <a16:creationId xmlns:a16="http://schemas.microsoft.com/office/drawing/2014/main" id="{B9349794-5266-D479-0AC6-4B8F0A641943}"/>
              </a:ext>
            </a:extLst>
          </p:cNvPr>
          <p:cNvSpPr txBox="1"/>
          <p:nvPr/>
        </p:nvSpPr>
        <p:spPr>
          <a:xfrm flipH="1">
            <a:off x="8105273" y="1207781"/>
            <a:ext cx="1829694"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800" i="0" dirty="0">
                <a:solidFill>
                  <a:schemeClr val="accent4"/>
                </a:solidFill>
                <a:latin typeface="+mj-lt"/>
              </a:rPr>
              <a:t>Advertising </a:t>
            </a:r>
            <a:br>
              <a:rPr lang="de-DE" sz="1800" i="0" dirty="0">
                <a:solidFill>
                  <a:schemeClr val="accent4"/>
                </a:solidFill>
                <a:latin typeface="+mj-lt"/>
              </a:rPr>
            </a:br>
            <a:endParaRPr lang="de-DE" sz="1800" i="0" dirty="0">
              <a:solidFill>
                <a:schemeClr val="accent4"/>
              </a:solidFill>
              <a:latin typeface="+mj-lt"/>
            </a:endParaRPr>
          </a:p>
        </p:txBody>
      </p:sp>
      <p:sp>
        <p:nvSpPr>
          <p:cNvPr id="50" name="TextBox 49">
            <a:extLst>
              <a:ext uri="{FF2B5EF4-FFF2-40B4-BE49-F238E27FC236}">
                <a16:creationId xmlns:a16="http://schemas.microsoft.com/office/drawing/2014/main" id="{7DAA388F-1CA8-A541-AC64-3D58D51BA913}"/>
              </a:ext>
            </a:extLst>
          </p:cNvPr>
          <p:cNvSpPr txBox="1"/>
          <p:nvPr/>
        </p:nvSpPr>
        <p:spPr>
          <a:xfrm flipH="1">
            <a:off x="3513909" y="1207781"/>
            <a:ext cx="2752210"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800" i="0" dirty="0" err="1">
                <a:solidFill>
                  <a:schemeClr val="accent1"/>
                </a:solidFill>
                <a:latin typeface="+mj-lt"/>
              </a:rPr>
              <a:t>E-commerce</a:t>
            </a:r>
            <a:r>
              <a:rPr lang="de-DE" sz="1800" i="0">
                <a:solidFill>
                  <a:schemeClr val="accent1"/>
                </a:solidFill>
                <a:latin typeface="+mj-lt"/>
              </a:rPr>
              <a:t> </a:t>
            </a:r>
            <a:br>
              <a:rPr lang="de-DE" sz="1800" i="0">
                <a:solidFill>
                  <a:schemeClr val="accent1"/>
                </a:solidFill>
                <a:latin typeface="+mj-lt"/>
              </a:rPr>
            </a:br>
            <a:endParaRPr lang="de-DE" sz="1800" i="0">
              <a:solidFill>
                <a:schemeClr val="accent1"/>
              </a:solidFill>
              <a:latin typeface="+mj-lt"/>
            </a:endParaRPr>
          </a:p>
        </p:txBody>
      </p:sp>
      <p:sp>
        <p:nvSpPr>
          <p:cNvPr id="4" name="TextBox 3">
            <a:extLst>
              <a:ext uri="{FF2B5EF4-FFF2-40B4-BE49-F238E27FC236}">
                <a16:creationId xmlns:a16="http://schemas.microsoft.com/office/drawing/2014/main" id="{EA188613-D757-562D-F8CB-7BF6F7CC2AB3}"/>
              </a:ext>
            </a:extLst>
          </p:cNvPr>
          <p:cNvSpPr txBox="1"/>
          <p:nvPr/>
        </p:nvSpPr>
        <p:spPr>
          <a:xfrm flipH="1">
            <a:off x="9153620" y="1958749"/>
            <a:ext cx="1614664" cy="626701"/>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a:solidFill>
                  <a:schemeClr val="bg1"/>
                </a:solidFill>
                <a:latin typeface="+mj-lt"/>
              </a:rPr>
              <a:t>Information, </a:t>
            </a:r>
            <a:r>
              <a:rPr lang="de-DE" sz="1200" i="0" err="1">
                <a:solidFill>
                  <a:schemeClr val="bg1"/>
                </a:solidFill>
                <a:latin typeface="+mj-lt"/>
              </a:rPr>
              <a:t>payment</a:t>
            </a:r>
            <a:r>
              <a:rPr lang="de-DE" sz="1200" i="0">
                <a:solidFill>
                  <a:schemeClr val="bg1"/>
                </a:solidFill>
                <a:latin typeface="+mj-lt"/>
              </a:rPr>
              <a:t> </a:t>
            </a:r>
            <a:r>
              <a:rPr lang="de-DE" sz="1200" i="0" err="1">
                <a:solidFill>
                  <a:schemeClr val="bg1"/>
                </a:solidFill>
                <a:latin typeface="+mj-lt"/>
              </a:rPr>
              <a:t>to</a:t>
            </a:r>
            <a:r>
              <a:rPr lang="de-DE" sz="1200" i="0">
                <a:solidFill>
                  <a:schemeClr val="bg1"/>
                </a:solidFill>
                <a:latin typeface="+mj-lt"/>
              </a:rPr>
              <a:t> </a:t>
            </a:r>
            <a:r>
              <a:rPr lang="de-DE" sz="1200" i="0" err="1">
                <a:solidFill>
                  <a:schemeClr val="bg1"/>
                </a:solidFill>
                <a:latin typeface="+mj-lt"/>
              </a:rPr>
              <a:t>some</a:t>
            </a:r>
            <a:r>
              <a:rPr lang="de-DE" sz="1200" i="0">
                <a:solidFill>
                  <a:schemeClr val="bg1"/>
                </a:solidFill>
                <a:latin typeface="+mj-lt"/>
              </a:rPr>
              <a:t> </a:t>
            </a:r>
            <a:r>
              <a:rPr lang="de-DE" sz="1200" i="0" err="1">
                <a:solidFill>
                  <a:schemeClr val="bg1"/>
                </a:solidFill>
                <a:latin typeface="+mj-lt"/>
              </a:rPr>
              <a:t>influencers</a:t>
            </a:r>
            <a:endParaRPr lang="de-DE" sz="1200" i="0">
              <a:solidFill>
                <a:schemeClr val="bg1"/>
              </a:solidFill>
              <a:latin typeface="+mj-lt"/>
            </a:endParaRPr>
          </a:p>
        </p:txBody>
      </p:sp>
      <p:sp>
        <p:nvSpPr>
          <p:cNvPr id="10" name="TextBox 9">
            <a:extLst>
              <a:ext uri="{FF2B5EF4-FFF2-40B4-BE49-F238E27FC236}">
                <a16:creationId xmlns:a16="http://schemas.microsoft.com/office/drawing/2014/main" id="{F680909F-C279-F4E1-E748-39BF32507489}"/>
              </a:ext>
            </a:extLst>
          </p:cNvPr>
          <p:cNvSpPr txBox="1"/>
          <p:nvPr/>
        </p:nvSpPr>
        <p:spPr>
          <a:xfrm>
            <a:off x="9664883" y="4348894"/>
            <a:ext cx="1755516" cy="461665"/>
          </a:xfrm>
          <a:prstGeom prst="rect">
            <a:avLst/>
          </a:prstGeom>
          <a:solidFill>
            <a:schemeClr val="accent2">
              <a:lumMod val="20000"/>
              <a:lumOff val="80000"/>
            </a:schemeClr>
          </a:solidFill>
        </p:spPr>
        <p:txBody>
          <a:bodyPr wrap="square" rtlCol="0">
            <a:spAutoFit/>
          </a:bodyPr>
          <a:lstStyle/>
          <a:p>
            <a:pPr algn="ctr"/>
            <a:r>
              <a:rPr lang="en-AU" sz="1200" b="1">
                <a:solidFill>
                  <a:schemeClr val="bg1"/>
                </a:solidFill>
                <a:latin typeface="+mj-lt"/>
                <a:cs typeface="Arial" panose="020B0604020202020204" pitchFamily="34" charset="0"/>
              </a:rPr>
              <a:t>Subversive influencers</a:t>
            </a:r>
          </a:p>
        </p:txBody>
      </p:sp>
      <p:pic>
        <p:nvPicPr>
          <p:cNvPr id="13" name="Picture 12">
            <a:extLst>
              <a:ext uri="{FF2B5EF4-FFF2-40B4-BE49-F238E27FC236}">
                <a16:creationId xmlns:a16="http://schemas.microsoft.com/office/drawing/2014/main" id="{CAA0F4A8-B3FB-C934-9268-5C2580CE4F7D}"/>
              </a:ext>
            </a:extLst>
          </p:cNvPr>
          <p:cNvPicPr>
            <a:picLocks noChangeAspect="1"/>
          </p:cNvPicPr>
          <p:nvPr/>
        </p:nvPicPr>
        <p:blipFill>
          <a:blip r:embed="rId8"/>
          <a:stretch>
            <a:fillRect/>
          </a:stretch>
        </p:blipFill>
        <p:spPr>
          <a:xfrm>
            <a:off x="10318766" y="3879408"/>
            <a:ext cx="460800" cy="463187"/>
          </a:xfrm>
          <a:prstGeom prst="rect">
            <a:avLst/>
          </a:prstGeom>
        </p:spPr>
      </p:pic>
      <p:sp>
        <p:nvSpPr>
          <p:cNvPr id="14" name="Arc 13">
            <a:extLst>
              <a:ext uri="{FF2B5EF4-FFF2-40B4-BE49-F238E27FC236}">
                <a16:creationId xmlns:a16="http://schemas.microsoft.com/office/drawing/2014/main" id="{AA4EFE06-CF97-35D0-216E-E27E0C57C9B0}"/>
              </a:ext>
            </a:extLst>
          </p:cNvPr>
          <p:cNvSpPr/>
          <p:nvPr/>
        </p:nvSpPr>
        <p:spPr>
          <a:xfrm flipV="1">
            <a:off x="7140783" y="1772597"/>
            <a:ext cx="3693315" cy="4088343"/>
          </a:xfrm>
          <a:prstGeom prst="arc">
            <a:avLst>
              <a:gd name="adj1" fmla="val 11519073"/>
              <a:gd name="adj2" fmla="val 19756607"/>
            </a:avLst>
          </a:prstGeom>
          <a:noFill/>
          <a:ln w="38100" cap="flat">
            <a:solidFill>
              <a:schemeClr val="bg2"/>
            </a:solidFill>
            <a:prstDash val="sysDash"/>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latin typeface="+mj-lt"/>
            </a:endParaRPr>
          </a:p>
        </p:txBody>
      </p:sp>
      <p:sp>
        <p:nvSpPr>
          <p:cNvPr id="16" name="TextBox 15">
            <a:extLst>
              <a:ext uri="{FF2B5EF4-FFF2-40B4-BE49-F238E27FC236}">
                <a16:creationId xmlns:a16="http://schemas.microsoft.com/office/drawing/2014/main" id="{4D085318-461E-88F3-917C-3371F99027DC}"/>
              </a:ext>
            </a:extLst>
          </p:cNvPr>
          <p:cNvSpPr txBox="1"/>
          <p:nvPr/>
        </p:nvSpPr>
        <p:spPr>
          <a:xfrm flipH="1">
            <a:off x="9153619" y="5020175"/>
            <a:ext cx="1552069" cy="571301"/>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algn="ctr" defTabSz="1219200" hangingPunct="0">
              <a:lnSpc>
                <a:spcPct val="90000"/>
              </a:lnSpc>
            </a:pPr>
            <a:r>
              <a:rPr lang="de-DE" sz="1200" i="1">
                <a:solidFill>
                  <a:schemeClr val="bg1"/>
                </a:solidFill>
                <a:latin typeface="+mj-lt"/>
              </a:rPr>
              <a:t>Information, </a:t>
            </a:r>
            <a:r>
              <a:rPr lang="de-DE" sz="1200" i="1" err="1">
                <a:solidFill>
                  <a:schemeClr val="bg1"/>
                </a:solidFill>
                <a:latin typeface="+mj-lt"/>
              </a:rPr>
              <a:t>payment</a:t>
            </a:r>
            <a:r>
              <a:rPr lang="de-DE" sz="1200" i="1">
                <a:solidFill>
                  <a:schemeClr val="bg1"/>
                </a:solidFill>
                <a:latin typeface="+mj-lt"/>
              </a:rPr>
              <a:t> </a:t>
            </a:r>
            <a:r>
              <a:rPr lang="de-DE" sz="1200" i="1" err="1">
                <a:solidFill>
                  <a:schemeClr val="bg1"/>
                </a:solidFill>
                <a:latin typeface="+mj-lt"/>
              </a:rPr>
              <a:t>to</a:t>
            </a:r>
            <a:r>
              <a:rPr lang="de-DE" sz="1200" i="1">
                <a:solidFill>
                  <a:schemeClr val="bg1"/>
                </a:solidFill>
                <a:latin typeface="+mj-lt"/>
              </a:rPr>
              <a:t> </a:t>
            </a:r>
            <a:r>
              <a:rPr lang="de-DE" sz="1200" i="1" err="1">
                <a:solidFill>
                  <a:schemeClr val="bg1"/>
                </a:solidFill>
                <a:latin typeface="+mj-lt"/>
              </a:rPr>
              <a:t>some</a:t>
            </a:r>
            <a:r>
              <a:rPr lang="de-DE" sz="1200" i="1">
                <a:solidFill>
                  <a:schemeClr val="bg1"/>
                </a:solidFill>
                <a:latin typeface="+mj-lt"/>
              </a:rPr>
              <a:t> </a:t>
            </a:r>
            <a:r>
              <a:rPr lang="de-DE" sz="1200" i="1" err="1">
                <a:solidFill>
                  <a:schemeClr val="bg1"/>
                </a:solidFill>
                <a:latin typeface="+mj-lt"/>
              </a:rPr>
              <a:t>influencers</a:t>
            </a:r>
            <a:endParaRPr lang="de-DE" sz="1200" i="1">
              <a:solidFill>
                <a:schemeClr val="bg1"/>
              </a:solidFill>
              <a:latin typeface="+mj-lt"/>
            </a:endParaRPr>
          </a:p>
        </p:txBody>
      </p:sp>
      <p:sp>
        <p:nvSpPr>
          <p:cNvPr id="18" name="TextBox 17">
            <a:extLst>
              <a:ext uri="{FF2B5EF4-FFF2-40B4-BE49-F238E27FC236}">
                <a16:creationId xmlns:a16="http://schemas.microsoft.com/office/drawing/2014/main" id="{8EF4A3CE-989C-5ECC-AF5A-F92A8EB950CB}"/>
              </a:ext>
            </a:extLst>
          </p:cNvPr>
          <p:cNvSpPr txBox="1"/>
          <p:nvPr/>
        </p:nvSpPr>
        <p:spPr>
          <a:xfrm>
            <a:off x="7069311" y="5009490"/>
            <a:ext cx="1503788" cy="405102"/>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algn="ctr" defTabSz="1219200" hangingPunct="0">
              <a:lnSpc>
                <a:spcPct val="90000"/>
              </a:lnSpc>
            </a:pPr>
            <a:r>
              <a:rPr lang="de-DE" sz="1200" i="1">
                <a:solidFill>
                  <a:schemeClr val="bg1"/>
                </a:solidFill>
                <a:latin typeface="+mj-lt"/>
                <a:ea typeface="Canela Text Regular"/>
                <a:cs typeface="Canela Text Regular"/>
                <a:sym typeface="Canela Text Regular"/>
              </a:rPr>
              <a:t>Payment, </a:t>
            </a:r>
            <a:br>
              <a:rPr lang="de-DE" sz="1200" i="1">
                <a:solidFill>
                  <a:schemeClr val="bg1"/>
                </a:solidFill>
                <a:latin typeface="+mj-lt"/>
                <a:ea typeface="Canela Text Regular"/>
                <a:cs typeface="Canela Text Regular"/>
                <a:sym typeface="Canela Text Regular"/>
              </a:rPr>
            </a:br>
            <a:r>
              <a:rPr lang="de-DE" sz="1200" i="1" err="1">
                <a:solidFill>
                  <a:schemeClr val="bg1"/>
                </a:solidFill>
                <a:latin typeface="+mj-lt"/>
                <a:ea typeface="Canela Text Regular"/>
                <a:cs typeface="Canela Text Regular"/>
                <a:sym typeface="Canela Text Regular"/>
              </a:rPr>
              <a:t>influence</a:t>
            </a:r>
            <a:r>
              <a:rPr lang="de-DE" sz="1200" i="1">
                <a:solidFill>
                  <a:schemeClr val="bg1"/>
                </a:solidFill>
                <a:latin typeface="+mj-lt"/>
                <a:ea typeface="Canela Text Regular"/>
                <a:cs typeface="Canela Text Regular"/>
                <a:sym typeface="Canela Text Regular"/>
              </a:rPr>
              <a:t> </a:t>
            </a:r>
            <a:r>
              <a:rPr lang="de-DE" sz="1200" i="1" err="1">
                <a:solidFill>
                  <a:schemeClr val="bg1"/>
                </a:solidFill>
                <a:latin typeface="+mj-lt"/>
                <a:ea typeface="Canela Text Regular"/>
                <a:cs typeface="Canela Text Regular"/>
                <a:sym typeface="Canela Text Regular"/>
              </a:rPr>
              <a:t>message</a:t>
            </a:r>
            <a:endParaRPr lang="de-DE" sz="1200" i="1">
              <a:solidFill>
                <a:schemeClr val="bg1"/>
              </a:solidFill>
              <a:latin typeface="+mj-lt"/>
              <a:ea typeface="Canela Text Regular"/>
              <a:cs typeface="Canela Text Regular"/>
              <a:sym typeface="Canela Text Regular"/>
            </a:endParaRPr>
          </a:p>
        </p:txBody>
      </p:sp>
    </p:spTree>
    <p:extLst>
      <p:ext uri="{BB962C8B-B14F-4D97-AF65-F5344CB8AC3E}">
        <p14:creationId xmlns:p14="http://schemas.microsoft.com/office/powerpoint/2010/main" val="412389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91FBAFE-EF2B-460B-B3DF-99399CAFB8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2" imgH="338" progId="TCLayout.ActiveDocument.1">
                  <p:embed/>
                </p:oleObj>
              </mc:Choice>
              <mc:Fallback>
                <p:oleObj name="think-cell Slide" r:id="rId3" imgW="332" imgH="338" progId="TCLayout.ActiveDocument.1">
                  <p:embed/>
                  <p:pic>
                    <p:nvPicPr>
                      <p:cNvPr id="5" name="Object 4" hidden="1">
                        <a:extLst>
                          <a:ext uri="{FF2B5EF4-FFF2-40B4-BE49-F238E27FC236}">
                            <a16:creationId xmlns:a16="http://schemas.microsoft.com/office/drawing/2014/main" id="{691FBAFE-EF2B-460B-B3DF-99399CAFB8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Slide Number Placeholder 3">
            <a:extLst>
              <a:ext uri="{FF2B5EF4-FFF2-40B4-BE49-F238E27FC236}">
                <a16:creationId xmlns:a16="http://schemas.microsoft.com/office/drawing/2014/main" id="{8CC32166-B44E-8FD7-1E96-961EDDD1E9EF}"/>
              </a:ext>
            </a:extLst>
          </p:cNvPr>
          <p:cNvSpPr>
            <a:spLocks noGrp="1"/>
          </p:cNvSpPr>
          <p:nvPr>
            <p:ph type="sldNum" idx="4"/>
          </p:nvPr>
        </p:nvSpPr>
        <p:spPr>
          <a:xfrm>
            <a:off x="10722112" y="6306683"/>
            <a:ext cx="731600" cy="524800"/>
          </a:xfrm>
        </p:spPr>
        <p:txBody>
          <a:bodyPr/>
          <a:lstStyle/>
          <a:p>
            <a:fld id="{00000000-1234-1234-1234-123412341234}" type="slidenum">
              <a:rPr lang="en-GB" smtClean="0"/>
              <a:pPr/>
              <a:t>1</a:t>
            </a:fld>
            <a:endParaRPr lang="en-GB"/>
          </a:p>
        </p:txBody>
      </p:sp>
      <p:pic>
        <p:nvPicPr>
          <p:cNvPr id="2" name="Picture 1">
            <a:extLst>
              <a:ext uri="{FF2B5EF4-FFF2-40B4-BE49-F238E27FC236}">
                <a16:creationId xmlns:a16="http://schemas.microsoft.com/office/drawing/2014/main" id="{B99ED50D-0D96-11C9-BD23-570B1A49C708}"/>
              </a:ext>
            </a:extLst>
          </p:cNvPr>
          <p:cNvPicPr>
            <a:picLocks noChangeAspect="1"/>
          </p:cNvPicPr>
          <p:nvPr/>
        </p:nvPicPr>
        <p:blipFill>
          <a:blip r:embed="rId5">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297681" y="6473266"/>
            <a:ext cx="802119" cy="191634"/>
          </a:xfrm>
          <a:prstGeom prst="rect">
            <a:avLst/>
          </a:prstGeom>
          <a:noFill/>
          <a:ln>
            <a:noFill/>
          </a:ln>
        </p:spPr>
        <p:style>
          <a:lnRef idx="0">
            <a:scrgbClr r="0" g="0" b="0"/>
          </a:lnRef>
          <a:fillRef idx="0">
            <a:scrgbClr r="0" g="0" b="0"/>
          </a:fillRef>
          <a:effectRef idx="0">
            <a:scrgbClr r="0" g="0" b="0"/>
          </a:effectRef>
          <a:fontRef idx="minor">
            <a:schemeClr val="accent1"/>
          </a:fontRef>
        </p:style>
      </p:pic>
      <p:sp>
        <p:nvSpPr>
          <p:cNvPr id="7" name="Title 6">
            <a:extLst>
              <a:ext uri="{FF2B5EF4-FFF2-40B4-BE49-F238E27FC236}">
                <a16:creationId xmlns:a16="http://schemas.microsoft.com/office/drawing/2014/main" id="{07456FF2-B884-DD13-54B3-DF03CD58B322}"/>
              </a:ext>
            </a:extLst>
          </p:cNvPr>
          <p:cNvSpPr>
            <a:spLocks noGrp="1"/>
          </p:cNvSpPr>
          <p:nvPr>
            <p:ph type="title"/>
          </p:nvPr>
        </p:nvSpPr>
        <p:spPr>
          <a:xfrm>
            <a:off x="838200" y="365125"/>
            <a:ext cx="10515600" cy="590931"/>
          </a:xfrm>
        </p:spPr>
        <p:txBody>
          <a:bodyPr/>
          <a:lstStyle/>
          <a:p>
            <a:r>
              <a:rPr lang="en-US" dirty="0"/>
              <a:t>Agenda</a:t>
            </a:r>
          </a:p>
        </p:txBody>
      </p:sp>
      <p:sp>
        <p:nvSpPr>
          <p:cNvPr id="8" name="Content Placeholder 1">
            <a:extLst>
              <a:ext uri="{FF2B5EF4-FFF2-40B4-BE49-F238E27FC236}">
                <a16:creationId xmlns:a16="http://schemas.microsoft.com/office/drawing/2014/main" id="{1ACDDC0D-BF93-E1E2-5C6C-0A7D970FF95A}"/>
              </a:ext>
            </a:extLst>
          </p:cNvPr>
          <p:cNvSpPr>
            <a:spLocks noGrp="1"/>
          </p:cNvSpPr>
          <p:nvPr>
            <p:ph idx="1"/>
          </p:nvPr>
        </p:nvSpPr>
        <p:spPr>
          <a:xfrm>
            <a:off x="1043354" y="1487731"/>
            <a:ext cx="9442907" cy="1631216"/>
          </a:xfrm>
        </p:spPr>
        <p:txBody>
          <a:bodyPr/>
          <a:lstStyle/>
          <a:p>
            <a:pPr marL="457200" indent="-457200">
              <a:buFont typeface="+mj-lt"/>
              <a:buAutoNum type="arabicPeriod"/>
            </a:pPr>
            <a:r>
              <a:rPr lang="en-US" sz="2400" dirty="0">
                <a:solidFill>
                  <a:srgbClr val="000000"/>
                </a:solidFill>
                <a:effectLst/>
                <a:latin typeface="+mj-lt"/>
                <a:ea typeface="Garamond" panose="02020404030301010803" pitchFamily="18" charset="0"/>
                <a:cs typeface="Garamond" panose="02020404030301010803" pitchFamily="18" charset="0"/>
              </a:rPr>
              <a:t>Introduction to GIDE</a:t>
            </a:r>
          </a:p>
          <a:p>
            <a:pPr marL="457200" indent="-457200">
              <a:buFont typeface="+mj-lt"/>
              <a:buAutoNum type="arabicPeriod"/>
            </a:pPr>
            <a:endParaRPr lang="en-US" sz="2400" dirty="0">
              <a:solidFill>
                <a:srgbClr val="000000"/>
              </a:solidFill>
              <a:effectLst/>
              <a:latin typeface="+mj-lt"/>
              <a:ea typeface="Times New Roman" panose="02020603050405020304" pitchFamily="18" charset="0"/>
            </a:endParaRPr>
          </a:p>
          <a:p>
            <a:pPr marL="457200" indent="-457200">
              <a:buFont typeface="+mj-lt"/>
              <a:buAutoNum type="arabicPeriod"/>
            </a:pPr>
            <a:r>
              <a:rPr lang="en-US" sz="2400" dirty="0">
                <a:solidFill>
                  <a:srgbClr val="000000"/>
                </a:solidFill>
                <a:effectLst/>
                <a:latin typeface="+mj-lt"/>
                <a:ea typeface="Times New Roman" panose="02020603050405020304" pitchFamily="18" charset="0"/>
              </a:rPr>
              <a:t>History of the development of the IDEA </a:t>
            </a:r>
            <a:r>
              <a:rPr lang="en-US" sz="2400" dirty="0" err="1">
                <a:solidFill>
                  <a:srgbClr val="000000"/>
                </a:solidFill>
                <a:effectLst/>
                <a:latin typeface="+mj-lt"/>
                <a:ea typeface="Times New Roman" panose="02020603050405020304" pitchFamily="18" charset="0"/>
              </a:rPr>
              <a:t>initative</a:t>
            </a:r>
            <a:endParaRPr lang="en-US" sz="2400" dirty="0">
              <a:solidFill>
                <a:srgbClr val="000000"/>
              </a:solidFill>
              <a:effectLst/>
              <a:latin typeface="+mj-lt"/>
              <a:ea typeface="Times New Roman" panose="02020603050405020304" pitchFamily="18" charset="0"/>
            </a:endParaRPr>
          </a:p>
          <a:p>
            <a:pPr marL="457200" indent="-457200">
              <a:buFont typeface="+mj-lt"/>
              <a:buAutoNum type="arabicPeriod"/>
            </a:pPr>
            <a:endParaRPr lang="en-US" sz="2400" dirty="0">
              <a:solidFill>
                <a:srgbClr val="000000"/>
              </a:solidFill>
              <a:latin typeface="+mj-lt"/>
              <a:ea typeface="Times New Roman" panose="02020603050405020304" pitchFamily="18" charset="0"/>
            </a:endParaRPr>
          </a:p>
          <a:p>
            <a:pPr marL="457200" indent="-457200">
              <a:buFont typeface="+mj-lt"/>
              <a:buAutoNum type="arabicPeriod"/>
            </a:pPr>
            <a:r>
              <a:rPr lang="en-US" sz="2400" dirty="0">
                <a:solidFill>
                  <a:srgbClr val="000000"/>
                </a:solidFill>
                <a:latin typeface="+mj-lt"/>
                <a:ea typeface="Times New Roman" panose="02020603050405020304" pitchFamily="18" charset="0"/>
              </a:rPr>
              <a:t>How IDEA fits within President von der Leyen’s Political Principles</a:t>
            </a:r>
          </a:p>
          <a:p>
            <a:pPr marL="457200" indent="-457200">
              <a:buFont typeface="+mj-lt"/>
              <a:buAutoNum type="arabicPeriod"/>
            </a:pPr>
            <a:endParaRPr lang="en-US" sz="2400" dirty="0">
              <a:solidFill>
                <a:srgbClr val="000000"/>
              </a:solidFill>
              <a:effectLst/>
              <a:latin typeface="+mj-lt"/>
              <a:ea typeface="Times New Roman" panose="02020603050405020304" pitchFamily="18" charset="0"/>
            </a:endParaRPr>
          </a:p>
          <a:p>
            <a:pPr marL="457200" indent="-457200">
              <a:buFont typeface="+mj-lt"/>
              <a:buAutoNum type="arabicPeriod"/>
            </a:pPr>
            <a:r>
              <a:rPr lang="en-US" sz="2400" dirty="0">
                <a:solidFill>
                  <a:srgbClr val="000000"/>
                </a:solidFill>
                <a:latin typeface="+mj-lt"/>
                <a:ea typeface="Times New Roman" panose="02020603050405020304" pitchFamily="18" charset="0"/>
              </a:rPr>
              <a:t>The IDEA analysis and proposals</a:t>
            </a:r>
          </a:p>
          <a:p>
            <a:pPr marL="457200" indent="-457200">
              <a:buFont typeface="+mj-lt"/>
              <a:buAutoNum type="arabicPeriod"/>
            </a:pPr>
            <a:endParaRPr lang="en-US" sz="2400" dirty="0">
              <a:solidFill>
                <a:srgbClr val="000000"/>
              </a:solidFill>
              <a:effectLst/>
              <a:latin typeface="+mj-lt"/>
              <a:ea typeface="Times New Roman" panose="02020603050405020304" pitchFamily="18" charset="0"/>
            </a:endParaRPr>
          </a:p>
          <a:p>
            <a:pPr marL="457200" indent="-457200">
              <a:buFont typeface="+mj-lt"/>
              <a:buAutoNum type="arabicPeriod"/>
            </a:pPr>
            <a:r>
              <a:rPr lang="en-US" sz="2400" dirty="0">
                <a:solidFill>
                  <a:srgbClr val="000000"/>
                </a:solidFill>
                <a:latin typeface="+mj-lt"/>
                <a:ea typeface="Times New Roman" panose="02020603050405020304" pitchFamily="18" charset="0"/>
              </a:rPr>
              <a:t>Beneficiaries of the IDEA proposals</a:t>
            </a:r>
            <a:endParaRPr lang="en-US" sz="2400" dirty="0">
              <a:effectLst/>
              <a:latin typeface="+mj-lt"/>
              <a:ea typeface="Times New Roman" panose="02020603050405020304" pitchFamily="18" charset="0"/>
            </a:endParaRPr>
          </a:p>
          <a:p>
            <a:pPr marL="0" marR="228600" indent="0">
              <a:spcBef>
                <a:spcPts val="0"/>
              </a:spcBef>
              <a:spcAft>
                <a:spcPts val="0"/>
              </a:spcAft>
              <a:buNone/>
              <a:tabLst>
                <a:tab pos="2971800" algn="ctr"/>
                <a:tab pos="5943600" algn="r"/>
              </a:tabLst>
            </a:pPr>
            <a:endParaRPr lang="en-US" dirty="0">
              <a:latin typeface="+mj-lt"/>
            </a:endParaRPr>
          </a:p>
          <a:p>
            <a:pPr marL="0" lvl="0" indent="0" algn="ctr">
              <a:lnSpc>
                <a:spcPct val="90000"/>
              </a:lnSpc>
              <a:buNone/>
            </a:pPr>
            <a:endParaRPr lang="en-US" dirty="0">
              <a:latin typeface="+mj-lt"/>
            </a:endParaRPr>
          </a:p>
          <a:p>
            <a:pPr marL="0" indent="0">
              <a:lnSpc>
                <a:spcPct val="90000"/>
              </a:lnSpc>
              <a:buNone/>
            </a:pPr>
            <a:endParaRPr lang="en-US" dirty="0"/>
          </a:p>
        </p:txBody>
      </p:sp>
    </p:spTree>
    <p:extLst>
      <p:ext uri="{BB962C8B-B14F-4D97-AF65-F5344CB8AC3E}">
        <p14:creationId xmlns:p14="http://schemas.microsoft.com/office/powerpoint/2010/main" val="422331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1A22CC-F23D-0138-31F1-73B0715B82A8}"/>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7358735" y="2001366"/>
            <a:ext cx="3031584" cy="3634345"/>
          </a:xfrm>
          <a:prstGeom prst="rect">
            <a:avLst/>
          </a:prstGeom>
        </p:spPr>
      </p:pic>
      <p:graphicFrame>
        <p:nvGraphicFramePr>
          <p:cNvPr id="5" name="Object 4" hidden="1">
            <a:extLst>
              <a:ext uri="{FF2B5EF4-FFF2-40B4-BE49-F238E27FC236}">
                <a16:creationId xmlns:a16="http://schemas.microsoft.com/office/drawing/2014/main" id="{691FBAFE-EF2B-460B-B3DF-99399CAFB8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2" imgH="338" progId="TCLayout.ActiveDocument.1">
                  <p:embed/>
                </p:oleObj>
              </mc:Choice>
              <mc:Fallback>
                <p:oleObj name="think-cell Slide" r:id="rId4" imgW="332" imgH="338" progId="TCLayout.ActiveDocument.1">
                  <p:embed/>
                  <p:pic>
                    <p:nvPicPr>
                      <p:cNvPr id="5" name="Object 4" hidden="1">
                        <a:extLst>
                          <a:ext uri="{FF2B5EF4-FFF2-40B4-BE49-F238E27FC236}">
                            <a16:creationId xmlns:a16="http://schemas.microsoft.com/office/drawing/2014/main" id="{691FBAFE-EF2B-460B-B3DF-99399CAFB8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Arc 6">
            <a:extLst>
              <a:ext uri="{FF2B5EF4-FFF2-40B4-BE49-F238E27FC236}">
                <a16:creationId xmlns:a16="http://schemas.microsoft.com/office/drawing/2014/main" id="{6023CEA0-CC03-88E0-CEDB-B97811D7B2EC}"/>
              </a:ext>
            </a:extLst>
          </p:cNvPr>
          <p:cNvSpPr/>
          <p:nvPr/>
        </p:nvSpPr>
        <p:spPr>
          <a:xfrm rot="20123414">
            <a:off x="6938987" y="207115"/>
            <a:ext cx="5097272" cy="4343400"/>
          </a:xfrm>
          <a:prstGeom prst="arc">
            <a:avLst>
              <a:gd name="adj1" fmla="val 11389096"/>
              <a:gd name="adj2" fmla="val 13662897"/>
            </a:avLst>
          </a:prstGeom>
          <a:noFill/>
          <a:ln w="38100" cap="flat">
            <a:solidFill>
              <a:schemeClr val="bg2"/>
            </a:solidFill>
            <a:prstDash val="solid"/>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endParaRPr>
          </a:p>
        </p:txBody>
      </p:sp>
      <p:sp>
        <p:nvSpPr>
          <p:cNvPr id="40" name="Arc 39">
            <a:extLst>
              <a:ext uri="{FF2B5EF4-FFF2-40B4-BE49-F238E27FC236}">
                <a16:creationId xmlns:a16="http://schemas.microsoft.com/office/drawing/2014/main" id="{57D40461-B184-42C9-9CBB-75E7D252C229}"/>
              </a:ext>
            </a:extLst>
          </p:cNvPr>
          <p:cNvSpPr/>
          <p:nvPr/>
        </p:nvSpPr>
        <p:spPr>
          <a:xfrm>
            <a:off x="2615736" y="1970045"/>
            <a:ext cx="4504186" cy="3569486"/>
          </a:xfrm>
          <a:prstGeom prst="arc">
            <a:avLst>
              <a:gd name="adj1" fmla="val 11652928"/>
              <a:gd name="adj2" fmla="val 20692628"/>
            </a:avLst>
          </a:prstGeom>
          <a:noFill/>
          <a:ln w="38100" cap="flat">
            <a:solidFill>
              <a:schemeClr val="bg2"/>
            </a:solidFill>
            <a:prstDash val="solid"/>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prstTxWarp prst="textArchUp">
              <a:avLst/>
            </a:prstTxWarp>
            <a:noAutofit/>
          </a:bodyPr>
          <a:lstStyle/>
          <a:p>
            <a:pPr defTabSz="457200" latinLnBrk="1" hangingPunct="0"/>
            <a:endParaRPr lang="de-DE" sz="900">
              <a:solidFill>
                <a:srgbClr val="000000"/>
              </a:solidFill>
              <a:latin typeface="+mj-lt"/>
            </a:endParaRPr>
          </a:p>
        </p:txBody>
      </p:sp>
      <p:sp>
        <p:nvSpPr>
          <p:cNvPr id="42" name="TextBox 41">
            <a:extLst>
              <a:ext uri="{FF2B5EF4-FFF2-40B4-BE49-F238E27FC236}">
                <a16:creationId xmlns:a16="http://schemas.microsoft.com/office/drawing/2014/main" id="{3066F58A-C22B-464C-AAC7-BB0BEEDC261B}"/>
              </a:ext>
            </a:extLst>
          </p:cNvPr>
          <p:cNvSpPr txBox="1"/>
          <p:nvPr/>
        </p:nvSpPr>
        <p:spPr>
          <a:xfrm flipH="1">
            <a:off x="3148430" y="2051082"/>
            <a:ext cx="716599" cy="442035"/>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a:solidFill>
                  <a:schemeClr val="bg1"/>
                </a:solidFill>
                <a:latin typeface="+mj-lt"/>
              </a:rPr>
              <a:t>Digital </a:t>
            </a:r>
            <a:br>
              <a:rPr lang="de-DE" sz="1200" i="0">
                <a:solidFill>
                  <a:schemeClr val="bg1"/>
                </a:solidFill>
                <a:latin typeface="+mj-lt"/>
              </a:rPr>
            </a:br>
            <a:r>
              <a:rPr lang="de-DE" sz="1200" i="0" err="1">
                <a:solidFill>
                  <a:schemeClr val="bg1"/>
                </a:solidFill>
                <a:latin typeface="+mj-lt"/>
              </a:rPr>
              <a:t>services</a:t>
            </a:r>
            <a:endParaRPr lang="de-DE" sz="1200" i="0">
              <a:solidFill>
                <a:schemeClr val="bg1"/>
              </a:solidFill>
              <a:latin typeface="+mj-lt"/>
            </a:endParaRPr>
          </a:p>
        </p:txBody>
      </p:sp>
      <p:sp>
        <p:nvSpPr>
          <p:cNvPr id="17" name="TextBox 16">
            <a:extLst>
              <a:ext uri="{FF2B5EF4-FFF2-40B4-BE49-F238E27FC236}">
                <a16:creationId xmlns:a16="http://schemas.microsoft.com/office/drawing/2014/main" id="{90A20E7D-F496-6F5B-DD90-A63617EBC9C5}"/>
              </a:ext>
            </a:extLst>
          </p:cNvPr>
          <p:cNvSpPr txBox="1"/>
          <p:nvPr/>
        </p:nvSpPr>
        <p:spPr>
          <a:xfrm flipH="1">
            <a:off x="5469314" y="2051082"/>
            <a:ext cx="1253371" cy="442035"/>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a:solidFill>
                  <a:schemeClr val="bg1"/>
                </a:solidFill>
                <a:latin typeface="+mj-lt"/>
              </a:rPr>
              <a:t>Payment </a:t>
            </a:r>
            <a:r>
              <a:rPr lang="de-DE" sz="1200" i="0" err="1">
                <a:solidFill>
                  <a:schemeClr val="bg1"/>
                </a:solidFill>
                <a:latin typeface="+mj-lt"/>
              </a:rPr>
              <a:t>for</a:t>
            </a:r>
            <a:r>
              <a:rPr lang="de-DE" sz="1200" i="0">
                <a:solidFill>
                  <a:schemeClr val="bg1"/>
                </a:solidFill>
                <a:latin typeface="+mj-lt"/>
              </a:rPr>
              <a:t> digital </a:t>
            </a:r>
            <a:r>
              <a:rPr lang="de-DE" sz="1200" i="0" err="1">
                <a:solidFill>
                  <a:schemeClr val="bg1"/>
                </a:solidFill>
                <a:latin typeface="+mj-lt"/>
              </a:rPr>
              <a:t>services</a:t>
            </a:r>
            <a:endParaRPr lang="de-DE" sz="1200" i="0">
              <a:solidFill>
                <a:schemeClr val="bg1"/>
              </a:solidFill>
              <a:latin typeface="+mj-lt"/>
            </a:endParaRPr>
          </a:p>
        </p:txBody>
      </p:sp>
      <p:cxnSp>
        <p:nvCxnSpPr>
          <p:cNvPr id="82" name="Straight Connector 81">
            <a:extLst>
              <a:ext uri="{FF2B5EF4-FFF2-40B4-BE49-F238E27FC236}">
                <a16:creationId xmlns:a16="http://schemas.microsoft.com/office/drawing/2014/main" id="{4EB3388D-7461-44DA-8021-2E9622BEE479}"/>
              </a:ext>
            </a:extLst>
          </p:cNvPr>
          <p:cNvCxnSpPr>
            <a:cxnSpLocks/>
          </p:cNvCxnSpPr>
          <p:nvPr/>
        </p:nvCxnSpPr>
        <p:spPr>
          <a:xfrm flipH="1">
            <a:off x="947738" y="3875586"/>
            <a:ext cx="10404475" cy="0"/>
          </a:xfrm>
          <a:prstGeom prst="line">
            <a:avLst/>
          </a:prstGeom>
          <a:ln w="381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D342A7F-9347-45DB-9367-2D01CD0E67F1}"/>
              </a:ext>
            </a:extLst>
          </p:cNvPr>
          <p:cNvSpPr>
            <a:spLocks noGrp="1"/>
          </p:cNvSpPr>
          <p:nvPr>
            <p:ph type="title"/>
          </p:nvPr>
        </p:nvSpPr>
        <p:spPr>
          <a:xfrm>
            <a:off x="838199" y="329956"/>
            <a:ext cx="6292532" cy="590931"/>
          </a:xfrm>
        </p:spPr>
        <p:txBody>
          <a:bodyPr vert="horz"/>
          <a:lstStyle/>
          <a:p>
            <a:r>
              <a:rPr lang="en-US" dirty="0"/>
              <a:t>These are markets</a:t>
            </a:r>
          </a:p>
        </p:txBody>
      </p:sp>
      <p:sp>
        <p:nvSpPr>
          <p:cNvPr id="60" name="TextBox 59">
            <a:extLst>
              <a:ext uri="{FF2B5EF4-FFF2-40B4-BE49-F238E27FC236}">
                <a16:creationId xmlns:a16="http://schemas.microsoft.com/office/drawing/2014/main" id="{606A336F-1AB9-442C-9B35-D7D7CA10F1B6}"/>
              </a:ext>
            </a:extLst>
          </p:cNvPr>
          <p:cNvSpPr txBox="1"/>
          <p:nvPr/>
        </p:nvSpPr>
        <p:spPr>
          <a:xfrm flipH="1">
            <a:off x="738288" y="3991720"/>
            <a:ext cx="1110226" cy="7160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1219200" hangingPunct="0">
              <a:lnSpc>
                <a:spcPct val="90000"/>
              </a:lnSpc>
            </a:pPr>
            <a:r>
              <a:rPr lang="de-DE" sz="1600" b="1">
                <a:solidFill>
                  <a:schemeClr val="bg1"/>
                </a:solidFill>
                <a:latin typeface="+mj-lt"/>
              </a:rPr>
              <a:t>UNDER</a:t>
            </a:r>
            <a:br>
              <a:rPr lang="de-DE" sz="1600" b="1">
                <a:solidFill>
                  <a:schemeClr val="bg1"/>
                </a:solidFill>
                <a:latin typeface="+mj-lt"/>
              </a:rPr>
            </a:br>
            <a:r>
              <a:rPr lang="de-DE" sz="1600" b="1">
                <a:solidFill>
                  <a:schemeClr val="bg1"/>
                </a:solidFill>
                <a:latin typeface="+mj-lt"/>
              </a:rPr>
              <a:t>GROUND SYSTEM</a:t>
            </a:r>
          </a:p>
        </p:txBody>
      </p:sp>
      <p:sp>
        <p:nvSpPr>
          <p:cNvPr id="64" name="TextBox 63">
            <a:extLst>
              <a:ext uri="{FF2B5EF4-FFF2-40B4-BE49-F238E27FC236}">
                <a16:creationId xmlns:a16="http://schemas.microsoft.com/office/drawing/2014/main" id="{1ACEFE49-1948-430D-BA5C-9A867C55ADF4}"/>
              </a:ext>
            </a:extLst>
          </p:cNvPr>
          <p:cNvSpPr txBox="1"/>
          <p:nvPr/>
        </p:nvSpPr>
        <p:spPr>
          <a:xfrm flipH="1">
            <a:off x="738289" y="3006198"/>
            <a:ext cx="1114498" cy="7899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r"/>
            <a:r>
              <a:rPr lang="de-DE" sz="1600" b="1" i="0">
                <a:solidFill>
                  <a:schemeClr val="bg1"/>
                </a:solidFill>
                <a:latin typeface="+mj-lt"/>
              </a:rPr>
              <a:t>ABOVE </a:t>
            </a:r>
            <a:br>
              <a:rPr lang="de-DE" sz="1600" b="1" i="0">
                <a:solidFill>
                  <a:schemeClr val="bg1"/>
                </a:solidFill>
                <a:latin typeface="+mj-lt"/>
              </a:rPr>
            </a:br>
            <a:r>
              <a:rPr lang="de-DE" sz="1600" b="1" i="0">
                <a:solidFill>
                  <a:schemeClr val="bg1"/>
                </a:solidFill>
                <a:latin typeface="+mj-lt"/>
              </a:rPr>
              <a:t>GROUND SYSTEM</a:t>
            </a:r>
          </a:p>
        </p:txBody>
      </p:sp>
      <p:sp>
        <p:nvSpPr>
          <p:cNvPr id="15" name="Slide Number Placeholder 3">
            <a:extLst>
              <a:ext uri="{FF2B5EF4-FFF2-40B4-BE49-F238E27FC236}">
                <a16:creationId xmlns:a16="http://schemas.microsoft.com/office/drawing/2014/main" id="{8CC32166-B44E-8FD7-1E96-961EDDD1E9EF}"/>
              </a:ext>
            </a:extLst>
          </p:cNvPr>
          <p:cNvSpPr>
            <a:spLocks noGrp="1"/>
          </p:cNvSpPr>
          <p:nvPr>
            <p:ph type="sldNum" idx="4"/>
          </p:nvPr>
        </p:nvSpPr>
        <p:spPr>
          <a:xfrm>
            <a:off x="10722112" y="6306683"/>
            <a:ext cx="731600" cy="524800"/>
          </a:xfrm>
        </p:spPr>
        <p:txBody>
          <a:bodyPr/>
          <a:lstStyle/>
          <a:p>
            <a:fld id="{00000000-1234-1234-1234-123412341234}" type="slidenum">
              <a:rPr lang="en-GB" smtClean="0"/>
              <a:pPr/>
              <a:t>19</a:t>
            </a:fld>
            <a:endParaRPr lang="en-GB"/>
          </a:p>
        </p:txBody>
      </p:sp>
      <p:pic>
        <p:nvPicPr>
          <p:cNvPr id="2" name="Picture 1">
            <a:extLst>
              <a:ext uri="{FF2B5EF4-FFF2-40B4-BE49-F238E27FC236}">
                <a16:creationId xmlns:a16="http://schemas.microsoft.com/office/drawing/2014/main" id="{B99ED50D-0D96-11C9-BD23-570B1A49C708}"/>
              </a:ext>
            </a:extLst>
          </p:cNvPr>
          <p:cNvPicPr>
            <a:picLocks noChangeAspect="1"/>
          </p:cNvPicPr>
          <p:nvPr/>
        </p:nvPicPr>
        <p:blipFill>
          <a:blip r:embed="rId6">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297681" y="6473266"/>
            <a:ext cx="802119" cy="191634"/>
          </a:xfrm>
          <a:prstGeom prst="rect">
            <a:avLst/>
          </a:prstGeom>
          <a:noFill/>
          <a:ln>
            <a:noFill/>
          </a:ln>
        </p:spPr>
        <p:style>
          <a:lnRef idx="0">
            <a:scrgbClr r="0" g="0" b="0"/>
          </a:lnRef>
          <a:fillRef idx="0">
            <a:scrgbClr r="0" g="0" b="0"/>
          </a:fillRef>
          <a:effectRef idx="0">
            <a:scrgbClr r="0" g="0" b="0"/>
          </a:effectRef>
          <a:fontRef idx="minor">
            <a:schemeClr val="accent1"/>
          </a:fontRef>
        </p:style>
      </p:pic>
      <p:pic>
        <p:nvPicPr>
          <p:cNvPr id="47" name="Picture 46">
            <a:extLst>
              <a:ext uri="{FF2B5EF4-FFF2-40B4-BE49-F238E27FC236}">
                <a16:creationId xmlns:a16="http://schemas.microsoft.com/office/drawing/2014/main" id="{70898DFC-A8A8-4432-B3F1-FDA2AB8121D7}"/>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3325996" y="2001366"/>
            <a:ext cx="3031584" cy="3634345"/>
          </a:xfrm>
          <a:prstGeom prst="rect">
            <a:avLst/>
          </a:prstGeom>
        </p:spPr>
      </p:pic>
      <p:sp>
        <p:nvSpPr>
          <p:cNvPr id="38" name="Freeform 3">
            <a:extLst>
              <a:ext uri="{FF2B5EF4-FFF2-40B4-BE49-F238E27FC236}">
                <a16:creationId xmlns:a16="http://schemas.microsoft.com/office/drawing/2014/main" id="{8DA14794-C1C3-4B34-B8D4-F6A4AF029D5E}"/>
              </a:ext>
            </a:extLst>
          </p:cNvPr>
          <p:cNvSpPr/>
          <p:nvPr/>
        </p:nvSpPr>
        <p:spPr>
          <a:xfrm>
            <a:off x="1931525" y="3878503"/>
            <a:ext cx="5097271" cy="1151970"/>
          </a:xfrm>
          <a:custGeom>
            <a:avLst/>
            <a:gdLst>
              <a:gd name="connsiteX0" fmla="*/ 0 w 13735879"/>
              <a:gd name="connsiteY0" fmla="*/ 636105 h 2803465"/>
              <a:gd name="connsiteX1" fmla="*/ 3578087 w 13735879"/>
              <a:gd name="connsiteY1" fmla="*/ 2007705 h 2803465"/>
              <a:gd name="connsiteX2" fmla="*/ 7195931 w 13735879"/>
              <a:gd name="connsiteY2" fmla="*/ 2802835 h 2803465"/>
              <a:gd name="connsiteX3" fmla="*/ 10495722 w 13735879"/>
              <a:gd name="connsiteY3" fmla="*/ 1888435 h 2803465"/>
              <a:gd name="connsiteX4" fmla="*/ 13735879 w 13735879"/>
              <a:gd name="connsiteY4" fmla="*/ 0 h 280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5879" h="2803465">
                <a:moveTo>
                  <a:pt x="0" y="636105"/>
                </a:moveTo>
                <a:cubicBezTo>
                  <a:pt x="1189382" y="1141344"/>
                  <a:pt x="2378765" y="1646583"/>
                  <a:pt x="3578087" y="2007705"/>
                </a:cubicBezTo>
                <a:cubicBezTo>
                  <a:pt x="4777409" y="2368827"/>
                  <a:pt x="6042992" y="2822713"/>
                  <a:pt x="7195931" y="2802835"/>
                </a:cubicBezTo>
                <a:cubicBezTo>
                  <a:pt x="8348870" y="2782957"/>
                  <a:pt x="9405731" y="2355574"/>
                  <a:pt x="10495722" y="1888435"/>
                </a:cubicBezTo>
                <a:cubicBezTo>
                  <a:pt x="11585713" y="1421296"/>
                  <a:pt x="12660796" y="710648"/>
                  <a:pt x="13735879" y="0"/>
                </a:cubicBezTo>
              </a:path>
            </a:pathLst>
          </a:cu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latin typeface="+mj-lt"/>
            </a:endParaRPr>
          </a:p>
        </p:txBody>
      </p:sp>
      <p:sp>
        <p:nvSpPr>
          <p:cNvPr id="39" name="Freeform 8">
            <a:extLst>
              <a:ext uri="{FF2B5EF4-FFF2-40B4-BE49-F238E27FC236}">
                <a16:creationId xmlns:a16="http://schemas.microsoft.com/office/drawing/2014/main" id="{B24B0F1F-B752-4E4E-9E29-FEA333C667C5}"/>
              </a:ext>
            </a:extLst>
          </p:cNvPr>
          <p:cNvSpPr/>
          <p:nvPr/>
        </p:nvSpPr>
        <p:spPr>
          <a:xfrm>
            <a:off x="2034798" y="2243478"/>
            <a:ext cx="4964491" cy="1259290"/>
          </a:xfrm>
          <a:custGeom>
            <a:avLst/>
            <a:gdLst>
              <a:gd name="connsiteX0" fmla="*/ 0 w 13378070"/>
              <a:gd name="connsiteY0" fmla="*/ 2587565 h 3064643"/>
              <a:gd name="connsiteX1" fmla="*/ 5685183 w 13378070"/>
              <a:gd name="connsiteY1" fmla="*/ 3391 h 3064643"/>
              <a:gd name="connsiteX2" fmla="*/ 13378070 w 13378070"/>
              <a:gd name="connsiteY2" fmla="*/ 3064643 h 3064643"/>
            </a:gdLst>
            <a:ahLst/>
            <a:cxnLst>
              <a:cxn ang="0">
                <a:pos x="connsiteX0" y="connsiteY0"/>
              </a:cxn>
              <a:cxn ang="0">
                <a:pos x="connsiteX1" y="connsiteY1"/>
              </a:cxn>
              <a:cxn ang="0">
                <a:pos x="connsiteX2" y="connsiteY2"/>
              </a:cxn>
            </a:cxnLst>
            <a:rect l="l" t="t" r="r" b="b"/>
            <a:pathLst>
              <a:path w="13378070" h="3064643">
                <a:moveTo>
                  <a:pt x="0" y="2587565"/>
                </a:moveTo>
                <a:cubicBezTo>
                  <a:pt x="1727752" y="1255721"/>
                  <a:pt x="3455505" y="-76122"/>
                  <a:pt x="5685183" y="3391"/>
                </a:cubicBezTo>
                <a:cubicBezTo>
                  <a:pt x="7914861" y="82904"/>
                  <a:pt x="10646465" y="1573773"/>
                  <a:pt x="13378070" y="3064643"/>
                </a:cubicBezTo>
              </a:path>
            </a:pathLst>
          </a:cu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latin typeface="+mj-lt"/>
            </a:endParaRPr>
          </a:p>
        </p:txBody>
      </p:sp>
      <p:sp>
        <p:nvSpPr>
          <p:cNvPr id="87" name="Arc 86">
            <a:extLst>
              <a:ext uri="{FF2B5EF4-FFF2-40B4-BE49-F238E27FC236}">
                <a16:creationId xmlns:a16="http://schemas.microsoft.com/office/drawing/2014/main" id="{8AEB0C93-A367-48B0-B2E2-DAC956348464}"/>
              </a:ext>
            </a:extLst>
          </p:cNvPr>
          <p:cNvSpPr/>
          <p:nvPr/>
        </p:nvSpPr>
        <p:spPr>
          <a:xfrm flipV="1">
            <a:off x="2620935" y="2040114"/>
            <a:ext cx="4420199" cy="3569486"/>
          </a:xfrm>
          <a:prstGeom prst="arc">
            <a:avLst>
              <a:gd name="adj1" fmla="val 11389096"/>
              <a:gd name="adj2" fmla="val 21025526"/>
            </a:avLst>
          </a:prstGeom>
          <a:noFill/>
          <a:ln w="38100" cap="flat">
            <a:solidFill>
              <a:schemeClr val="bg2"/>
            </a:solidFill>
            <a:prstDash val="sysDash"/>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latin typeface="+mj-lt"/>
            </a:endParaRPr>
          </a:p>
        </p:txBody>
      </p:sp>
      <p:cxnSp>
        <p:nvCxnSpPr>
          <p:cNvPr id="37" name="Straight Arrow Connector 36">
            <a:extLst>
              <a:ext uri="{FF2B5EF4-FFF2-40B4-BE49-F238E27FC236}">
                <a16:creationId xmlns:a16="http://schemas.microsoft.com/office/drawing/2014/main" id="{9993AFB6-3290-49BA-BB49-C2CAA26C9B7D}"/>
              </a:ext>
            </a:extLst>
          </p:cNvPr>
          <p:cNvCxnSpPr/>
          <p:nvPr/>
        </p:nvCxnSpPr>
        <p:spPr>
          <a:xfrm>
            <a:off x="2077214" y="4273897"/>
            <a:ext cx="665744" cy="1728328"/>
          </a:xfrm>
          <a:prstGeom prst="straightConnector1">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cxnSp>
      <p:sp>
        <p:nvSpPr>
          <p:cNvPr id="72" name="TextBox 71">
            <a:extLst>
              <a:ext uri="{FF2B5EF4-FFF2-40B4-BE49-F238E27FC236}">
                <a16:creationId xmlns:a16="http://schemas.microsoft.com/office/drawing/2014/main" id="{4B14E929-8266-4A19-94E7-3B94E0745613}"/>
              </a:ext>
            </a:extLst>
          </p:cNvPr>
          <p:cNvSpPr txBox="1"/>
          <p:nvPr/>
        </p:nvSpPr>
        <p:spPr>
          <a:xfrm>
            <a:off x="6419850" y="3209985"/>
            <a:ext cx="1354706" cy="461665"/>
          </a:xfrm>
          <a:prstGeom prst="rect">
            <a:avLst/>
          </a:prstGeom>
          <a:noFill/>
        </p:spPr>
        <p:txBody>
          <a:bodyPr wrap="square" rtlCol="0">
            <a:spAutoFit/>
          </a:bodyPr>
          <a:lstStyle/>
          <a:p>
            <a:pPr algn="ctr"/>
            <a:r>
              <a:rPr lang="en-AU" sz="1200" b="1">
                <a:solidFill>
                  <a:schemeClr val="bg1"/>
                </a:solidFill>
                <a:latin typeface="+mj-lt"/>
                <a:cs typeface="Arial" panose="020B0604020202020204" pitchFamily="34" charset="0"/>
              </a:rPr>
              <a:t>Digital service </a:t>
            </a:r>
            <a:br>
              <a:rPr lang="en-AU" sz="1200" b="1">
                <a:solidFill>
                  <a:schemeClr val="bg1"/>
                </a:solidFill>
                <a:latin typeface="+mj-lt"/>
                <a:cs typeface="Arial" panose="020B0604020202020204" pitchFamily="34" charset="0"/>
              </a:rPr>
            </a:br>
            <a:r>
              <a:rPr lang="en-AU" sz="1200" b="1">
                <a:solidFill>
                  <a:schemeClr val="bg1"/>
                </a:solidFill>
                <a:latin typeface="+mj-lt"/>
                <a:cs typeface="Arial" panose="020B0604020202020204" pitchFamily="34" charset="0"/>
              </a:rPr>
              <a:t>providers</a:t>
            </a:r>
          </a:p>
        </p:txBody>
      </p:sp>
      <p:sp>
        <p:nvSpPr>
          <p:cNvPr id="75" name="TextBox 74">
            <a:extLst>
              <a:ext uri="{FF2B5EF4-FFF2-40B4-BE49-F238E27FC236}">
                <a16:creationId xmlns:a16="http://schemas.microsoft.com/office/drawing/2014/main" id="{67F9FD41-2EB5-4431-8A58-C87A4308BD88}"/>
              </a:ext>
            </a:extLst>
          </p:cNvPr>
          <p:cNvSpPr txBox="1"/>
          <p:nvPr/>
        </p:nvSpPr>
        <p:spPr>
          <a:xfrm>
            <a:off x="2150439" y="3209985"/>
            <a:ext cx="1063024" cy="461665"/>
          </a:xfrm>
          <a:prstGeom prst="rect">
            <a:avLst/>
          </a:prstGeom>
          <a:noFill/>
        </p:spPr>
        <p:txBody>
          <a:bodyPr wrap="square" rtlCol="0">
            <a:spAutoFit/>
          </a:bodyPr>
          <a:lstStyle/>
          <a:p>
            <a:pPr algn="ctr"/>
            <a:r>
              <a:rPr lang="en-AU" sz="1200" b="1">
                <a:solidFill>
                  <a:schemeClr val="bg1"/>
                </a:solidFill>
                <a:latin typeface="+mj-lt"/>
                <a:cs typeface="Arial" panose="020B0604020202020204" pitchFamily="34" charset="0"/>
              </a:rPr>
              <a:t>Consumers/users</a:t>
            </a:r>
          </a:p>
        </p:txBody>
      </p:sp>
      <p:grpSp>
        <p:nvGrpSpPr>
          <p:cNvPr id="76" name="Group 75">
            <a:extLst>
              <a:ext uri="{FF2B5EF4-FFF2-40B4-BE49-F238E27FC236}">
                <a16:creationId xmlns:a16="http://schemas.microsoft.com/office/drawing/2014/main" id="{2E4AB845-C27E-40BB-B838-1F5DFCF54A02}"/>
              </a:ext>
            </a:extLst>
          </p:cNvPr>
          <p:cNvGrpSpPr/>
          <p:nvPr/>
        </p:nvGrpSpPr>
        <p:grpSpPr>
          <a:xfrm>
            <a:off x="2536279" y="3759577"/>
            <a:ext cx="284343" cy="314853"/>
            <a:chOff x="10267864" y="3833535"/>
            <a:chExt cx="852984" cy="852984"/>
          </a:xfrm>
        </p:grpSpPr>
        <p:sp>
          <p:nvSpPr>
            <p:cNvPr id="77" name="Freeform: Shape 76">
              <a:extLst>
                <a:ext uri="{FF2B5EF4-FFF2-40B4-BE49-F238E27FC236}">
                  <a16:creationId xmlns:a16="http://schemas.microsoft.com/office/drawing/2014/main" id="{A5B2A07E-F09E-4F8D-BAFE-EF9F61A92FE3}"/>
                </a:ext>
              </a:extLst>
            </p:cNvPr>
            <p:cNvSpPr/>
            <p:nvPr/>
          </p:nvSpPr>
          <p:spPr>
            <a:xfrm>
              <a:off x="10541853" y="4098477"/>
              <a:ext cx="305006" cy="303714"/>
            </a:xfrm>
            <a:custGeom>
              <a:avLst/>
              <a:gdLst>
                <a:gd name="connsiteX0" fmla="*/ 152503 w 305006"/>
                <a:gd name="connsiteY0" fmla="*/ 0 h 303714"/>
                <a:gd name="connsiteX1" fmla="*/ 0 w 305006"/>
                <a:gd name="connsiteY1" fmla="*/ 152503 h 303714"/>
                <a:gd name="connsiteX2" fmla="*/ 152503 w 305006"/>
                <a:gd name="connsiteY2" fmla="*/ 303714 h 303714"/>
                <a:gd name="connsiteX3" fmla="*/ 305007 w 305006"/>
                <a:gd name="connsiteY3" fmla="*/ 151211 h 303714"/>
                <a:gd name="connsiteX4" fmla="*/ 152503 w 305006"/>
                <a:gd name="connsiteY4" fmla="*/ 0 h 303714"/>
                <a:gd name="connsiteX5" fmla="*/ 152503 w 305006"/>
                <a:gd name="connsiteY5" fmla="*/ 277866 h 303714"/>
                <a:gd name="connsiteX6" fmla="*/ 25848 w 305006"/>
                <a:gd name="connsiteY6" fmla="*/ 151211 h 303714"/>
                <a:gd name="connsiteX7" fmla="*/ 152503 w 305006"/>
                <a:gd name="connsiteY7" fmla="*/ 24556 h 303714"/>
                <a:gd name="connsiteX8" fmla="*/ 279159 w 305006"/>
                <a:gd name="connsiteY8" fmla="*/ 151211 h 303714"/>
                <a:gd name="connsiteX9" fmla="*/ 152503 w 305006"/>
                <a:gd name="connsiteY9" fmla="*/ 277866 h 30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006" h="303714">
                  <a:moveTo>
                    <a:pt x="152503" y="0"/>
                  </a:moveTo>
                  <a:cubicBezTo>
                    <a:pt x="68497" y="0"/>
                    <a:pt x="0" y="68497"/>
                    <a:pt x="0" y="152503"/>
                  </a:cubicBezTo>
                  <a:cubicBezTo>
                    <a:pt x="0" y="235217"/>
                    <a:pt x="68497" y="303714"/>
                    <a:pt x="152503" y="303714"/>
                  </a:cubicBezTo>
                  <a:cubicBezTo>
                    <a:pt x="236509" y="303714"/>
                    <a:pt x="305007" y="235217"/>
                    <a:pt x="305007" y="151211"/>
                  </a:cubicBezTo>
                  <a:cubicBezTo>
                    <a:pt x="305007" y="68497"/>
                    <a:pt x="236509" y="0"/>
                    <a:pt x="152503" y="0"/>
                  </a:cubicBezTo>
                  <a:close/>
                  <a:moveTo>
                    <a:pt x="152503" y="277866"/>
                  </a:moveTo>
                  <a:cubicBezTo>
                    <a:pt x="82714" y="277866"/>
                    <a:pt x="25848" y="221001"/>
                    <a:pt x="25848" y="151211"/>
                  </a:cubicBezTo>
                  <a:cubicBezTo>
                    <a:pt x="25848" y="81421"/>
                    <a:pt x="82714" y="24556"/>
                    <a:pt x="152503" y="24556"/>
                  </a:cubicBezTo>
                  <a:cubicBezTo>
                    <a:pt x="222293" y="24556"/>
                    <a:pt x="279159" y="81421"/>
                    <a:pt x="279159" y="151211"/>
                  </a:cubicBezTo>
                  <a:cubicBezTo>
                    <a:pt x="279159" y="221001"/>
                    <a:pt x="222293" y="277866"/>
                    <a:pt x="152503" y="277866"/>
                  </a:cubicBezTo>
                  <a:close/>
                </a:path>
              </a:pathLst>
            </a:custGeom>
            <a:solidFill>
              <a:schemeClr val="tx1"/>
            </a:solidFill>
            <a:ln w="12887" cap="flat">
              <a:noFill/>
              <a:prstDash val="solid"/>
              <a:miter/>
            </a:ln>
          </p:spPr>
          <p:txBody>
            <a:bodyPr rtlCol="0" anchor="ctr"/>
            <a:lstStyle/>
            <a:p>
              <a:endParaRPr lang="en-AU">
                <a:latin typeface="+mj-lt"/>
              </a:endParaRPr>
            </a:p>
          </p:txBody>
        </p:sp>
        <p:sp>
          <p:nvSpPr>
            <p:cNvPr id="78" name="Freeform: Shape 77">
              <a:extLst>
                <a:ext uri="{FF2B5EF4-FFF2-40B4-BE49-F238E27FC236}">
                  <a16:creationId xmlns:a16="http://schemas.microsoft.com/office/drawing/2014/main" id="{06C0FB6C-A59E-43BD-97C7-3F9299BBF1B9}"/>
                </a:ext>
              </a:extLst>
            </p:cNvPr>
            <p:cNvSpPr/>
            <p:nvPr/>
          </p:nvSpPr>
          <p:spPr>
            <a:xfrm>
              <a:off x="10267864" y="3833535"/>
              <a:ext cx="852984" cy="852984"/>
            </a:xfrm>
            <a:custGeom>
              <a:avLst/>
              <a:gdLst>
                <a:gd name="connsiteX0" fmla="*/ 852985 w 852984"/>
                <a:gd name="connsiteY0" fmla="*/ 426493 h 852984"/>
                <a:gd name="connsiteX1" fmla="*/ 426493 w 852984"/>
                <a:gd name="connsiteY1" fmla="*/ 0 h 852984"/>
                <a:gd name="connsiteX2" fmla="*/ 0 w 852984"/>
                <a:gd name="connsiteY2" fmla="*/ 426493 h 852984"/>
                <a:gd name="connsiteX3" fmla="*/ 426493 w 852984"/>
                <a:gd name="connsiteY3" fmla="*/ 852985 h 852984"/>
                <a:gd name="connsiteX4" fmla="*/ 852985 w 852984"/>
                <a:gd name="connsiteY4" fmla="*/ 426493 h 852984"/>
                <a:gd name="connsiteX5" fmla="*/ 197737 w 852984"/>
                <a:gd name="connsiteY5" fmla="*/ 754763 h 852984"/>
                <a:gd name="connsiteX6" fmla="*/ 360580 w 852984"/>
                <a:gd name="connsiteY6" fmla="*/ 603552 h 852984"/>
                <a:gd name="connsiteX7" fmla="*/ 491113 w 852984"/>
                <a:gd name="connsiteY7" fmla="*/ 603552 h 852984"/>
                <a:gd name="connsiteX8" fmla="*/ 653955 w 852984"/>
                <a:gd name="connsiteY8" fmla="*/ 754763 h 852984"/>
                <a:gd name="connsiteX9" fmla="*/ 426493 w 852984"/>
                <a:gd name="connsiteY9" fmla="*/ 827137 h 852984"/>
                <a:gd name="connsiteX10" fmla="*/ 197737 w 852984"/>
                <a:gd name="connsiteY10" fmla="*/ 754763 h 852984"/>
                <a:gd name="connsiteX11" fmla="*/ 678511 w 852984"/>
                <a:gd name="connsiteY11" fmla="*/ 737961 h 852984"/>
                <a:gd name="connsiteX12" fmla="*/ 491113 w 852984"/>
                <a:gd name="connsiteY12" fmla="*/ 578996 h 852984"/>
                <a:gd name="connsiteX13" fmla="*/ 361872 w 852984"/>
                <a:gd name="connsiteY13" fmla="*/ 578996 h 852984"/>
                <a:gd name="connsiteX14" fmla="*/ 174474 w 852984"/>
                <a:gd name="connsiteY14" fmla="*/ 737961 h 852984"/>
                <a:gd name="connsiteX15" fmla="*/ 25848 w 852984"/>
                <a:gd name="connsiteY15" fmla="*/ 426493 h 852984"/>
                <a:gd name="connsiteX16" fmla="*/ 426493 w 852984"/>
                <a:gd name="connsiteY16" fmla="*/ 25848 h 852984"/>
                <a:gd name="connsiteX17" fmla="*/ 827137 w 852984"/>
                <a:gd name="connsiteY17" fmla="*/ 426493 h 852984"/>
                <a:gd name="connsiteX18" fmla="*/ 678511 w 852984"/>
                <a:gd name="connsiteY18" fmla="*/ 737961 h 85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2984" h="852984">
                  <a:moveTo>
                    <a:pt x="852985" y="426493"/>
                  </a:moveTo>
                  <a:cubicBezTo>
                    <a:pt x="852985" y="191275"/>
                    <a:pt x="661710" y="0"/>
                    <a:pt x="426493" y="0"/>
                  </a:cubicBezTo>
                  <a:cubicBezTo>
                    <a:pt x="191275" y="0"/>
                    <a:pt x="0" y="191275"/>
                    <a:pt x="0" y="426493"/>
                  </a:cubicBezTo>
                  <a:cubicBezTo>
                    <a:pt x="0" y="661710"/>
                    <a:pt x="191275" y="852985"/>
                    <a:pt x="426493" y="852985"/>
                  </a:cubicBezTo>
                  <a:cubicBezTo>
                    <a:pt x="661710" y="852985"/>
                    <a:pt x="852985" y="661710"/>
                    <a:pt x="852985" y="426493"/>
                  </a:cubicBezTo>
                  <a:close/>
                  <a:moveTo>
                    <a:pt x="197737" y="754763"/>
                  </a:moveTo>
                  <a:cubicBezTo>
                    <a:pt x="204199" y="669464"/>
                    <a:pt x="275282" y="603552"/>
                    <a:pt x="360580" y="603552"/>
                  </a:cubicBezTo>
                  <a:lnTo>
                    <a:pt x="491113" y="603552"/>
                  </a:lnTo>
                  <a:cubicBezTo>
                    <a:pt x="577703" y="603552"/>
                    <a:pt x="647493" y="669464"/>
                    <a:pt x="653955" y="754763"/>
                  </a:cubicBezTo>
                  <a:cubicBezTo>
                    <a:pt x="590628" y="799997"/>
                    <a:pt x="511791" y="827137"/>
                    <a:pt x="426493" y="827137"/>
                  </a:cubicBezTo>
                  <a:cubicBezTo>
                    <a:pt x="341194" y="827137"/>
                    <a:pt x="262358" y="799997"/>
                    <a:pt x="197737" y="754763"/>
                  </a:cubicBezTo>
                  <a:close/>
                  <a:moveTo>
                    <a:pt x="678511" y="737961"/>
                  </a:moveTo>
                  <a:cubicBezTo>
                    <a:pt x="664294" y="647493"/>
                    <a:pt x="585458" y="578996"/>
                    <a:pt x="491113" y="578996"/>
                  </a:cubicBezTo>
                  <a:lnTo>
                    <a:pt x="361872" y="578996"/>
                  </a:lnTo>
                  <a:cubicBezTo>
                    <a:pt x="267527" y="578996"/>
                    <a:pt x="189983" y="647493"/>
                    <a:pt x="174474" y="737961"/>
                  </a:cubicBezTo>
                  <a:cubicBezTo>
                    <a:pt x="84006" y="664294"/>
                    <a:pt x="25848" y="551855"/>
                    <a:pt x="25848" y="426493"/>
                  </a:cubicBezTo>
                  <a:cubicBezTo>
                    <a:pt x="25848" y="205492"/>
                    <a:pt x="205492" y="25848"/>
                    <a:pt x="426493" y="25848"/>
                  </a:cubicBezTo>
                  <a:cubicBezTo>
                    <a:pt x="647493" y="25848"/>
                    <a:pt x="827137" y="205492"/>
                    <a:pt x="827137" y="426493"/>
                  </a:cubicBezTo>
                  <a:cubicBezTo>
                    <a:pt x="827137" y="551855"/>
                    <a:pt x="768979" y="664294"/>
                    <a:pt x="678511" y="737961"/>
                  </a:cubicBezTo>
                  <a:close/>
                </a:path>
              </a:pathLst>
            </a:custGeom>
            <a:solidFill>
              <a:schemeClr val="tx1"/>
            </a:solidFill>
            <a:ln w="12887" cap="flat">
              <a:noFill/>
              <a:prstDash val="solid"/>
              <a:miter/>
            </a:ln>
          </p:spPr>
          <p:txBody>
            <a:bodyPr rtlCol="0" anchor="ctr"/>
            <a:lstStyle/>
            <a:p>
              <a:endParaRPr lang="en-AU">
                <a:latin typeface="+mj-lt"/>
              </a:endParaRPr>
            </a:p>
          </p:txBody>
        </p:sp>
      </p:grpSp>
      <p:pic>
        <p:nvPicPr>
          <p:cNvPr id="52" name="Picture 51">
            <a:extLst>
              <a:ext uri="{FF2B5EF4-FFF2-40B4-BE49-F238E27FC236}">
                <a16:creationId xmlns:a16="http://schemas.microsoft.com/office/drawing/2014/main" id="{45C81C7F-E3B9-44EA-8EDC-BACBFA6F131F}"/>
              </a:ext>
            </a:extLst>
          </p:cNvPr>
          <p:cNvPicPr>
            <a:picLocks/>
          </p:cNvPicPr>
          <p:nvPr/>
        </p:nvPicPr>
        <p:blipFill>
          <a:blip r:embed="rId7"/>
          <a:stretch>
            <a:fillRect/>
          </a:stretch>
        </p:blipFill>
        <p:spPr>
          <a:xfrm>
            <a:off x="2473910" y="3679624"/>
            <a:ext cx="460800" cy="460800"/>
          </a:xfrm>
          <a:prstGeom prst="rect">
            <a:avLst/>
          </a:prstGeom>
        </p:spPr>
      </p:pic>
      <p:sp>
        <p:nvSpPr>
          <p:cNvPr id="59" name="TextBox 58">
            <a:extLst>
              <a:ext uri="{FF2B5EF4-FFF2-40B4-BE49-F238E27FC236}">
                <a16:creationId xmlns:a16="http://schemas.microsoft.com/office/drawing/2014/main" id="{BBF5989C-996E-42E7-8528-EF86B2EB94D1}"/>
              </a:ext>
            </a:extLst>
          </p:cNvPr>
          <p:cNvSpPr txBox="1"/>
          <p:nvPr/>
        </p:nvSpPr>
        <p:spPr>
          <a:xfrm flipH="1">
            <a:off x="5655706" y="5009490"/>
            <a:ext cx="1059165" cy="405102"/>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algn="ctr" defTabSz="1219200" hangingPunct="0">
              <a:lnSpc>
                <a:spcPct val="90000"/>
              </a:lnSpc>
            </a:pPr>
            <a:r>
              <a:rPr lang="de-DE" sz="1200" i="1">
                <a:solidFill>
                  <a:schemeClr val="bg1"/>
                </a:solidFill>
                <a:latin typeface="+mj-lt"/>
              </a:rPr>
              <a:t>Personal information</a:t>
            </a:r>
            <a:endParaRPr lang="de-DE" sz="1200" i="1">
              <a:solidFill>
                <a:schemeClr val="bg1"/>
              </a:solidFill>
              <a:latin typeface="+mj-lt"/>
              <a:ea typeface="Canela Text Regular"/>
              <a:cs typeface="Canela Text Regular"/>
              <a:sym typeface="Canela Text Regular"/>
            </a:endParaRPr>
          </a:p>
        </p:txBody>
      </p:sp>
      <p:sp>
        <p:nvSpPr>
          <p:cNvPr id="63" name="TextBox 62">
            <a:extLst>
              <a:ext uri="{FF2B5EF4-FFF2-40B4-BE49-F238E27FC236}">
                <a16:creationId xmlns:a16="http://schemas.microsoft.com/office/drawing/2014/main" id="{10A176D4-5CCD-42F6-B9A3-FEE4648F646B}"/>
              </a:ext>
            </a:extLst>
          </p:cNvPr>
          <p:cNvSpPr txBox="1"/>
          <p:nvPr/>
        </p:nvSpPr>
        <p:spPr>
          <a:xfrm>
            <a:off x="2521132" y="5009490"/>
            <a:ext cx="1503788" cy="405102"/>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algn="ctr" defTabSz="1219200" hangingPunct="0">
              <a:lnSpc>
                <a:spcPct val="90000"/>
              </a:lnSpc>
            </a:pPr>
            <a:r>
              <a:rPr lang="de-DE" sz="1200" i="1">
                <a:solidFill>
                  <a:schemeClr val="bg1"/>
                </a:solidFill>
                <a:latin typeface="+mj-lt"/>
                <a:ea typeface="Canela Text Regular"/>
                <a:cs typeface="Canela Text Regular"/>
                <a:sym typeface="Canela Text Regular"/>
              </a:rPr>
              <a:t>Digital services,</a:t>
            </a:r>
          </a:p>
          <a:p>
            <a:pPr algn="ctr" defTabSz="1219200" hangingPunct="0">
              <a:lnSpc>
                <a:spcPct val="90000"/>
              </a:lnSpc>
            </a:pPr>
            <a:r>
              <a:rPr lang="de-DE" sz="1200" i="1">
                <a:solidFill>
                  <a:schemeClr val="bg1"/>
                </a:solidFill>
                <a:latin typeface="+mj-lt"/>
              </a:rPr>
              <a:t>Influence</a:t>
            </a:r>
            <a:endParaRPr lang="de-DE" sz="1200" i="1">
              <a:solidFill>
                <a:schemeClr val="bg1"/>
              </a:solidFill>
              <a:latin typeface="+mj-lt"/>
              <a:ea typeface="Canela Text Regular"/>
              <a:cs typeface="Canela Text Regular"/>
              <a:sym typeface="Canela Text Regular"/>
            </a:endParaRPr>
          </a:p>
        </p:txBody>
      </p:sp>
      <p:sp>
        <p:nvSpPr>
          <p:cNvPr id="28" name="TextBox 27">
            <a:extLst>
              <a:ext uri="{FF2B5EF4-FFF2-40B4-BE49-F238E27FC236}">
                <a16:creationId xmlns:a16="http://schemas.microsoft.com/office/drawing/2014/main" id="{B8CB9FFF-BEA9-07D7-F38E-7BE6DBA32D40}"/>
              </a:ext>
            </a:extLst>
          </p:cNvPr>
          <p:cNvSpPr txBox="1"/>
          <p:nvPr/>
        </p:nvSpPr>
        <p:spPr>
          <a:xfrm>
            <a:off x="9957910" y="2941917"/>
            <a:ext cx="1263197" cy="463187"/>
          </a:xfrm>
          <a:prstGeom prst="rect">
            <a:avLst/>
          </a:prstGeom>
          <a:solidFill>
            <a:schemeClr val="accent2">
              <a:lumMod val="20000"/>
              <a:lumOff val="80000"/>
            </a:schemeClr>
          </a:solidFill>
        </p:spPr>
        <p:txBody>
          <a:bodyPr wrap="square" rtlCol="0">
            <a:spAutoFit/>
          </a:bodyPr>
          <a:lstStyle/>
          <a:p>
            <a:pPr algn="ctr"/>
            <a:r>
              <a:rPr lang="en-AU" sz="1200" b="1" dirty="0">
                <a:solidFill>
                  <a:schemeClr val="bg1"/>
                </a:solidFill>
                <a:latin typeface="+mj-lt"/>
                <a:cs typeface="Arial" panose="020B0604020202020204" pitchFamily="34" charset="0"/>
              </a:rPr>
              <a:t>Recognised influencers</a:t>
            </a:r>
          </a:p>
        </p:txBody>
      </p:sp>
      <p:pic>
        <p:nvPicPr>
          <p:cNvPr id="29" name="Picture 28">
            <a:extLst>
              <a:ext uri="{FF2B5EF4-FFF2-40B4-BE49-F238E27FC236}">
                <a16:creationId xmlns:a16="http://schemas.microsoft.com/office/drawing/2014/main" id="{35ABFEFD-5F2C-A90C-F870-15180F7C9DEA}"/>
              </a:ext>
            </a:extLst>
          </p:cNvPr>
          <p:cNvPicPr>
            <a:picLocks noChangeAspect="1"/>
          </p:cNvPicPr>
          <p:nvPr/>
        </p:nvPicPr>
        <p:blipFill>
          <a:blip r:embed="rId8"/>
          <a:stretch>
            <a:fillRect/>
          </a:stretch>
        </p:blipFill>
        <p:spPr>
          <a:xfrm>
            <a:off x="10318766" y="3410691"/>
            <a:ext cx="460800" cy="463187"/>
          </a:xfrm>
          <a:prstGeom prst="rect">
            <a:avLst/>
          </a:prstGeom>
        </p:spPr>
      </p:pic>
      <p:sp>
        <p:nvSpPr>
          <p:cNvPr id="32" name="Arc 31">
            <a:extLst>
              <a:ext uri="{FF2B5EF4-FFF2-40B4-BE49-F238E27FC236}">
                <a16:creationId xmlns:a16="http://schemas.microsoft.com/office/drawing/2014/main" id="{38A73220-279C-35E2-2F54-E871D78940C5}"/>
              </a:ext>
            </a:extLst>
          </p:cNvPr>
          <p:cNvSpPr/>
          <p:nvPr/>
        </p:nvSpPr>
        <p:spPr>
          <a:xfrm>
            <a:off x="7058051" y="1852950"/>
            <a:ext cx="3664061" cy="3356827"/>
          </a:xfrm>
          <a:prstGeom prst="arc">
            <a:avLst>
              <a:gd name="adj1" fmla="val 11454752"/>
              <a:gd name="adj2" fmla="val 20473014"/>
            </a:avLst>
          </a:prstGeom>
          <a:noFill/>
          <a:ln w="38100" cap="flat">
            <a:solidFill>
              <a:schemeClr val="bg2"/>
            </a:solidFill>
            <a:prstDash val="solid"/>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prstTxWarp prst="textArchUp">
              <a:avLst/>
            </a:prstTxWarp>
            <a:noAutofit/>
          </a:bodyPr>
          <a:lstStyle/>
          <a:p>
            <a:pPr defTabSz="457200" latinLnBrk="1" hangingPunct="0"/>
            <a:endParaRPr lang="de-DE" sz="900">
              <a:solidFill>
                <a:srgbClr val="000000"/>
              </a:solidFill>
              <a:latin typeface="+mj-lt"/>
            </a:endParaRPr>
          </a:p>
        </p:txBody>
      </p:sp>
      <p:sp>
        <p:nvSpPr>
          <p:cNvPr id="34" name="TextBox 33">
            <a:extLst>
              <a:ext uri="{FF2B5EF4-FFF2-40B4-BE49-F238E27FC236}">
                <a16:creationId xmlns:a16="http://schemas.microsoft.com/office/drawing/2014/main" id="{8EAF304E-64CF-4418-FF8C-9F4C5A0B0744}"/>
              </a:ext>
            </a:extLst>
          </p:cNvPr>
          <p:cNvSpPr txBox="1"/>
          <p:nvPr/>
        </p:nvSpPr>
        <p:spPr>
          <a:xfrm flipH="1">
            <a:off x="7130731" y="2051082"/>
            <a:ext cx="1491826" cy="442035"/>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a:solidFill>
                  <a:schemeClr val="bg1"/>
                </a:solidFill>
                <a:latin typeface="+mj-lt"/>
              </a:rPr>
              <a:t>Payment, </a:t>
            </a:r>
            <a:br>
              <a:rPr lang="de-DE" sz="1200" i="0">
                <a:solidFill>
                  <a:schemeClr val="bg1"/>
                </a:solidFill>
                <a:latin typeface="+mj-lt"/>
              </a:rPr>
            </a:br>
            <a:r>
              <a:rPr lang="de-DE" sz="1200" i="0" err="1">
                <a:solidFill>
                  <a:schemeClr val="bg1"/>
                </a:solidFill>
                <a:latin typeface="+mj-lt"/>
              </a:rPr>
              <a:t>influence</a:t>
            </a:r>
            <a:r>
              <a:rPr lang="de-DE" sz="1200" i="0">
                <a:solidFill>
                  <a:schemeClr val="bg1"/>
                </a:solidFill>
                <a:latin typeface="+mj-lt"/>
              </a:rPr>
              <a:t> </a:t>
            </a:r>
            <a:r>
              <a:rPr lang="de-DE" sz="1200" i="0" err="1">
                <a:solidFill>
                  <a:schemeClr val="bg1"/>
                </a:solidFill>
                <a:latin typeface="+mj-lt"/>
              </a:rPr>
              <a:t>message</a:t>
            </a:r>
            <a:endParaRPr lang="de-DE" sz="1200" i="0">
              <a:solidFill>
                <a:schemeClr val="bg1"/>
              </a:solidFill>
              <a:latin typeface="+mj-lt"/>
            </a:endParaRPr>
          </a:p>
        </p:txBody>
      </p:sp>
      <p:sp>
        <p:nvSpPr>
          <p:cNvPr id="61" name="Rectangle 60">
            <a:extLst>
              <a:ext uri="{FF2B5EF4-FFF2-40B4-BE49-F238E27FC236}">
                <a16:creationId xmlns:a16="http://schemas.microsoft.com/office/drawing/2014/main" id="{0E5D2BE6-7EBF-DF52-DB70-F9FDCF2EFB33}"/>
              </a:ext>
            </a:extLst>
          </p:cNvPr>
          <p:cNvSpPr/>
          <p:nvPr/>
        </p:nvSpPr>
        <p:spPr>
          <a:xfrm>
            <a:off x="10092193" y="5097146"/>
            <a:ext cx="404200" cy="308594"/>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86EF1C9-323A-2647-F270-17DC98B835E2}"/>
              </a:ext>
            </a:extLst>
          </p:cNvPr>
          <p:cNvSpPr txBox="1"/>
          <p:nvPr/>
        </p:nvSpPr>
        <p:spPr>
          <a:xfrm flipH="1">
            <a:off x="3174273" y="5745195"/>
            <a:ext cx="3431480"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800" i="0" dirty="0">
                <a:solidFill>
                  <a:schemeClr val="accent2"/>
                </a:solidFill>
                <a:latin typeface="+mj-lt"/>
              </a:rPr>
              <a:t>Digital </a:t>
            </a:r>
            <a:r>
              <a:rPr lang="de-DE" sz="1800" i="0" dirty="0" err="1">
                <a:solidFill>
                  <a:schemeClr val="accent2"/>
                </a:solidFill>
                <a:latin typeface="+mj-lt"/>
              </a:rPr>
              <a:t>barter</a:t>
            </a:r>
            <a:endParaRPr lang="de-DE" sz="1800" i="0" dirty="0">
              <a:solidFill>
                <a:schemeClr val="accent2"/>
              </a:solidFill>
              <a:latin typeface="+mj-lt"/>
            </a:endParaRPr>
          </a:p>
          <a:p>
            <a:pPr algn="ctr"/>
            <a:endParaRPr lang="de-DE" sz="1800" i="0" dirty="0">
              <a:solidFill>
                <a:schemeClr val="accent2"/>
              </a:solidFill>
              <a:latin typeface="+mj-lt"/>
            </a:endParaRPr>
          </a:p>
        </p:txBody>
      </p:sp>
      <p:pic>
        <p:nvPicPr>
          <p:cNvPr id="11" name="Picture 10">
            <a:extLst>
              <a:ext uri="{FF2B5EF4-FFF2-40B4-BE49-F238E27FC236}">
                <a16:creationId xmlns:a16="http://schemas.microsoft.com/office/drawing/2014/main" id="{0586F93A-596F-933D-277B-C0855658B198}"/>
              </a:ext>
            </a:extLst>
          </p:cNvPr>
          <p:cNvPicPr preferRelativeResize="0">
            <a:picLocks/>
          </p:cNvPicPr>
          <p:nvPr/>
        </p:nvPicPr>
        <p:blipFill>
          <a:blip r:embed="rId9"/>
          <a:stretch>
            <a:fillRect/>
          </a:stretch>
        </p:blipFill>
        <p:spPr>
          <a:xfrm>
            <a:off x="7325068" y="959870"/>
            <a:ext cx="460800" cy="460800"/>
          </a:xfrm>
          <a:prstGeom prst="rect">
            <a:avLst/>
          </a:prstGeom>
        </p:spPr>
      </p:pic>
      <p:sp>
        <p:nvSpPr>
          <p:cNvPr id="12" name="TextBox 11">
            <a:extLst>
              <a:ext uri="{FF2B5EF4-FFF2-40B4-BE49-F238E27FC236}">
                <a16:creationId xmlns:a16="http://schemas.microsoft.com/office/drawing/2014/main" id="{E0D5D12D-204B-282B-D520-518B9912F095}"/>
              </a:ext>
            </a:extLst>
          </p:cNvPr>
          <p:cNvSpPr txBox="1"/>
          <p:nvPr/>
        </p:nvSpPr>
        <p:spPr>
          <a:xfrm>
            <a:off x="6857179" y="490231"/>
            <a:ext cx="1354706" cy="461665"/>
          </a:xfrm>
          <a:prstGeom prst="rect">
            <a:avLst/>
          </a:prstGeom>
          <a:noFill/>
        </p:spPr>
        <p:txBody>
          <a:bodyPr wrap="square" rtlCol="0">
            <a:spAutoFit/>
          </a:bodyPr>
          <a:lstStyle/>
          <a:p>
            <a:pPr algn="ctr"/>
            <a:r>
              <a:rPr lang="en-AU" sz="1200" b="1" dirty="0">
                <a:solidFill>
                  <a:schemeClr val="bg1"/>
                </a:solidFill>
                <a:latin typeface="+mj-lt"/>
                <a:cs typeface="Arial" panose="020B0604020202020204" pitchFamily="34" charset="0"/>
              </a:rPr>
              <a:t>Other</a:t>
            </a:r>
            <a:br>
              <a:rPr lang="en-AU" sz="1200" b="1" dirty="0">
                <a:solidFill>
                  <a:schemeClr val="bg1"/>
                </a:solidFill>
                <a:latin typeface="+mj-lt"/>
                <a:cs typeface="Arial" panose="020B0604020202020204" pitchFamily="34" charset="0"/>
              </a:rPr>
            </a:br>
            <a:r>
              <a:rPr lang="en-AU" sz="1200" b="1" dirty="0">
                <a:solidFill>
                  <a:schemeClr val="bg1"/>
                </a:solidFill>
                <a:latin typeface="+mj-lt"/>
                <a:cs typeface="Arial" panose="020B0604020202020204" pitchFamily="34" charset="0"/>
              </a:rPr>
              <a:t>producers</a:t>
            </a:r>
          </a:p>
        </p:txBody>
      </p:sp>
      <p:pic>
        <p:nvPicPr>
          <p:cNvPr id="22" name="Picture 21">
            <a:extLst>
              <a:ext uri="{FF2B5EF4-FFF2-40B4-BE49-F238E27FC236}">
                <a16:creationId xmlns:a16="http://schemas.microsoft.com/office/drawing/2014/main" id="{E6456385-BF95-CFE0-6F18-16A5B76F64B7}"/>
              </a:ext>
            </a:extLst>
          </p:cNvPr>
          <p:cNvPicPr preferRelativeResize="0">
            <a:picLocks/>
          </p:cNvPicPr>
          <p:nvPr/>
        </p:nvPicPr>
        <p:blipFill>
          <a:blip r:embed="rId9"/>
          <a:stretch>
            <a:fillRect/>
          </a:stretch>
        </p:blipFill>
        <p:spPr>
          <a:xfrm>
            <a:off x="6887739" y="3679624"/>
            <a:ext cx="460800" cy="460800"/>
          </a:xfrm>
          <a:prstGeom prst="rect">
            <a:avLst/>
          </a:prstGeom>
        </p:spPr>
      </p:pic>
      <p:sp>
        <p:nvSpPr>
          <p:cNvPr id="24" name="Rectangle 23">
            <a:extLst>
              <a:ext uri="{FF2B5EF4-FFF2-40B4-BE49-F238E27FC236}">
                <a16:creationId xmlns:a16="http://schemas.microsoft.com/office/drawing/2014/main" id="{F30CD14F-83BB-9873-E2AB-7A1792FD1233}"/>
              </a:ext>
            </a:extLst>
          </p:cNvPr>
          <p:cNvSpPr/>
          <p:nvPr/>
        </p:nvSpPr>
        <p:spPr>
          <a:xfrm>
            <a:off x="7099866" y="1812732"/>
            <a:ext cx="281354" cy="15363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928BF10-9665-19E1-87F3-D5F3017FE025}"/>
              </a:ext>
            </a:extLst>
          </p:cNvPr>
          <p:cNvSpPr/>
          <p:nvPr/>
        </p:nvSpPr>
        <p:spPr>
          <a:xfrm>
            <a:off x="6857179" y="2533130"/>
            <a:ext cx="281354" cy="15363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BA75493-737C-E8A5-F72C-5C3D6FF8F642}"/>
              </a:ext>
            </a:extLst>
          </p:cNvPr>
          <p:cNvSpPr txBox="1"/>
          <p:nvPr/>
        </p:nvSpPr>
        <p:spPr>
          <a:xfrm>
            <a:off x="6597822" y="2506741"/>
            <a:ext cx="802935" cy="217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200" hangingPunct="0">
              <a:lnSpc>
                <a:spcPct val="90000"/>
              </a:lnSpc>
            </a:pPr>
            <a:r>
              <a:rPr lang="de-DE" sz="1200" dirty="0">
                <a:solidFill>
                  <a:schemeClr val="bg1"/>
                </a:solidFill>
                <a:latin typeface="+mj-lt"/>
                <a:ea typeface="Canela Text Regular"/>
                <a:cs typeface="Canela Text Regular"/>
                <a:sym typeface="Canela Text Regular"/>
              </a:rPr>
              <a:t>Products</a:t>
            </a:r>
          </a:p>
        </p:txBody>
      </p:sp>
      <p:sp>
        <p:nvSpPr>
          <p:cNvPr id="9" name="TextBox 8">
            <a:extLst>
              <a:ext uri="{FF2B5EF4-FFF2-40B4-BE49-F238E27FC236}">
                <a16:creationId xmlns:a16="http://schemas.microsoft.com/office/drawing/2014/main" id="{B58A3936-E5CA-C001-FA3E-208CDC3FCBC3}"/>
              </a:ext>
            </a:extLst>
          </p:cNvPr>
          <p:cNvSpPr txBox="1"/>
          <p:nvPr/>
        </p:nvSpPr>
        <p:spPr>
          <a:xfrm>
            <a:off x="6510373" y="1734717"/>
            <a:ext cx="1241166" cy="276999"/>
          </a:xfrm>
          <a:prstGeom prst="rect">
            <a:avLst/>
          </a:prstGeom>
          <a:noFill/>
        </p:spPr>
        <p:txBody>
          <a:bodyPr wrap="square" rtlCol="0">
            <a:spAutoFit/>
          </a:bodyPr>
          <a:lstStyle/>
          <a:p>
            <a:pPr algn="ctr"/>
            <a:r>
              <a:rPr lang="en-AU" sz="1200" dirty="0">
                <a:solidFill>
                  <a:schemeClr val="bg1"/>
                </a:solidFill>
                <a:latin typeface="+mj-lt"/>
                <a:cs typeface="Arial" panose="020B0604020202020204" pitchFamily="34" charset="0"/>
              </a:rPr>
              <a:t>Payment</a:t>
            </a:r>
          </a:p>
        </p:txBody>
      </p:sp>
      <p:sp>
        <p:nvSpPr>
          <p:cNvPr id="58" name="TextBox 57">
            <a:extLst>
              <a:ext uri="{FF2B5EF4-FFF2-40B4-BE49-F238E27FC236}">
                <a16:creationId xmlns:a16="http://schemas.microsoft.com/office/drawing/2014/main" id="{B9349794-5266-D479-0AC6-4B8F0A641943}"/>
              </a:ext>
            </a:extLst>
          </p:cNvPr>
          <p:cNvSpPr txBox="1"/>
          <p:nvPr/>
        </p:nvSpPr>
        <p:spPr>
          <a:xfrm flipH="1">
            <a:off x="8105273" y="1207781"/>
            <a:ext cx="1829694"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800" i="0" dirty="0">
                <a:solidFill>
                  <a:schemeClr val="accent4"/>
                </a:solidFill>
                <a:latin typeface="+mj-lt"/>
              </a:rPr>
              <a:t>Advertising </a:t>
            </a:r>
            <a:br>
              <a:rPr lang="de-DE" sz="1800" i="0" dirty="0">
                <a:solidFill>
                  <a:schemeClr val="accent4"/>
                </a:solidFill>
                <a:latin typeface="+mj-lt"/>
              </a:rPr>
            </a:br>
            <a:endParaRPr lang="de-DE" sz="1800" i="0" dirty="0">
              <a:solidFill>
                <a:schemeClr val="accent4"/>
              </a:solidFill>
              <a:latin typeface="+mj-lt"/>
            </a:endParaRPr>
          </a:p>
        </p:txBody>
      </p:sp>
      <p:sp>
        <p:nvSpPr>
          <p:cNvPr id="50" name="TextBox 49">
            <a:extLst>
              <a:ext uri="{FF2B5EF4-FFF2-40B4-BE49-F238E27FC236}">
                <a16:creationId xmlns:a16="http://schemas.microsoft.com/office/drawing/2014/main" id="{7DAA388F-1CA8-A541-AC64-3D58D51BA913}"/>
              </a:ext>
            </a:extLst>
          </p:cNvPr>
          <p:cNvSpPr txBox="1"/>
          <p:nvPr/>
        </p:nvSpPr>
        <p:spPr>
          <a:xfrm flipH="1">
            <a:off x="3513909" y="1207781"/>
            <a:ext cx="2752210"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800" i="0" dirty="0" err="1">
                <a:solidFill>
                  <a:schemeClr val="accent1"/>
                </a:solidFill>
                <a:latin typeface="+mj-lt"/>
              </a:rPr>
              <a:t>E-commerce</a:t>
            </a:r>
            <a:r>
              <a:rPr lang="de-DE" sz="1800" i="0">
                <a:solidFill>
                  <a:schemeClr val="accent1"/>
                </a:solidFill>
                <a:latin typeface="+mj-lt"/>
              </a:rPr>
              <a:t> </a:t>
            </a:r>
            <a:br>
              <a:rPr lang="de-DE" sz="1800" i="0">
                <a:solidFill>
                  <a:schemeClr val="accent1"/>
                </a:solidFill>
                <a:latin typeface="+mj-lt"/>
              </a:rPr>
            </a:br>
            <a:endParaRPr lang="de-DE" sz="1800" i="0">
              <a:solidFill>
                <a:schemeClr val="accent1"/>
              </a:solidFill>
              <a:latin typeface="+mj-lt"/>
            </a:endParaRPr>
          </a:p>
        </p:txBody>
      </p:sp>
      <p:sp>
        <p:nvSpPr>
          <p:cNvPr id="4" name="TextBox 3">
            <a:extLst>
              <a:ext uri="{FF2B5EF4-FFF2-40B4-BE49-F238E27FC236}">
                <a16:creationId xmlns:a16="http://schemas.microsoft.com/office/drawing/2014/main" id="{EA188613-D757-562D-F8CB-7BF6F7CC2AB3}"/>
              </a:ext>
            </a:extLst>
          </p:cNvPr>
          <p:cNvSpPr txBox="1"/>
          <p:nvPr/>
        </p:nvSpPr>
        <p:spPr>
          <a:xfrm flipH="1">
            <a:off x="9153620" y="1958749"/>
            <a:ext cx="1614664" cy="626701"/>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a:solidFill>
                  <a:schemeClr val="bg1"/>
                </a:solidFill>
                <a:latin typeface="+mj-lt"/>
              </a:rPr>
              <a:t>Information, </a:t>
            </a:r>
            <a:r>
              <a:rPr lang="de-DE" sz="1200" i="0" err="1">
                <a:solidFill>
                  <a:schemeClr val="bg1"/>
                </a:solidFill>
                <a:latin typeface="+mj-lt"/>
              </a:rPr>
              <a:t>payment</a:t>
            </a:r>
            <a:r>
              <a:rPr lang="de-DE" sz="1200" i="0">
                <a:solidFill>
                  <a:schemeClr val="bg1"/>
                </a:solidFill>
                <a:latin typeface="+mj-lt"/>
              </a:rPr>
              <a:t> </a:t>
            </a:r>
            <a:r>
              <a:rPr lang="de-DE" sz="1200" i="0" err="1">
                <a:solidFill>
                  <a:schemeClr val="bg1"/>
                </a:solidFill>
                <a:latin typeface="+mj-lt"/>
              </a:rPr>
              <a:t>to</a:t>
            </a:r>
            <a:r>
              <a:rPr lang="de-DE" sz="1200" i="0">
                <a:solidFill>
                  <a:schemeClr val="bg1"/>
                </a:solidFill>
                <a:latin typeface="+mj-lt"/>
              </a:rPr>
              <a:t> </a:t>
            </a:r>
            <a:r>
              <a:rPr lang="de-DE" sz="1200" i="0" err="1">
                <a:solidFill>
                  <a:schemeClr val="bg1"/>
                </a:solidFill>
                <a:latin typeface="+mj-lt"/>
              </a:rPr>
              <a:t>some</a:t>
            </a:r>
            <a:r>
              <a:rPr lang="de-DE" sz="1200" i="0">
                <a:solidFill>
                  <a:schemeClr val="bg1"/>
                </a:solidFill>
                <a:latin typeface="+mj-lt"/>
              </a:rPr>
              <a:t> </a:t>
            </a:r>
            <a:r>
              <a:rPr lang="de-DE" sz="1200" i="0" err="1">
                <a:solidFill>
                  <a:schemeClr val="bg1"/>
                </a:solidFill>
                <a:latin typeface="+mj-lt"/>
              </a:rPr>
              <a:t>influencers</a:t>
            </a:r>
            <a:endParaRPr lang="de-DE" sz="1200" i="0">
              <a:solidFill>
                <a:schemeClr val="bg1"/>
              </a:solidFill>
              <a:latin typeface="+mj-lt"/>
            </a:endParaRPr>
          </a:p>
        </p:txBody>
      </p:sp>
      <p:sp>
        <p:nvSpPr>
          <p:cNvPr id="10" name="TextBox 9">
            <a:extLst>
              <a:ext uri="{FF2B5EF4-FFF2-40B4-BE49-F238E27FC236}">
                <a16:creationId xmlns:a16="http://schemas.microsoft.com/office/drawing/2014/main" id="{F680909F-C279-F4E1-E748-39BF32507489}"/>
              </a:ext>
            </a:extLst>
          </p:cNvPr>
          <p:cNvSpPr txBox="1"/>
          <p:nvPr/>
        </p:nvSpPr>
        <p:spPr>
          <a:xfrm>
            <a:off x="9664883" y="4348894"/>
            <a:ext cx="1755516" cy="461665"/>
          </a:xfrm>
          <a:prstGeom prst="rect">
            <a:avLst/>
          </a:prstGeom>
          <a:solidFill>
            <a:schemeClr val="accent2">
              <a:lumMod val="20000"/>
              <a:lumOff val="80000"/>
            </a:schemeClr>
          </a:solidFill>
        </p:spPr>
        <p:txBody>
          <a:bodyPr wrap="square" rtlCol="0">
            <a:spAutoFit/>
          </a:bodyPr>
          <a:lstStyle/>
          <a:p>
            <a:pPr algn="ctr"/>
            <a:r>
              <a:rPr lang="en-AU" sz="1200" b="1">
                <a:solidFill>
                  <a:schemeClr val="bg1"/>
                </a:solidFill>
                <a:latin typeface="+mj-lt"/>
                <a:cs typeface="Arial" panose="020B0604020202020204" pitchFamily="34" charset="0"/>
              </a:rPr>
              <a:t>Subversive influencers</a:t>
            </a:r>
          </a:p>
        </p:txBody>
      </p:sp>
      <p:pic>
        <p:nvPicPr>
          <p:cNvPr id="13" name="Picture 12">
            <a:extLst>
              <a:ext uri="{FF2B5EF4-FFF2-40B4-BE49-F238E27FC236}">
                <a16:creationId xmlns:a16="http://schemas.microsoft.com/office/drawing/2014/main" id="{CAA0F4A8-B3FB-C934-9268-5C2580CE4F7D}"/>
              </a:ext>
            </a:extLst>
          </p:cNvPr>
          <p:cNvPicPr>
            <a:picLocks noChangeAspect="1"/>
          </p:cNvPicPr>
          <p:nvPr/>
        </p:nvPicPr>
        <p:blipFill>
          <a:blip r:embed="rId8"/>
          <a:stretch>
            <a:fillRect/>
          </a:stretch>
        </p:blipFill>
        <p:spPr>
          <a:xfrm>
            <a:off x="10318766" y="3879408"/>
            <a:ext cx="460800" cy="463187"/>
          </a:xfrm>
          <a:prstGeom prst="rect">
            <a:avLst/>
          </a:prstGeom>
        </p:spPr>
      </p:pic>
      <p:sp>
        <p:nvSpPr>
          <p:cNvPr id="14" name="Arc 13">
            <a:extLst>
              <a:ext uri="{FF2B5EF4-FFF2-40B4-BE49-F238E27FC236}">
                <a16:creationId xmlns:a16="http://schemas.microsoft.com/office/drawing/2014/main" id="{AA4EFE06-CF97-35D0-216E-E27E0C57C9B0}"/>
              </a:ext>
            </a:extLst>
          </p:cNvPr>
          <p:cNvSpPr/>
          <p:nvPr/>
        </p:nvSpPr>
        <p:spPr>
          <a:xfrm flipV="1">
            <a:off x="7140783" y="1772597"/>
            <a:ext cx="3693315" cy="4088343"/>
          </a:xfrm>
          <a:prstGeom prst="arc">
            <a:avLst>
              <a:gd name="adj1" fmla="val 11519073"/>
              <a:gd name="adj2" fmla="val 19756607"/>
            </a:avLst>
          </a:prstGeom>
          <a:noFill/>
          <a:ln w="38100" cap="flat">
            <a:solidFill>
              <a:schemeClr val="bg2"/>
            </a:solidFill>
            <a:prstDash val="sysDash"/>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latin typeface="+mj-lt"/>
            </a:endParaRPr>
          </a:p>
        </p:txBody>
      </p:sp>
      <p:sp>
        <p:nvSpPr>
          <p:cNvPr id="16" name="TextBox 15">
            <a:extLst>
              <a:ext uri="{FF2B5EF4-FFF2-40B4-BE49-F238E27FC236}">
                <a16:creationId xmlns:a16="http://schemas.microsoft.com/office/drawing/2014/main" id="{4D085318-461E-88F3-917C-3371F99027DC}"/>
              </a:ext>
            </a:extLst>
          </p:cNvPr>
          <p:cNvSpPr txBox="1"/>
          <p:nvPr/>
        </p:nvSpPr>
        <p:spPr>
          <a:xfrm flipH="1">
            <a:off x="9153619" y="5020175"/>
            <a:ext cx="1552069" cy="571301"/>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algn="ctr" defTabSz="1219200" hangingPunct="0">
              <a:lnSpc>
                <a:spcPct val="90000"/>
              </a:lnSpc>
            </a:pPr>
            <a:r>
              <a:rPr lang="de-DE" sz="1200" i="1">
                <a:solidFill>
                  <a:schemeClr val="bg1"/>
                </a:solidFill>
                <a:latin typeface="+mj-lt"/>
              </a:rPr>
              <a:t>Information, </a:t>
            </a:r>
            <a:r>
              <a:rPr lang="de-DE" sz="1200" i="1" err="1">
                <a:solidFill>
                  <a:schemeClr val="bg1"/>
                </a:solidFill>
                <a:latin typeface="+mj-lt"/>
              </a:rPr>
              <a:t>payment</a:t>
            </a:r>
            <a:r>
              <a:rPr lang="de-DE" sz="1200" i="1">
                <a:solidFill>
                  <a:schemeClr val="bg1"/>
                </a:solidFill>
                <a:latin typeface="+mj-lt"/>
              </a:rPr>
              <a:t> </a:t>
            </a:r>
            <a:r>
              <a:rPr lang="de-DE" sz="1200" i="1" err="1">
                <a:solidFill>
                  <a:schemeClr val="bg1"/>
                </a:solidFill>
                <a:latin typeface="+mj-lt"/>
              </a:rPr>
              <a:t>to</a:t>
            </a:r>
            <a:r>
              <a:rPr lang="de-DE" sz="1200" i="1">
                <a:solidFill>
                  <a:schemeClr val="bg1"/>
                </a:solidFill>
                <a:latin typeface="+mj-lt"/>
              </a:rPr>
              <a:t> </a:t>
            </a:r>
            <a:r>
              <a:rPr lang="de-DE" sz="1200" i="1" err="1">
                <a:solidFill>
                  <a:schemeClr val="bg1"/>
                </a:solidFill>
                <a:latin typeface="+mj-lt"/>
              </a:rPr>
              <a:t>some</a:t>
            </a:r>
            <a:r>
              <a:rPr lang="de-DE" sz="1200" i="1">
                <a:solidFill>
                  <a:schemeClr val="bg1"/>
                </a:solidFill>
                <a:latin typeface="+mj-lt"/>
              </a:rPr>
              <a:t> </a:t>
            </a:r>
            <a:r>
              <a:rPr lang="de-DE" sz="1200" i="1" err="1">
                <a:solidFill>
                  <a:schemeClr val="bg1"/>
                </a:solidFill>
                <a:latin typeface="+mj-lt"/>
              </a:rPr>
              <a:t>influencers</a:t>
            </a:r>
            <a:endParaRPr lang="de-DE" sz="1200" i="1">
              <a:solidFill>
                <a:schemeClr val="bg1"/>
              </a:solidFill>
              <a:latin typeface="+mj-lt"/>
            </a:endParaRPr>
          </a:p>
        </p:txBody>
      </p:sp>
      <p:sp>
        <p:nvSpPr>
          <p:cNvPr id="18" name="TextBox 17">
            <a:extLst>
              <a:ext uri="{FF2B5EF4-FFF2-40B4-BE49-F238E27FC236}">
                <a16:creationId xmlns:a16="http://schemas.microsoft.com/office/drawing/2014/main" id="{8EF4A3CE-989C-5ECC-AF5A-F92A8EB950CB}"/>
              </a:ext>
            </a:extLst>
          </p:cNvPr>
          <p:cNvSpPr txBox="1"/>
          <p:nvPr/>
        </p:nvSpPr>
        <p:spPr>
          <a:xfrm>
            <a:off x="7069311" y="5009490"/>
            <a:ext cx="1503788" cy="405102"/>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algn="ctr" defTabSz="1219200" hangingPunct="0">
              <a:lnSpc>
                <a:spcPct val="90000"/>
              </a:lnSpc>
            </a:pPr>
            <a:r>
              <a:rPr lang="de-DE" sz="1200" i="1">
                <a:solidFill>
                  <a:schemeClr val="bg1"/>
                </a:solidFill>
                <a:latin typeface="+mj-lt"/>
                <a:ea typeface="Canela Text Regular"/>
                <a:cs typeface="Canela Text Regular"/>
                <a:sym typeface="Canela Text Regular"/>
              </a:rPr>
              <a:t>Payment, </a:t>
            </a:r>
            <a:br>
              <a:rPr lang="de-DE" sz="1200" i="1">
                <a:solidFill>
                  <a:schemeClr val="bg1"/>
                </a:solidFill>
                <a:latin typeface="+mj-lt"/>
                <a:ea typeface="Canela Text Regular"/>
                <a:cs typeface="Canela Text Regular"/>
                <a:sym typeface="Canela Text Regular"/>
              </a:rPr>
            </a:br>
            <a:r>
              <a:rPr lang="de-DE" sz="1200" i="1" err="1">
                <a:solidFill>
                  <a:schemeClr val="bg1"/>
                </a:solidFill>
                <a:latin typeface="+mj-lt"/>
                <a:ea typeface="Canela Text Regular"/>
                <a:cs typeface="Canela Text Regular"/>
                <a:sym typeface="Canela Text Regular"/>
              </a:rPr>
              <a:t>influence</a:t>
            </a:r>
            <a:r>
              <a:rPr lang="de-DE" sz="1200" i="1">
                <a:solidFill>
                  <a:schemeClr val="bg1"/>
                </a:solidFill>
                <a:latin typeface="+mj-lt"/>
                <a:ea typeface="Canela Text Regular"/>
                <a:cs typeface="Canela Text Regular"/>
                <a:sym typeface="Canela Text Regular"/>
              </a:rPr>
              <a:t> </a:t>
            </a:r>
            <a:r>
              <a:rPr lang="de-DE" sz="1200" i="1" err="1">
                <a:solidFill>
                  <a:schemeClr val="bg1"/>
                </a:solidFill>
                <a:latin typeface="+mj-lt"/>
                <a:ea typeface="Canela Text Regular"/>
                <a:cs typeface="Canela Text Regular"/>
                <a:sym typeface="Canela Text Regular"/>
              </a:rPr>
              <a:t>message</a:t>
            </a:r>
            <a:endParaRPr lang="de-DE" sz="1200" i="1">
              <a:solidFill>
                <a:schemeClr val="bg1"/>
              </a:solidFill>
              <a:latin typeface="+mj-lt"/>
              <a:ea typeface="Canela Text Regular"/>
              <a:cs typeface="Canela Text Regular"/>
              <a:sym typeface="Canela Text Regular"/>
            </a:endParaRPr>
          </a:p>
        </p:txBody>
      </p:sp>
      <p:sp>
        <p:nvSpPr>
          <p:cNvPr id="19" name="Arc 18">
            <a:extLst>
              <a:ext uri="{FF2B5EF4-FFF2-40B4-BE49-F238E27FC236}">
                <a16:creationId xmlns:a16="http://schemas.microsoft.com/office/drawing/2014/main" id="{1497B47C-B2FA-9990-E930-9D25B0088269}"/>
              </a:ext>
            </a:extLst>
          </p:cNvPr>
          <p:cNvSpPr/>
          <p:nvPr/>
        </p:nvSpPr>
        <p:spPr>
          <a:xfrm>
            <a:off x="6653780" y="240965"/>
            <a:ext cx="1761503" cy="1535432"/>
          </a:xfrm>
          <a:prstGeom prst="arc">
            <a:avLst>
              <a:gd name="adj1" fmla="val 6128100"/>
              <a:gd name="adj2" fmla="val 6127441"/>
            </a:avLst>
          </a:prstGeom>
          <a:solidFill>
            <a:schemeClr val="accent1">
              <a:alpha val="20000"/>
            </a:schemeClr>
          </a:solidFill>
          <a:ln w="50800" cap="rnd">
            <a:solidFill>
              <a:schemeClr val="accent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a:extLst>
              <a:ext uri="{FF2B5EF4-FFF2-40B4-BE49-F238E27FC236}">
                <a16:creationId xmlns:a16="http://schemas.microsoft.com/office/drawing/2014/main" id="{09764EE3-F694-6895-E319-836A40A6BA4F}"/>
              </a:ext>
            </a:extLst>
          </p:cNvPr>
          <p:cNvSpPr/>
          <p:nvPr/>
        </p:nvSpPr>
        <p:spPr>
          <a:xfrm>
            <a:off x="6665824" y="1536628"/>
            <a:ext cx="4656023" cy="4582669"/>
          </a:xfrm>
          <a:prstGeom prst="ellipse">
            <a:avLst/>
          </a:prstGeom>
          <a:solidFill>
            <a:schemeClr val="accent4">
              <a:alpha val="20000"/>
            </a:schemeClr>
          </a:solidFill>
          <a:ln w="50800" cap="rnd">
            <a:solidFill>
              <a:schemeClr val="accent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3857074D-386E-1FE9-5825-80280743894B}"/>
              </a:ext>
            </a:extLst>
          </p:cNvPr>
          <p:cNvSpPr/>
          <p:nvPr/>
        </p:nvSpPr>
        <p:spPr>
          <a:xfrm>
            <a:off x="2018988" y="1090235"/>
            <a:ext cx="5788221" cy="5045363"/>
          </a:xfrm>
          <a:prstGeom prst="arc">
            <a:avLst>
              <a:gd name="adj1" fmla="val 10805333"/>
              <a:gd name="adj2" fmla="val 8639"/>
            </a:avLst>
          </a:prstGeom>
          <a:solidFill>
            <a:schemeClr val="accent1">
              <a:alpha val="20000"/>
            </a:schemeClr>
          </a:solidFill>
          <a:ln w="50800" cap="rnd">
            <a:solidFill>
              <a:schemeClr val="accent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7694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1A22CC-F23D-0138-31F1-73B0715B82A8}"/>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7358735" y="2001366"/>
            <a:ext cx="3031584" cy="3634345"/>
          </a:xfrm>
          <a:prstGeom prst="rect">
            <a:avLst/>
          </a:prstGeom>
        </p:spPr>
      </p:pic>
      <p:graphicFrame>
        <p:nvGraphicFramePr>
          <p:cNvPr id="5" name="Object 4" hidden="1">
            <a:extLst>
              <a:ext uri="{FF2B5EF4-FFF2-40B4-BE49-F238E27FC236}">
                <a16:creationId xmlns:a16="http://schemas.microsoft.com/office/drawing/2014/main" id="{691FBAFE-EF2B-460B-B3DF-99399CAFB8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2" imgH="338" progId="TCLayout.ActiveDocument.1">
                  <p:embed/>
                </p:oleObj>
              </mc:Choice>
              <mc:Fallback>
                <p:oleObj name="think-cell Slide" r:id="rId4" imgW="332" imgH="338" progId="TCLayout.ActiveDocument.1">
                  <p:embed/>
                  <p:pic>
                    <p:nvPicPr>
                      <p:cNvPr id="5" name="Object 4" hidden="1">
                        <a:extLst>
                          <a:ext uri="{FF2B5EF4-FFF2-40B4-BE49-F238E27FC236}">
                            <a16:creationId xmlns:a16="http://schemas.microsoft.com/office/drawing/2014/main" id="{691FBAFE-EF2B-460B-B3DF-99399CAFB8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Arc 6">
            <a:extLst>
              <a:ext uri="{FF2B5EF4-FFF2-40B4-BE49-F238E27FC236}">
                <a16:creationId xmlns:a16="http://schemas.microsoft.com/office/drawing/2014/main" id="{6023CEA0-CC03-88E0-CEDB-B97811D7B2EC}"/>
              </a:ext>
            </a:extLst>
          </p:cNvPr>
          <p:cNvSpPr/>
          <p:nvPr/>
        </p:nvSpPr>
        <p:spPr>
          <a:xfrm rot="20123414">
            <a:off x="6938987" y="207115"/>
            <a:ext cx="5097272" cy="4343400"/>
          </a:xfrm>
          <a:prstGeom prst="arc">
            <a:avLst>
              <a:gd name="adj1" fmla="val 11389096"/>
              <a:gd name="adj2" fmla="val 13662897"/>
            </a:avLst>
          </a:prstGeom>
          <a:noFill/>
          <a:ln w="38100" cap="flat">
            <a:solidFill>
              <a:schemeClr val="bg2"/>
            </a:solidFill>
            <a:prstDash val="solid"/>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endParaRPr>
          </a:p>
        </p:txBody>
      </p:sp>
      <p:sp>
        <p:nvSpPr>
          <p:cNvPr id="40" name="Arc 39">
            <a:extLst>
              <a:ext uri="{FF2B5EF4-FFF2-40B4-BE49-F238E27FC236}">
                <a16:creationId xmlns:a16="http://schemas.microsoft.com/office/drawing/2014/main" id="{57D40461-B184-42C9-9CBB-75E7D252C229}"/>
              </a:ext>
            </a:extLst>
          </p:cNvPr>
          <p:cNvSpPr/>
          <p:nvPr/>
        </p:nvSpPr>
        <p:spPr>
          <a:xfrm>
            <a:off x="2615736" y="1970045"/>
            <a:ext cx="4504186" cy="3569486"/>
          </a:xfrm>
          <a:prstGeom prst="arc">
            <a:avLst>
              <a:gd name="adj1" fmla="val 11652928"/>
              <a:gd name="adj2" fmla="val 20692628"/>
            </a:avLst>
          </a:prstGeom>
          <a:noFill/>
          <a:ln w="38100" cap="flat">
            <a:solidFill>
              <a:schemeClr val="bg2"/>
            </a:solidFill>
            <a:prstDash val="solid"/>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prstTxWarp prst="textArchUp">
              <a:avLst/>
            </a:prstTxWarp>
            <a:noAutofit/>
          </a:bodyPr>
          <a:lstStyle/>
          <a:p>
            <a:pPr defTabSz="457200" latinLnBrk="1" hangingPunct="0"/>
            <a:endParaRPr lang="de-DE" sz="900">
              <a:solidFill>
                <a:srgbClr val="000000"/>
              </a:solidFill>
              <a:latin typeface="+mj-lt"/>
            </a:endParaRPr>
          </a:p>
        </p:txBody>
      </p:sp>
      <p:sp>
        <p:nvSpPr>
          <p:cNvPr id="42" name="TextBox 41">
            <a:extLst>
              <a:ext uri="{FF2B5EF4-FFF2-40B4-BE49-F238E27FC236}">
                <a16:creationId xmlns:a16="http://schemas.microsoft.com/office/drawing/2014/main" id="{3066F58A-C22B-464C-AAC7-BB0BEEDC261B}"/>
              </a:ext>
            </a:extLst>
          </p:cNvPr>
          <p:cNvSpPr txBox="1"/>
          <p:nvPr/>
        </p:nvSpPr>
        <p:spPr>
          <a:xfrm flipH="1">
            <a:off x="3148430" y="2051082"/>
            <a:ext cx="716599" cy="442035"/>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a:solidFill>
                  <a:schemeClr val="bg1"/>
                </a:solidFill>
                <a:latin typeface="+mj-lt"/>
              </a:rPr>
              <a:t>Digital </a:t>
            </a:r>
            <a:br>
              <a:rPr lang="de-DE" sz="1200" i="0">
                <a:solidFill>
                  <a:schemeClr val="bg1"/>
                </a:solidFill>
                <a:latin typeface="+mj-lt"/>
              </a:rPr>
            </a:br>
            <a:r>
              <a:rPr lang="de-DE" sz="1200" i="0" err="1">
                <a:solidFill>
                  <a:schemeClr val="bg1"/>
                </a:solidFill>
                <a:latin typeface="+mj-lt"/>
              </a:rPr>
              <a:t>services</a:t>
            </a:r>
            <a:endParaRPr lang="de-DE" sz="1200" i="0">
              <a:solidFill>
                <a:schemeClr val="bg1"/>
              </a:solidFill>
              <a:latin typeface="+mj-lt"/>
            </a:endParaRPr>
          </a:p>
        </p:txBody>
      </p:sp>
      <p:sp>
        <p:nvSpPr>
          <p:cNvPr id="17" name="TextBox 16">
            <a:extLst>
              <a:ext uri="{FF2B5EF4-FFF2-40B4-BE49-F238E27FC236}">
                <a16:creationId xmlns:a16="http://schemas.microsoft.com/office/drawing/2014/main" id="{90A20E7D-F496-6F5B-DD90-A63617EBC9C5}"/>
              </a:ext>
            </a:extLst>
          </p:cNvPr>
          <p:cNvSpPr txBox="1"/>
          <p:nvPr/>
        </p:nvSpPr>
        <p:spPr>
          <a:xfrm flipH="1">
            <a:off x="5469314" y="2051082"/>
            <a:ext cx="1253371" cy="442035"/>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a:solidFill>
                  <a:schemeClr val="bg1"/>
                </a:solidFill>
                <a:latin typeface="+mj-lt"/>
              </a:rPr>
              <a:t>Payment </a:t>
            </a:r>
            <a:r>
              <a:rPr lang="de-DE" sz="1200" i="0" err="1">
                <a:solidFill>
                  <a:schemeClr val="bg1"/>
                </a:solidFill>
                <a:latin typeface="+mj-lt"/>
              </a:rPr>
              <a:t>for</a:t>
            </a:r>
            <a:r>
              <a:rPr lang="de-DE" sz="1200" i="0">
                <a:solidFill>
                  <a:schemeClr val="bg1"/>
                </a:solidFill>
                <a:latin typeface="+mj-lt"/>
              </a:rPr>
              <a:t> digital </a:t>
            </a:r>
            <a:r>
              <a:rPr lang="de-DE" sz="1200" i="0" err="1">
                <a:solidFill>
                  <a:schemeClr val="bg1"/>
                </a:solidFill>
                <a:latin typeface="+mj-lt"/>
              </a:rPr>
              <a:t>services</a:t>
            </a:r>
            <a:endParaRPr lang="de-DE" sz="1200" i="0">
              <a:solidFill>
                <a:schemeClr val="bg1"/>
              </a:solidFill>
              <a:latin typeface="+mj-lt"/>
            </a:endParaRPr>
          </a:p>
        </p:txBody>
      </p:sp>
      <p:cxnSp>
        <p:nvCxnSpPr>
          <p:cNvPr id="82" name="Straight Connector 81">
            <a:extLst>
              <a:ext uri="{FF2B5EF4-FFF2-40B4-BE49-F238E27FC236}">
                <a16:creationId xmlns:a16="http://schemas.microsoft.com/office/drawing/2014/main" id="{4EB3388D-7461-44DA-8021-2E9622BEE479}"/>
              </a:ext>
            </a:extLst>
          </p:cNvPr>
          <p:cNvCxnSpPr>
            <a:cxnSpLocks/>
          </p:cNvCxnSpPr>
          <p:nvPr/>
        </p:nvCxnSpPr>
        <p:spPr>
          <a:xfrm flipH="1">
            <a:off x="947738" y="3875586"/>
            <a:ext cx="10404475" cy="0"/>
          </a:xfrm>
          <a:prstGeom prst="line">
            <a:avLst/>
          </a:prstGeom>
          <a:ln w="381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D342A7F-9347-45DB-9367-2D01CD0E67F1}"/>
              </a:ext>
            </a:extLst>
          </p:cNvPr>
          <p:cNvSpPr>
            <a:spLocks noGrp="1"/>
          </p:cNvSpPr>
          <p:nvPr>
            <p:ph type="title"/>
          </p:nvPr>
        </p:nvSpPr>
        <p:spPr>
          <a:xfrm>
            <a:off x="838199" y="329956"/>
            <a:ext cx="6292532" cy="590931"/>
          </a:xfrm>
        </p:spPr>
        <p:txBody>
          <a:bodyPr vert="horz"/>
          <a:lstStyle/>
          <a:p>
            <a:r>
              <a:rPr lang="en-US" dirty="0"/>
              <a:t>This is not a market</a:t>
            </a:r>
          </a:p>
        </p:txBody>
      </p:sp>
      <p:sp>
        <p:nvSpPr>
          <p:cNvPr id="60" name="TextBox 59">
            <a:extLst>
              <a:ext uri="{FF2B5EF4-FFF2-40B4-BE49-F238E27FC236}">
                <a16:creationId xmlns:a16="http://schemas.microsoft.com/office/drawing/2014/main" id="{606A336F-1AB9-442C-9B35-D7D7CA10F1B6}"/>
              </a:ext>
            </a:extLst>
          </p:cNvPr>
          <p:cNvSpPr txBox="1"/>
          <p:nvPr/>
        </p:nvSpPr>
        <p:spPr>
          <a:xfrm flipH="1">
            <a:off x="738288" y="3991720"/>
            <a:ext cx="1110226" cy="7160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1219200" hangingPunct="0">
              <a:lnSpc>
                <a:spcPct val="90000"/>
              </a:lnSpc>
            </a:pPr>
            <a:r>
              <a:rPr lang="de-DE" sz="1600" b="1">
                <a:solidFill>
                  <a:schemeClr val="bg1"/>
                </a:solidFill>
                <a:latin typeface="+mj-lt"/>
              </a:rPr>
              <a:t>UNDER</a:t>
            </a:r>
            <a:br>
              <a:rPr lang="de-DE" sz="1600" b="1">
                <a:solidFill>
                  <a:schemeClr val="bg1"/>
                </a:solidFill>
                <a:latin typeface="+mj-lt"/>
              </a:rPr>
            </a:br>
            <a:r>
              <a:rPr lang="de-DE" sz="1600" b="1">
                <a:solidFill>
                  <a:schemeClr val="bg1"/>
                </a:solidFill>
                <a:latin typeface="+mj-lt"/>
              </a:rPr>
              <a:t>GROUND SYSTEM</a:t>
            </a:r>
          </a:p>
        </p:txBody>
      </p:sp>
      <p:sp>
        <p:nvSpPr>
          <p:cNvPr id="64" name="TextBox 63">
            <a:extLst>
              <a:ext uri="{FF2B5EF4-FFF2-40B4-BE49-F238E27FC236}">
                <a16:creationId xmlns:a16="http://schemas.microsoft.com/office/drawing/2014/main" id="{1ACEFE49-1948-430D-BA5C-9A867C55ADF4}"/>
              </a:ext>
            </a:extLst>
          </p:cNvPr>
          <p:cNvSpPr txBox="1"/>
          <p:nvPr/>
        </p:nvSpPr>
        <p:spPr>
          <a:xfrm flipH="1">
            <a:off x="738289" y="3006198"/>
            <a:ext cx="1114498" cy="7899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r"/>
            <a:r>
              <a:rPr lang="de-DE" sz="1600" b="1" i="0">
                <a:solidFill>
                  <a:schemeClr val="bg1"/>
                </a:solidFill>
                <a:latin typeface="+mj-lt"/>
              </a:rPr>
              <a:t>ABOVE </a:t>
            </a:r>
            <a:br>
              <a:rPr lang="de-DE" sz="1600" b="1" i="0">
                <a:solidFill>
                  <a:schemeClr val="bg1"/>
                </a:solidFill>
                <a:latin typeface="+mj-lt"/>
              </a:rPr>
            </a:br>
            <a:r>
              <a:rPr lang="de-DE" sz="1600" b="1" i="0">
                <a:solidFill>
                  <a:schemeClr val="bg1"/>
                </a:solidFill>
                <a:latin typeface="+mj-lt"/>
              </a:rPr>
              <a:t>GROUND SYSTEM</a:t>
            </a:r>
          </a:p>
        </p:txBody>
      </p:sp>
      <p:sp>
        <p:nvSpPr>
          <p:cNvPr id="15" name="Slide Number Placeholder 3">
            <a:extLst>
              <a:ext uri="{FF2B5EF4-FFF2-40B4-BE49-F238E27FC236}">
                <a16:creationId xmlns:a16="http://schemas.microsoft.com/office/drawing/2014/main" id="{8CC32166-B44E-8FD7-1E96-961EDDD1E9EF}"/>
              </a:ext>
            </a:extLst>
          </p:cNvPr>
          <p:cNvSpPr>
            <a:spLocks noGrp="1"/>
          </p:cNvSpPr>
          <p:nvPr>
            <p:ph type="sldNum" idx="4"/>
          </p:nvPr>
        </p:nvSpPr>
        <p:spPr>
          <a:xfrm>
            <a:off x="10722112" y="6306683"/>
            <a:ext cx="731600" cy="524800"/>
          </a:xfrm>
        </p:spPr>
        <p:txBody>
          <a:bodyPr/>
          <a:lstStyle/>
          <a:p>
            <a:fld id="{00000000-1234-1234-1234-123412341234}" type="slidenum">
              <a:rPr lang="en-GB" smtClean="0"/>
              <a:pPr/>
              <a:t>20</a:t>
            </a:fld>
            <a:endParaRPr lang="en-GB"/>
          </a:p>
        </p:txBody>
      </p:sp>
      <p:pic>
        <p:nvPicPr>
          <p:cNvPr id="2" name="Picture 1">
            <a:extLst>
              <a:ext uri="{FF2B5EF4-FFF2-40B4-BE49-F238E27FC236}">
                <a16:creationId xmlns:a16="http://schemas.microsoft.com/office/drawing/2014/main" id="{B99ED50D-0D96-11C9-BD23-570B1A49C708}"/>
              </a:ext>
            </a:extLst>
          </p:cNvPr>
          <p:cNvPicPr>
            <a:picLocks noChangeAspect="1"/>
          </p:cNvPicPr>
          <p:nvPr/>
        </p:nvPicPr>
        <p:blipFill>
          <a:blip r:embed="rId6">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297681" y="6473266"/>
            <a:ext cx="802119" cy="191634"/>
          </a:xfrm>
          <a:prstGeom prst="rect">
            <a:avLst/>
          </a:prstGeom>
          <a:noFill/>
          <a:ln>
            <a:noFill/>
          </a:ln>
        </p:spPr>
        <p:style>
          <a:lnRef idx="0">
            <a:scrgbClr r="0" g="0" b="0"/>
          </a:lnRef>
          <a:fillRef idx="0">
            <a:scrgbClr r="0" g="0" b="0"/>
          </a:fillRef>
          <a:effectRef idx="0">
            <a:scrgbClr r="0" g="0" b="0"/>
          </a:effectRef>
          <a:fontRef idx="minor">
            <a:schemeClr val="accent1"/>
          </a:fontRef>
        </p:style>
      </p:pic>
      <p:pic>
        <p:nvPicPr>
          <p:cNvPr id="47" name="Picture 46">
            <a:extLst>
              <a:ext uri="{FF2B5EF4-FFF2-40B4-BE49-F238E27FC236}">
                <a16:creationId xmlns:a16="http://schemas.microsoft.com/office/drawing/2014/main" id="{70898DFC-A8A8-4432-B3F1-FDA2AB8121D7}"/>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3325996" y="2001366"/>
            <a:ext cx="3031584" cy="3634345"/>
          </a:xfrm>
          <a:prstGeom prst="rect">
            <a:avLst/>
          </a:prstGeom>
        </p:spPr>
      </p:pic>
      <p:sp>
        <p:nvSpPr>
          <p:cNvPr id="38" name="Freeform 3">
            <a:extLst>
              <a:ext uri="{FF2B5EF4-FFF2-40B4-BE49-F238E27FC236}">
                <a16:creationId xmlns:a16="http://schemas.microsoft.com/office/drawing/2014/main" id="{8DA14794-C1C3-4B34-B8D4-F6A4AF029D5E}"/>
              </a:ext>
            </a:extLst>
          </p:cNvPr>
          <p:cNvSpPr/>
          <p:nvPr/>
        </p:nvSpPr>
        <p:spPr>
          <a:xfrm>
            <a:off x="1931525" y="3878503"/>
            <a:ext cx="5097271" cy="1151970"/>
          </a:xfrm>
          <a:custGeom>
            <a:avLst/>
            <a:gdLst>
              <a:gd name="connsiteX0" fmla="*/ 0 w 13735879"/>
              <a:gd name="connsiteY0" fmla="*/ 636105 h 2803465"/>
              <a:gd name="connsiteX1" fmla="*/ 3578087 w 13735879"/>
              <a:gd name="connsiteY1" fmla="*/ 2007705 h 2803465"/>
              <a:gd name="connsiteX2" fmla="*/ 7195931 w 13735879"/>
              <a:gd name="connsiteY2" fmla="*/ 2802835 h 2803465"/>
              <a:gd name="connsiteX3" fmla="*/ 10495722 w 13735879"/>
              <a:gd name="connsiteY3" fmla="*/ 1888435 h 2803465"/>
              <a:gd name="connsiteX4" fmla="*/ 13735879 w 13735879"/>
              <a:gd name="connsiteY4" fmla="*/ 0 h 280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5879" h="2803465">
                <a:moveTo>
                  <a:pt x="0" y="636105"/>
                </a:moveTo>
                <a:cubicBezTo>
                  <a:pt x="1189382" y="1141344"/>
                  <a:pt x="2378765" y="1646583"/>
                  <a:pt x="3578087" y="2007705"/>
                </a:cubicBezTo>
                <a:cubicBezTo>
                  <a:pt x="4777409" y="2368827"/>
                  <a:pt x="6042992" y="2822713"/>
                  <a:pt x="7195931" y="2802835"/>
                </a:cubicBezTo>
                <a:cubicBezTo>
                  <a:pt x="8348870" y="2782957"/>
                  <a:pt x="9405731" y="2355574"/>
                  <a:pt x="10495722" y="1888435"/>
                </a:cubicBezTo>
                <a:cubicBezTo>
                  <a:pt x="11585713" y="1421296"/>
                  <a:pt x="12660796" y="710648"/>
                  <a:pt x="13735879" y="0"/>
                </a:cubicBezTo>
              </a:path>
            </a:pathLst>
          </a:cu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latin typeface="+mj-lt"/>
            </a:endParaRPr>
          </a:p>
        </p:txBody>
      </p:sp>
      <p:sp>
        <p:nvSpPr>
          <p:cNvPr id="39" name="Freeform 8">
            <a:extLst>
              <a:ext uri="{FF2B5EF4-FFF2-40B4-BE49-F238E27FC236}">
                <a16:creationId xmlns:a16="http://schemas.microsoft.com/office/drawing/2014/main" id="{B24B0F1F-B752-4E4E-9E29-FEA333C667C5}"/>
              </a:ext>
            </a:extLst>
          </p:cNvPr>
          <p:cNvSpPr/>
          <p:nvPr/>
        </p:nvSpPr>
        <p:spPr>
          <a:xfrm>
            <a:off x="2034798" y="2243478"/>
            <a:ext cx="4964491" cy="1259290"/>
          </a:xfrm>
          <a:custGeom>
            <a:avLst/>
            <a:gdLst>
              <a:gd name="connsiteX0" fmla="*/ 0 w 13378070"/>
              <a:gd name="connsiteY0" fmla="*/ 2587565 h 3064643"/>
              <a:gd name="connsiteX1" fmla="*/ 5685183 w 13378070"/>
              <a:gd name="connsiteY1" fmla="*/ 3391 h 3064643"/>
              <a:gd name="connsiteX2" fmla="*/ 13378070 w 13378070"/>
              <a:gd name="connsiteY2" fmla="*/ 3064643 h 3064643"/>
            </a:gdLst>
            <a:ahLst/>
            <a:cxnLst>
              <a:cxn ang="0">
                <a:pos x="connsiteX0" y="connsiteY0"/>
              </a:cxn>
              <a:cxn ang="0">
                <a:pos x="connsiteX1" y="connsiteY1"/>
              </a:cxn>
              <a:cxn ang="0">
                <a:pos x="connsiteX2" y="connsiteY2"/>
              </a:cxn>
            </a:cxnLst>
            <a:rect l="l" t="t" r="r" b="b"/>
            <a:pathLst>
              <a:path w="13378070" h="3064643">
                <a:moveTo>
                  <a:pt x="0" y="2587565"/>
                </a:moveTo>
                <a:cubicBezTo>
                  <a:pt x="1727752" y="1255721"/>
                  <a:pt x="3455505" y="-76122"/>
                  <a:pt x="5685183" y="3391"/>
                </a:cubicBezTo>
                <a:cubicBezTo>
                  <a:pt x="7914861" y="82904"/>
                  <a:pt x="10646465" y="1573773"/>
                  <a:pt x="13378070" y="3064643"/>
                </a:cubicBezTo>
              </a:path>
            </a:pathLst>
          </a:cu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latin typeface="+mj-lt"/>
            </a:endParaRPr>
          </a:p>
        </p:txBody>
      </p:sp>
      <p:sp>
        <p:nvSpPr>
          <p:cNvPr id="87" name="Arc 86">
            <a:extLst>
              <a:ext uri="{FF2B5EF4-FFF2-40B4-BE49-F238E27FC236}">
                <a16:creationId xmlns:a16="http://schemas.microsoft.com/office/drawing/2014/main" id="{8AEB0C93-A367-48B0-B2E2-DAC956348464}"/>
              </a:ext>
            </a:extLst>
          </p:cNvPr>
          <p:cNvSpPr/>
          <p:nvPr/>
        </p:nvSpPr>
        <p:spPr>
          <a:xfrm flipV="1">
            <a:off x="2620935" y="2040114"/>
            <a:ext cx="4420199" cy="3569486"/>
          </a:xfrm>
          <a:prstGeom prst="arc">
            <a:avLst>
              <a:gd name="adj1" fmla="val 11389096"/>
              <a:gd name="adj2" fmla="val 21025526"/>
            </a:avLst>
          </a:prstGeom>
          <a:noFill/>
          <a:ln w="38100" cap="flat">
            <a:solidFill>
              <a:schemeClr val="bg2"/>
            </a:solidFill>
            <a:prstDash val="sysDash"/>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latin typeface="+mj-lt"/>
            </a:endParaRPr>
          </a:p>
        </p:txBody>
      </p:sp>
      <p:cxnSp>
        <p:nvCxnSpPr>
          <p:cNvPr id="37" name="Straight Arrow Connector 36">
            <a:extLst>
              <a:ext uri="{FF2B5EF4-FFF2-40B4-BE49-F238E27FC236}">
                <a16:creationId xmlns:a16="http://schemas.microsoft.com/office/drawing/2014/main" id="{9993AFB6-3290-49BA-BB49-C2CAA26C9B7D}"/>
              </a:ext>
            </a:extLst>
          </p:cNvPr>
          <p:cNvCxnSpPr/>
          <p:nvPr/>
        </p:nvCxnSpPr>
        <p:spPr>
          <a:xfrm>
            <a:off x="2077214" y="4273897"/>
            <a:ext cx="665744" cy="1728328"/>
          </a:xfrm>
          <a:prstGeom prst="straightConnector1">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cxnSp>
      <p:sp>
        <p:nvSpPr>
          <p:cNvPr id="72" name="TextBox 71">
            <a:extLst>
              <a:ext uri="{FF2B5EF4-FFF2-40B4-BE49-F238E27FC236}">
                <a16:creationId xmlns:a16="http://schemas.microsoft.com/office/drawing/2014/main" id="{4B14E929-8266-4A19-94E7-3B94E0745613}"/>
              </a:ext>
            </a:extLst>
          </p:cNvPr>
          <p:cNvSpPr txBox="1"/>
          <p:nvPr/>
        </p:nvSpPr>
        <p:spPr>
          <a:xfrm>
            <a:off x="6419850" y="3209985"/>
            <a:ext cx="1354706" cy="461665"/>
          </a:xfrm>
          <a:prstGeom prst="rect">
            <a:avLst/>
          </a:prstGeom>
          <a:noFill/>
        </p:spPr>
        <p:txBody>
          <a:bodyPr wrap="square" rtlCol="0">
            <a:spAutoFit/>
          </a:bodyPr>
          <a:lstStyle/>
          <a:p>
            <a:pPr algn="ctr"/>
            <a:r>
              <a:rPr lang="en-AU" sz="1200" b="1">
                <a:solidFill>
                  <a:schemeClr val="bg1"/>
                </a:solidFill>
                <a:latin typeface="+mj-lt"/>
                <a:cs typeface="Arial" panose="020B0604020202020204" pitchFamily="34" charset="0"/>
              </a:rPr>
              <a:t>Digital service </a:t>
            </a:r>
            <a:br>
              <a:rPr lang="en-AU" sz="1200" b="1">
                <a:solidFill>
                  <a:schemeClr val="bg1"/>
                </a:solidFill>
                <a:latin typeface="+mj-lt"/>
                <a:cs typeface="Arial" panose="020B0604020202020204" pitchFamily="34" charset="0"/>
              </a:rPr>
            </a:br>
            <a:r>
              <a:rPr lang="en-AU" sz="1200" b="1">
                <a:solidFill>
                  <a:schemeClr val="bg1"/>
                </a:solidFill>
                <a:latin typeface="+mj-lt"/>
                <a:cs typeface="Arial" panose="020B0604020202020204" pitchFamily="34" charset="0"/>
              </a:rPr>
              <a:t>providers</a:t>
            </a:r>
          </a:p>
        </p:txBody>
      </p:sp>
      <p:sp>
        <p:nvSpPr>
          <p:cNvPr id="75" name="TextBox 74">
            <a:extLst>
              <a:ext uri="{FF2B5EF4-FFF2-40B4-BE49-F238E27FC236}">
                <a16:creationId xmlns:a16="http://schemas.microsoft.com/office/drawing/2014/main" id="{67F9FD41-2EB5-4431-8A58-C87A4308BD88}"/>
              </a:ext>
            </a:extLst>
          </p:cNvPr>
          <p:cNvSpPr txBox="1"/>
          <p:nvPr/>
        </p:nvSpPr>
        <p:spPr>
          <a:xfrm>
            <a:off x="2150439" y="3209985"/>
            <a:ext cx="1063024" cy="461665"/>
          </a:xfrm>
          <a:prstGeom prst="rect">
            <a:avLst/>
          </a:prstGeom>
          <a:noFill/>
        </p:spPr>
        <p:txBody>
          <a:bodyPr wrap="square" rtlCol="0">
            <a:spAutoFit/>
          </a:bodyPr>
          <a:lstStyle/>
          <a:p>
            <a:pPr algn="ctr"/>
            <a:r>
              <a:rPr lang="en-AU" sz="1200" b="1">
                <a:solidFill>
                  <a:schemeClr val="bg1"/>
                </a:solidFill>
                <a:latin typeface="+mj-lt"/>
                <a:cs typeface="Arial" panose="020B0604020202020204" pitchFamily="34" charset="0"/>
              </a:rPr>
              <a:t>Consumers/users</a:t>
            </a:r>
          </a:p>
        </p:txBody>
      </p:sp>
      <p:grpSp>
        <p:nvGrpSpPr>
          <p:cNvPr id="76" name="Group 75">
            <a:extLst>
              <a:ext uri="{FF2B5EF4-FFF2-40B4-BE49-F238E27FC236}">
                <a16:creationId xmlns:a16="http://schemas.microsoft.com/office/drawing/2014/main" id="{2E4AB845-C27E-40BB-B838-1F5DFCF54A02}"/>
              </a:ext>
            </a:extLst>
          </p:cNvPr>
          <p:cNvGrpSpPr/>
          <p:nvPr/>
        </p:nvGrpSpPr>
        <p:grpSpPr>
          <a:xfrm>
            <a:off x="2536279" y="3759577"/>
            <a:ext cx="284343" cy="314853"/>
            <a:chOff x="10267864" y="3833535"/>
            <a:chExt cx="852984" cy="852984"/>
          </a:xfrm>
        </p:grpSpPr>
        <p:sp>
          <p:nvSpPr>
            <p:cNvPr id="77" name="Freeform: Shape 76">
              <a:extLst>
                <a:ext uri="{FF2B5EF4-FFF2-40B4-BE49-F238E27FC236}">
                  <a16:creationId xmlns:a16="http://schemas.microsoft.com/office/drawing/2014/main" id="{A5B2A07E-F09E-4F8D-BAFE-EF9F61A92FE3}"/>
                </a:ext>
              </a:extLst>
            </p:cNvPr>
            <p:cNvSpPr/>
            <p:nvPr/>
          </p:nvSpPr>
          <p:spPr>
            <a:xfrm>
              <a:off x="10541853" y="4098477"/>
              <a:ext cx="305006" cy="303714"/>
            </a:xfrm>
            <a:custGeom>
              <a:avLst/>
              <a:gdLst>
                <a:gd name="connsiteX0" fmla="*/ 152503 w 305006"/>
                <a:gd name="connsiteY0" fmla="*/ 0 h 303714"/>
                <a:gd name="connsiteX1" fmla="*/ 0 w 305006"/>
                <a:gd name="connsiteY1" fmla="*/ 152503 h 303714"/>
                <a:gd name="connsiteX2" fmla="*/ 152503 w 305006"/>
                <a:gd name="connsiteY2" fmla="*/ 303714 h 303714"/>
                <a:gd name="connsiteX3" fmla="*/ 305007 w 305006"/>
                <a:gd name="connsiteY3" fmla="*/ 151211 h 303714"/>
                <a:gd name="connsiteX4" fmla="*/ 152503 w 305006"/>
                <a:gd name="connsiteY4" fmla="*/ 0 h 303714"/>
                <a:gd name="connsiteX5" fmla="*/ 152503 w 305006"/>
                <a:gd name="connsiteY5" fmla="*/ 277866 h 303714"/>
                <a:gd name="connsiteX6" fmla="*/ 25848 w 305006"/>
                <a:gd name="connsiteY6" fmla="*/ 151211 h 303714"/>
                <a:gd name="connsiteX7" fmla="*/ 152503 w 305006"/>
                <a:gd name="connsiteY7" fmla="*/ 24556 h 303714"/>
                <a:gd name="connsiteX8" fmla="*/ 279159 w 305006"/>
                <a:gd name="connsiteY8" fmla="*/ 151211 h 303714"/>
                <a:gd name="connsiteX9" fmla="*/ 152503 w 305006"/>
                <a:gd name="connsiteY9" fmla="*/ 277866 h 30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006" h="303714">
                  <a:moveTo>
                    <a:pt x="152503" y="0"/>
                  </a:moveTo>
                  <a:cubicBezTo>
                    <a:pt x="68497" y="0"/>
                    <a:pt x="0" y="68497"/>
                    <a:pt x="0" y="152503"/>
                  </a:cubicBezTo>
                  <a:cubicBezTo>
                    <a:pt x="0" y="235217"/>
                    <a:pt x="68497" y="303714"/>
                    <a:pt x="152503" y="303714"/>
                  </a:cubicBezTo>
                  <a:cubicBezTo>
                    <a:pt x="236509" y="303714"/>
                    <a:pt x="305007" y="235217"/>
                    <a:pt x="305007" y="151211"/>
                  </a:cubicBezTo>
                  <a:cubicBezTo>
                    <a:pt x="305007" y="68497"/>
                    <a:pt x="236509" y="0"/>
                    <a:pt x="152503" y="0"/>
                  </a:cubicBezTo>
                  <a:close/>
                  <a:moveTo>
                    <a:pt x="152503" y="277866"/>
                  </a:moveTo>
                  <a:cubicBezTo>
                    <a:pt x="82714" y="277866"/>
                    <a:pt x="25848" y="221001"/>
                    <a:pt x="25848" y="151211"/>
                  </a:cubicBezTo>
                  <a:cubicBezTo>
                    <a:pt x="25848" y="81421"/>
                    <a:pt x="82714" y="24556"/>
                    <a:pt x="152503" y="24556"/>
                  </a:cubicBezTo>
                  <a:cubicBezTo>
                    <a:pt x="222293" y="24556"/>
                    <a:pt x="279159" y="81421"/>
                    <a:pt x="279159" y="151211"/>
                  </a:cubicBezTo>
                  <a:cubicBezTo>
                    <a:pt x="279159" y="221001"/>
                    <a:pt x="222293" y="277866"/>
                    <a:pt x="152503" y="277866"/>
                  </a:cubicBezTo>
                  <a:close/>
                </a:path>
              </a:pathLst>
            </a:custGeom>
            <a:solidFill>
              <a:schemeClr val="tx1"/>
            </a:solidFill>
            <a:ln w="12887" cap="flat">
              <a:noFill/>
              <a:prstDash val="solid"/>
              <a:miter/>
            </a:ln>
          </p:spPr>
          <p:txBody>
            <a:bodyPr rtlCol="0" anchor="ctr"/>
            <a:lstStyle/>
            <a:p>
              <a:endParaRPr lang="en-AU">
                <a:latin typeface="+mj-lt"/>
              </a:endParaRPr>
            </a:p>
          </p:txBody>
        </p:sp>
        <p:sp>
          <p:nvSpPr>
            <p:cNvPr id="78" name="Freeform: Shape 77">
              <a:extLst>
                <a:ext uri="{FF2B5EF4-FFF2-40B4-BE49-F238E27FC236}">
                  <a16:creationId xmlns:a16="http://schemas.microsoft.com/office/drawing/2014/main" id="{06C0FB6C-A59E-43BD-97C7-3F9299BBF1B9}"/>
                </a:ext>
              </a:extLst>
            </p:cNvPr>
            <p:cNvSpPr/>
            <p:nvPr/>
          </p:nvSpPr>
          <p:spPr>
            <a:xfrm>
              <a:off x="10267864" y="3833535"/>
              <a:ext cx="852984" cy="852984"/>
            </a:xfrm>
            <a:custGeom>
              <a:avLst/>
              <a:gdLst>
                <a:gd name="connsiteX0" fmla="*/ 852985 w 852984"/>
                <a:gd name="connsiteY0" fmla="*/ 426493 h 852984"/>
                <a:gd name="connsiteX1" fmla="*/ 426493 w 852984"/>
                <a:gd name="connsiteY1" fmla="*/ 0 h 852984"/>
                <a:gd name="connsiteX2" fmla="*/ 0 w 852984"/>
                <a:gd name="connsiteY2" fmla="*/ 426493 h 852984"/>
                <a:gd name="connsiteX3" fmla="*/ 426493 w 852984"/>
                <a:gd name="connsiteY3" fmla="*/ 852985 h 852984"/>
                <a:gd name="connsiteX4" fmla="*/ 852985 w 852984"/>
                <a:gd name="connsiteY4" fmla="*/ 426493 h 852984"/>
                <a:gd name="connsiteX5" fmla="*/ 197737 w 852984"/>
                <a:gd name="connsiteY5" fmla="*/ 754763 h 852984"/>
                <a:gd name="connsiteX6" fmla="*/ 360580 w 852984"/>
                <a:gd name="connsiteY6" fmla="*/ 603552 h 852984"/>
                <a:gd name="connsiteX7" fmla="*/ 491113 w 852984"/>
                <a:gd name="connsiteY7" fmla="*/ 603552 h 852984"/>
                <a:gd name="connsiteX8" fmla="*/ 653955 w 852984"/>
                <a:gd name="connsiteY8" fmla="*/ 754763 h 852984"/>
                <a:gd name="connsiteX9" fmla="*/ 426493 w 852984"/>
                <a:gd name="connsiteY9" fmla="*/ 827137 h 852984"/>
                <a:gd name="connsiteX10" fmla="*/ 197737 w 852984"/>
                <a:gd name="connsiteY10" fmla="*/ 754763 h 852984"/>
                <a:gd name="connsiteX11" fmla="*/ 678511 w 852984"/>
                <a:gd name="connsiteY11" fmla="*/ 737961 h 852984"/>
                <a:gd name="connsiteX12" fmla="*/ 491113 w 852984"/>
                <a:gd name="connsiteY12" fmla="*/ 578996 h 852984"/>
                <a:gd name="connsiteX13" fmla="*/ 361872 w 852984"/>
                <a:gd name="connsiteY13" fmla="*/ 578996 h 852984"/>
                <a:gd name="connsiteX14" fmla="*/ 174474 w 852984"/>
                <a:gd name="connsiteY14" fmla="*/ 737961 h 852984"/>
                <a:gd name="connsiteX15" fmla="*/ 25848 w 852984"/>
                <a:gd name="connsiteY15" fmla="*/ 426493 h 852984"/>
                <a:gd name="connsiteX16" fmla="*/ 426493 w 852984"/>
                <a:gd name="connsiteY16" fmla="*/ 25848 h 852984"/>
                <a:gd name="connsiteX17" fmla="*/ 827137 w 852984"/>
                <a:gd name="connsiteY17" fmla="*/ 426493 h 852984"/>
                <a:gd name="connsiteX18" fmla="*/ 678511 w 852984"/>
                <a:gd name="connsiteY18" fmla="*/ 737961 h 85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2984" h="852984">
                  <a:moveTo>
                    <a:pt x="852985" y="426493"/>
                  </a:moveTo>
                  <a:cubicBezTo>
                    <a:pt x="852985" y="191275"/>
                    <a:pt x="661710" y="0"/>
                    <a:pt x="426493" y="0"/>
                  </a:cubicBezTo>
                  <a:cubicBezTo>
                    <a:pt x="191275" y="0"/>
                    <a:pt x="0" y="191275"/>
                    <a:pt x="0" y="426493"/>
                  </a:cubicBezTo>
                  <a:cubicBezTo>
                    <a:pt x="0" y="661710"/>
                    <a:pt x="191275" y="852985"/>
                    <a:pt x="426493" y="852985"/>
                  </a:cubicBezTo>
                  <a:cubicBezTo>
                    <a:pt x="661710" y="852985"/>
                    <a:pt x="852985" y="661710"/>
                    <a:pt x="852985" y="426493"/>
                  </a:cubicBezTo>
                  <a:close/>
                  <a:moveTo>
                    <a:pt x="197737" y="754763"/>
                  </a:moveTo>
                  <a:cubicBezTo>
                    <a:pt x="204199" y="669464"/>
                    <a:pt x="275282" y="603552"/>
                    <a:pt x="360580" y="603552"/>
                  </a:cubicBezTo>
                  <a:lnTo>
                    <a:pt x="491113" y="603552"/>
                  </a:lnTo>
                  <a:cubicBezTo>
                    <a:pt x="577703" y="603552"/>
                    <a:pt x="647493" y="669464"/>
                    <a:pt x="653955" y="754763"/>
                  </a:cubicBezTo>
                  <a:cubicBezTo>
                    <a:pt x="590628" y="799997"/>
                    <a:pt x="511791" y="827137"/>
                    <a:pt x="426493" y="827137"/>
                  </a:cubicBezTo>
                  <a:cubicBezTo>
                    <a:pt x="341194" y="827137"/>
                    <a:pt x="262358" y="799997"/>
                    <a:pt x="197737" y="754763"/>
                  </a:cubicBezTo>
                  <a:close/>
                  <a:moveTo>
                    <a:pt x="678511" y="737961"/>
                  </a:moveTo>
                  <a:cubicBezTo>
                    <a:pt x="664294" y="647493"/>
                    <a:pt x="585458" y="578996"/>
                    <a:pt x="491113" y="578996"/>
                  </a:cubicBezTo>
                  <a:lnTo>
                    <a:pt x="361872" y="578996"/>
                  </a:lnTo>
                  <a:cubicBezTo>
                    <a:pt x="267527" y="578996"/>
                    <a:pt x="189983" y="647493"/>
                    <a:pt x="174474" y="737961"/>
                  </a:cubicBezTo>
                  <a:cubicBezTo>
                    <a:pt x="84006" y="664294"/>
                    <a:pt x="25848" y="551855"/>
                    <a:pt x="25848" y="426493"/>
                  </a:cubicBezTo>
                  <a:cubicBezTo>
                    <a:pt x="25848" y="205492"/>
                    <a:pt x="205492" y="25848"/>
                    <a:pt x="426493" y="25848"/>
                  </a:cubicBezTo>
                  <a:cubicBezTo>
                    <a:pt x="647493" y="25848"/>
                    <a:pt x="827137" y="205492"/>
                    <a:pt x="827137" y="426493"/>
                  </a:cubicBezTo>
                  <a:cubicBezTo>
                    <a:pt x="827137" y="551855"/>
                    <a:pt x="768979" y="664294"/>
                    <a:pt x="678511" y="737961"/>
                  </a:cubicBezTo>
                  <a:close/>
                </a:path>
              </a:pathLst>
            </a:custGeom>
            <a:solidFill>
              <a:schemeClr val="tx1"/>
            </a:solidFill>
            <a:ln w="12887" cap="flat">
              <a:noFill/>
              <a:prstDash val="solid"/>
              <a:miter/>
            </a:ln>
          </p:spPr>
          <p:txBody>
            <a:bodyPr rtlCol="0" anchor="ctr"/>
            <a:lstStyle/>
            <a:p>
              <a:endParaRPr lang="en-AU">
                <a:latin typeface="+mj-lt"/>
              </a:endParaRPr>
            </a:p>
          </p:txBody>
        </p:sp>
      </p:grpSp>
      <p:pic>
        <p:nvPicPr>
          <p:cNvPr id="52" name="Picture 51">
            <a:extLst>
              <a:ext uri="{FF2B5EF4-FFF2-40B4-BE49-F238E27FC236}">
                <a16:creationId xmlns:a16="http://schemas.microsoft.com/office/drawing/2014/main" id="{45C81C7F-E3B9-44EA-8EDC-BACBFA6F131F}"/>
              </a:ext>
            </a:extLst>
          </p:cNvPr>
          <p:cNvPicPr>
            <a:picLocks/>
          </p:cNvPicPr>
          <p:nvPr/>
        </p:nvPicPr>
        <p:blipFill>
          <a:blip r:embed="rId7"/>
          <a:stretch>
            <a:fillRect/>
          </a:stretch>
        </p:blipFill>
        <p:spPr>
          <a:xfrm>
            <a:off x="2473910" y="3679624"/>
            <a:ext cx="460800" cy="460800"/>
          </a:xfrm>
          <a:prstGeom prst="rect">
            <a:avLst/>
          </a:prstGeom>
        </p:spPr>
      </p:pic>
      <p:sp>
        <p:nvSpPr>
          <p:cNvPr id="59" name="TextBox 58">
            <a:extLst>
              <a:ext uri="{FF2B5EF4-FFF2-40B4-BE49-F238E27FC236}">
                <a16:creationId xmlns:a16="http://schemas.microsoft.com/office/drawing/2014/main" id="{BBF5989C-996E-42E7-8528-EF86B2EB94D1}"/>
              </a:ext>
            </a:extLst>
          </p:cNvPr>
          <p:cNvSpPr txBox="1"/>
          <p:nvPr/>
        </p:nvSpPr>
        <p:spPr>
          <a:xfrm flipH="1">
            <a:off x="5655706" y="5009490"/>
            <a:ext cx="1059165" cy="405102"/>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algn="ctr" defTabSz="1219200" hangingPunct="0">
              <a:lnSpc>
                <a:spcPct val="90000"/>
              </a:lnSpc>
            </a:pPr>
            <a:r>
              <a:rPr lang="de-DE" sz="1200" i="1">
                <a:solidFill>
                  <a:schemeClr val="bg1"/>
                </a:solidFill>
                <a:latin typeface="+mj-lt"/>
              </a:rPr>
              <a:t>Personal information</a:t>
            </a:r>
            <a:endParaRPr lang="de-DE" sz="1200" i="1">
              <a:solidFill>
                <a:schemeClr val="bg1"/>
              </a:solidFill>
              <a:latin typeface="+mj-lt"/>
              <a:ea typeface="Canela Text Regular"/>
              <a:cs typeface="Canela Text Regular"/>
              <a:sym typeface="Canela Text Regular"/>
            </a:endParaRPr>
          </a:p>
        </p:txBody>
      </p:sp>
      <p:sp>
        <p:nvSpPr>
          <p:cNvPr id="63" name="TextBox 62">
            <a:extLst>
              <a:ext uri="{FF2B5EF4-FFF2-40B4-BE49-F238E27FC236}">
                <a16:creationId xmlns:a16="http://schemas.microsoft.com/office/drawing/2014/main" id="{10A176D4-5CCD-42F6-B9A3-FEE4648F646B}"/>
              </a:ext>
            </a:extLst>
          </p:cNvPr>
          <p:cNvSpPr txBox="1"/>
          <p:nvPr/>
        </p:nvSpPr>
        <p:spPr>
          <a:xfrm>
            <a:off x="2521132" y="5009490"/>
            <a:ext cx="1503788" cy="405102"/>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algn="ctr" defTabSz="1219200" hangingPunct="0">
              <a:lnSpc>
                <a:spcPct val="90000"/>
              </a:lnSpc>
            </a:pPr>
            <a:r>
              <a:rPr lang="de-DE" sz="1200" i="1">
                <a:solidFill>
                  <a:schemeClr val="bg1"/>
                </a:solidFill>
                <a:latin typeface="+mj-lt"/>
                <a:ea typeface="Canela Text Regular"/>
                <a:cs typeface="Canela Text Regular"/>
                <a:sym typeface="Canela Text Regular"/>
              </a:rPr>
              <a:t>Digital services,</a:t>
            </a:r>
          </a:p>
          <a:p>
            <a:pPr algn="ctr" defTabSz="1219200" hangingPunct="0">
              <a:lnSpc>
                <a:spcPct val="90000"/>
              </a:lnSpc>
            </a:pPr>
            <a:r>
              <a:rPr lang="de-DE" sz="1200" i="1">
                <a:solidFill>
                  <a:schemeClr val="bg1"/>
                </a:solidFill>
                <a:latin typeface="+mj-lt"/>
              </a:rPr>
              <a:t>Influence</a:t>
            </a:r>
            <a:endParaRPr lang="de-DE" sz="1200" i="1">
              <a:solidFill>
                <a:schemeClr val="bg1"/>
              </a:solidFill>
              <a:latin typeface="+mj-lt"/>
              <a:ea typeface="Canela Text Regular"/>
              <a:cs typeface="Canela Text Regular"/>
              <a:sym typeface="Canela Text Regular"/>
            </a:endParaRPr>
          </a:p>
        </p:txBody>
      </p:sp>
      <p:sp>
        <p:nvSpPr>
          <p:cNvPr id="28" name="TextBox 27">
            <a:extLst>
              <a:ext uri="{FF2B5EF4-FFF2-40B4-BE49-F238E27FC236}">
                <a16:creationId xmlns:a16="http://schemas.microsoft.com/office/drawing/2014/main" id="{B8CB9FFF-BEA9-07D7-F38E-7BE6DBA32D40}"/>
              </a:ext>
            </a:extLst>
          </p:cNvPr>
          <p:cNvSpPr txBox="1"/>
          <p:nvPr/>
        </p:nvSpPr>
        <p:spPr>
          <a:xfrm>
            <a:off x="9957910" y="2941917"/>
            <a:ext cx="1263197" cy="463187"/>
          </a:xfrm>
          <a:prstGeom prst="rect">
            <a:avLst/>
          </a:prstGeom>
          <a:solidFill>
            <a:schemeClr val="accent2">
              <a:lumMod val="20000"/>
              <a:lumOff val="80000"/>
            </a:schemeClr>
          </a:solidFill>
        </p:spPr>
        <p:txBody>
          <a:bodyPr wrap="square" rtlCol="0">
            <a:spAutoFit/>
          </a:bodyPr>
          <a:lstStyle/>
          <a:p>
            <a:pPr algn="ctr"/>
            <a:r>
              <a:rPr lang="en-AU" sz="1200" b="1" dirty="0">
                <a:solidFill>
                  <a:schemeClr val="bg1"/>
                </a:solidFill>
                <a:latin typeface="+mj-lt"/>
                <a:cs typeface="Arial" panose="020B0604020202020204" pitchFamily="34" charset="0"/>
              </a:rPr>
              <a:t>Recognised influencers</a:t>
            </a:r>
          </a:p>
        </p:txBody>
      </p:sp>
      <p:pic>
        <p:nvPicPr>
          <p:cNvPr id="29" name="Picture 28">
            <a:extLst>
              <a:ext uri="{FF2B5EF4-FFF2-40B4-BE49-F238E27FC236}">
                <a16:creationId xmlns:a16="http://schemas.microsoft.com/office/drawing/2014/main" id="{35ABFEFD-5F2C-A90C-F870-15180F7C9DEA}"/>
              </a:ext>
            </a:extLst>
          </p:cNvPr>
          <p:cNvPicPr>
            <a:picLocks noChangeAspect="1"/>
          </p:cNvPicPr>
          <p:nvPr/>
        </p:nvPicPr>
        <p:blipFill>
          <a:blip r:embed="rId8"/>
          <a:stretch>
            <a:fillRect/>
          </a:stretch>
        </p:blipFill>
        <p:spPr>
          <a:xfrm>
            <a:off x="10318766" y="3410691"/>
            <a:ext cx="460800" cy="463187"/>
          </a:xfrm>
          <a:prstGeom prst="rect">
            <a:avLst/>
          </a:prstGeom>
        </p:spPr>
      </p:pic>
      <p:sp>
        <p:nvSpPr>
          <p:cNvPr id="32" name="Arc 31">
            <a:extLst>
              <a:ext uri="{FF2B5EF4-FFF2-40B4-BE49-F238E27FC236}">
                <a16:creationId xmlns:a16="http://schemas.microsoft.com/office/drawing/2014/main" id="{38A73220-279C-35E2-2F54-E871D78940C5}"/>
              </a:ext>
            </a:extLst>
          </p:cNvPr>
          <p:cNvSpPr/>
          <p:nvPr/>
        </p:nvSpPr>
        <p:spPr>
          <a:xfrm>
            <a:off x="7058051" y="1852950"/>
            <a:ext cx="3664061" cy="3356827"/>
          </a:xfrm>
          <a:prstGeom prst="arc">
            <a:avLst>
              <a:gd name="adj1" fmla="val 11454752"/>
              <a:gd name="adj2" fmla="val 20473014"/>
            </a:avLst>
          </a:prstGeom>
          <a:noFill/>
          <a:ln w="38100" cap="flat">
            <a:solidFill>
              <a:schemeClr val="bg2"/>
            </a:solidFill>
            <a:prstDash val="solid"/>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prstTxWarp prst="textArchUp">
              <a:avLst/>
            </a:prstTxWarp>
            <a:noAutofit/>
          </a:bodyPr>
          <a:lstStyle/>
          <a:p>
            <a:pPr defTabSz="457200" latinLnBrk="1" hangingPunct="0"/>
            <a:endParaRPr lang="de-DE" sz="900">
              <a:solidFill>
                <a:srgbClr val="000000"/>
              </a:solidFill>
              <a:latin typeface="+mj-lt"/>
            </a:endParaRPr>
          </a:p>
        </p:txBody>
      </p:sp>
      <p:sp>
        <p:nvSpPr>
          <p:cNvPr id="34" name="TextBox 33">
            <a:extLst>
              <a:ext uri="{FF2B5EF4-FFF2-40B4-BE49-F238E27FC236}">
                <a16:creationId xmlns:a16="http://schemas.microsoft.com/office/drawing/2014/main" id="{8EAF304E-64CF-4418-FF8C-9F4C5A0B0744}"/>
              </a:ext>
            </a:extLst>
          </p:cNvPr>
          <p:cNvSpPr txBox="1"/>
          <p:nvPr/>
        </p:nvSpPr>
        <p:spPr>
          <a:xfrm flipH="1">
            <a:off x="7130731" y="2051082"/>
            <a:ext cx="1491826" cy="442035"/>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a:solidFill>
                  <a:schemeClr val="bg1"/>
                </a:solidFill>
                <a:latin typeface="+mj-lt"/>
              </a:rPr>
              <a:t>Payment, </a:t>
            </a:r>
            <a:br>
              <a:rPr lang="de-DE" sz="1200" i="0">
                <a:solidFill>
                  <a:schemeClr val="bg1"/>
                </a:solidFill>
                <a:latin typeface="+mj-lt"/>
              </a:rPr>
            </a:br>
            <a:r>
              <a:rPr lang="de-DE" sz="1200" i="0" err="1">
                <a:solidFill>
                  <a:schemeClr val="bg1"/>
                </a:solidFill>
                <a:latin typeface="+mj-lt"/>
              </a:rPr>
              <a:t>influence</a:t>
            </a:r>
            <a:r>
              <a:rPr lang="de-DE" sz="1200" i="0">
                <a:solidFill>
                  <a:schemeClr val="bg1"/>
                </a:solidFill>
                <a:latin typeface="+mj-lt"/>
              </a:rPr>
              <a:t> </a:t>
            </a:r>
            <a:r>
              <a:rPr lang="de-DE" sz="1200" i="0" err="1">
                <a:solidFill>
                  <a:schemeClr val="bg1"/>
                </a:solidFill>
                <a:latin typeface="+mj-lt"/>
              </a:rPr>
              <a:t>message</a:t>
            </a:r>
            <a:endParaRPr lang="de-DE" sz="1200" i="0">
              <a:solidFill>
                <a:schemeClr val="bg1"/>
              </a:solidFill>
              <a:latin typeface="+mj-lt"/>
            </a:endParaRPr>
          </a:p>
        </p:txBody>
      </p:sp>
      <p:sp>
        <p:nvSpPr>
          <p:cNvPr id="61" name="Rectangle 60">
            <a:extLst>
              <a:ext uri="{FF2B5EF4-FFF2-40B4-BE49-F238E27FC236}">
                <a16:creationId xmlns:a16="http://schemas.microsoft.com/office/drawing/2014/main" id="{0E5D2BE6-7EBF-DF52-DB70-F9FDCF2EFB33}"/>
              </a:ext>
            </a:extLst>
          </p:cNvPr>
          <p:cNvSpPr/>
          <p:nvPr/>
        </p:nvSpPr>
        <p:spPr>
          <a:xfrm>
            <a:off x="10092193" y="5097146"/>
            <a:ext cx="404200" cy="308594"/>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586F93A-596F-933D-277B-C0855658B198}"/>
              </a:ext>
            </a:extLst>
          </p:cNvPr>
          <p:cNvPicPr preferRelativeResize="0">
            <a:picLocks/>
          </p:cNvPicPr>
          <p:nvPr/>
        </p:nvPicPr>
        <p:blipFill>
          <a:blip r:embed="rId9"/>
          <a:stretch>
            <a:fillRect/>
          </a:stretch>
        </p:blipFill>
        <p:spPr>
          <a:xfrm>
            <a:off x="7325068" y="959870"/>
            <a:ext cx="460800" cy="460800"/>
          </a:xfrm>
          <a:prstGeom prst="rect">
            <a:avLst/>
          </a:prstGeom>
        </p:spPr>
      </p:pic>
      <p:sp>
        <p:nvSpPr>
          <p:cNvPr id="12" name="TextBox 11">
            <a:extLst>
              <a:ext uri="{FF2B5EF4-FFF2-40B4-BE49-F238E27FC236}">
                <a16:creationId xmlns:a16="http://schemas.microsoft.com/office/drawing/2014/main" id="{E0D5D12D-204B-282B-D520-518B9912F095}"/>
              </a:ext>
            </a:extLst>
          </p:cNvPr>
          <p:cNvSpPr txBox="1"/>
          <p:nvPr/>
        </p:nvSpPr>
        <p:spPr>
          <a:xfrm>
            <a:off x="6857179" y="490231"/>
            <a:ext cx="1354706" cy="461665"/>
          </a:xfrm>
          <a:prstGeom prst="rect">
            <a:avLst/>
          </a:prstGeom>
          <a:noFill/>
        </p:spPr>
        <p:txBody>
          <a:bodyPr wrap="square" rtlCol="0">
            <a:spAutoFit/>
          </a:bodyPr>
          <a:lstStyle/>
          <a:p>
            <a:pPr algn="ctr"/>
            <a:r>
              <a:rPr lang="en-AU" sz="1200" b="1" dirty="0">
                <a:solidFill>
                  <a:schemeClr val="bg1"/>
                </a:solidFill>
                <a:latin typeface="+mj-lt"/>
                <a:cs typeface="Arial" panose="020B0604020202020204" pitchFamily="34" charset="0"/>
              </a:rPr>
              <a:t>Other</a:t>
            </a:r>
            <a:br>
              <a:rPr lang="en-AU" sz="1200" b="1" dirty="0">
                <a:solidFill>
                  <a:schemeClr val="bg1"/>
                </a:solidFill>
                <a:latin typeface="+mj-lt"/>
                <a:cs typeface="Arial" panose="020B0604020202020204" pitchFamily="34" charset="0"/>
              </a:rPr>
            </a:br>
            <a:r>
              <a:rPr lang="en-AU" sz="1200" b="1" dirty="0">
                <a:solidFill>
                  <a:schemeClr val="bg1"/>
                </a:solidFill>
                <a:latin typeface="+mj-lt"/>
                <a:cs typeface="Arial" panose="020B0604020202020204" pitchFamily="34" charset="0"/>
              </a:rPr>
              <a:t>producers</a:t>
            </a:r>
          </a:p>
        </p:txBody>
      </p:sp>
      <p:pic>
        <p:nvPicPr>
          <p:cNvPr id="22" name="Picture 21">
            <a:extLst>
              <a:ext uri="{FF2B5EF4-FFF2-40B4-BE49-F238E27FC236}">
                <a16:creationId xmlns:a16="http://schemas.microsoft.com/office/drawing/2014/main" id="{E6456385-BF95-CFE0-6F18-16A5B76F64B7}"/>
              </a:ext>
            </a:extLst>
          </p:cNvPr>
          <p:cNvPicPr preferRelativeResize="0">
            <a:picLocks/>
          </p:cNvPicPr>
          <p:nvPr/>
        </p:nvPicPr>
        <p:blipFill>
          <a:blip r:embed="rId9"/>
          <a:stretch>
            <a:fillRect/>
          </a:stretch>
        </p:blipFill>
        <p:spPr>
          <a:xfrm>
            <a:off x="6887739" y="3679624"/>
            <a:ext cx="460800" cy="460800"/>
          </a:xfrm>
          <a:prstGeom prst="rect">
            <a:avLst/>
          </a:prstGeom>
        </p:spPr>
      </p:pic>
      <p:sp>
        <p:nvSpPr>
          <p:cNvPr id="24" name="Rectangle 23">
            <a:extLst>
              <a:ext uri="{FF2B5EF4-FFF2-40B4-BE49-F238E27FC236}">
                <a16:creationId xmlns:a16="http://schemas.microsoft.com/office/drawing/2014/main" id="{F30CD14F-83BB-9873-E2AB-7A1792FD1233}"/>
              </a:ext>
            </a:extLst>
          </p:cNvPr>
          <p:cNvSpPr/>
          <p:nvPr/>
        </p:nvSpPr>
        <p:spPr>
          <a:xfrm>
            <a:off x="7099866" y="1812732"/>
            <a:ext cx="281354" cy="15363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928BF10-9665-19E1-87F3-D5F3017FE025}"/>
              </a:ext>
            </a:extLst>
          </p:cNvPr>
          <p:cNvSpPr/>
          <p:nvPr/>
        </p:nvSpPr>
        <p:spPr>
          <a:xfrm>
            <a:off x="6857179" y="2533130"/>
            <a:ext cx="281354" cy="15363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BA75493-737C-E8A5-F72C-5C3D6FF8F642}"/>
              </a:ext>
            </a:extLst>
          </p:cNvPr>
          <p:cNvSpPr txBox="1"/>
          <p:nvPr/>
        </p:nvSpPr>
        <p:spPr>
          <a:xfrm>
            <a:off x="6597822" y="2506741"/>
            <a:ext cx="802935" cy="217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200" hangingPunct="0">
              <a:lnSpc>
                <a:spcPct val="90000"/>
              </a:lnSpc>
            </a:pPr>
            <a:r>
              <a:rPr lang="de-DE" sz="1200" dirty="0">
                <a:solidFill>
                  <a:schemeClr val="bg1"/>
                </a:solidFill>
                <a:latin typeface="+mj-lt"/>
                <a:ea typeface="Canela Text Regular"/>
                <a:cs typeface="Canela Text Regular"/>
                <a:sym typeface="Canela Text Regular"/>
              </a:rPr>
              <a:t>Products</a:t>
            </a:r>
          </a:p>
        </p:txBody>
      </p:sp>
      <p:sp>
        <p:nvSpPr>
          <p:cNvPr id="9" name="TextBox 8">
            <a:extLst>
              <a:ext uri="{FF2B5EF4-FFF2-40B4-BE49-F238E27FC236}">
                <a16:creationId xmlns:a16="http://schemas.microsoft.com/office/drawing/2014/main" id="{B58A3936-E5CA-C001-FA3E-208CDC3FCBC3}"/>
              </a:ext>
            </a:extLst>
          </p:cNvPr>
          <p:cNvSpPr txBox="1"/>
          <p:nvPr/>
        </p:nvSpPr>
        <p:spPr>
          <a:xfrm>
            <a:off x="6510373" y="1734717"/>
            <a:ext cx="1241166" cy="276999"/>
          </a:xfrm>
          <a:prstGeom prst="rect">
            <a:avLst/>
          </a:prstGeom>
          <a:noFill/>
        </p:spPr>
        <p:txBody>
          <a:bodyPr wrap="square" rtlCol="0">
            <a:spAutoFit/>
          </a:bodyPr>
          <a:lstStyle/>
          <a:p>
            <a:pPr algn="ctr"/>
            <a:r>
              <a:rPr lang="en-AU" sz="1200" dirty="0">
                <a:solidFill>
                  <a:schemeClr val="bg1"/>
                </a:solidFill>
                <a:latin typeface="+mj-lt"/>
                <a:cs typeface="Arial" panose="020B0604020202020204" pitchFamily="34" charset="0"/>
              </a:rPr>
              <a:t>Payment</a:t>
            </a:r>
          </a:p>
        </p:txBody>
      </p:sp>
      <p:sp>
        <p:nvSpPr>
          <p:cNvPr id="58" name="TextBox 57">
            <a:extLst>
              <a:ext uri="{FF2B5EF4-FFF2-40B4-BE49-F238E27FC236}">
                <a16:creationId xmlns:a16="http://schemas.microsoft.com/office/drawing/2014/main" id="{B9349794-5266-D479-0AC6-4B8F0A641943}"/>
              </a:ext>
            </a:extLst>
          </p:cNvPr>
          <p:cNvSpPr txBox="1"/>
          <p:nvPr/>
        </p:nvSpPr>
        <p:spPr>
          <a:xfrm flipH="1">
            <a:off x="8105273" y="1207781"/>
            <a:ext cx="1829694"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800" i="0" dirty="0">
                <a:solidFill>
                  <a:schemeClr val="accent4"/>
                </a:solidFill>
                <a:latin typeface="+mj-lt"/>
              </a:rPr>
              <a:t>Advertising </a:t>
            </a:r>
            <a:br>
              <a:rPr lang="de-DE" sz="1800" i="0" dirty="0">
                <a:solidFill>
                  <a:schemeClr val="accent4"/>
                </a:solidFill>
                <a:latin typeface="+mj-lt"/>
              </a:rPr>
            </a:br>
            <a:endParaRPr lang="de-DE" sz="1800" i="0" dirty="0">
              <a:solidFill>
                <a:schemeClr val="accent4"/>
              </a:solidFill>
              <a:latin typeface="+mj-lt"/>
            </a:endParaRPr>
          </a:p>
        </p:txBody>
      </p:sp>
      <p:sp>
        <p:nvSpPr>
          <p:cNvPr id="50" name="TextBox 49">
            <a:extLst>
              <a:ext uri="{FF2B5EF4-FFF2-40B4-BE49-F238E27FC236}">
                <a16:creationId xmlns:a16="http://schemas.microsoft.com/office/drawing/2014/main" id="{7DAA388F-1CA8-A541-AC64-3D58D51BA913}"/>
              </a:ext>
            </a:extLst>
          </p:cNvPr>
          <p:cNvSpPr txBox="1"/>
          <p:nvPr/>
        </p:nvSpPr>
        <p:spPr>
          <a:xfrm flipH="1">
            <a:off x="3513909" y="1207781"/>
            <a:ext cx="2752210"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800" i="0" dirty="0" err="1">
                <a:solidFill>
                  <a:schemeClr val="accent1"/>
                </a:solidFill>
                <a:latin typeface="+mj-lt"/>
              </a:rPr>
              <a:t>E-commerce</a:t>
            </a:r>
            <a:r>
              <a:rPr lang="de-DE" sz="1800" i="0">
                <a:solidFill>
                  <a:schemeClr val="accent1"/>
                </a:solidFill>
                <a:latin typeface="+mj-lt"/>
              </a:rPr>
              <a:t> </a:t>
            </a:r>
            <a:br>
              <a:rPr lang="de-DE" sz="1800" i="0">
                <a:solidFill>
                  <a:schemeClr val="accent1"/>
                </a:solidFill>
                <a:latin typeface="+mj-lt"/>
              </a:rPr>
            </a:br>
            <a:endParaRPr lang="de-DE" sz="1800" i="0">
              <a:solidFill>
                <a:schemeClr val="accent1"/>
              </a:solidFill>
              <a:latin typeface="+mj-lt"/>
            </a:endParaRPr>
          </a:p>
        </p:txBody>
      </p:sp>
      <p:sp>
        <p:nvSpPr>
          <p:cNvPr id="4" name="TextBox 3">
            <a:extLst>
              <a:ext uri="{FF2B5EF4-FFF2-40B4-BE49-F238E27FC236}">
                <a16:creationId xmlns:a16="http://schemas.microsoft.com/office/drawing/2014/main" id="{EA188613-D757-562D-F8CB-7BF6F7CC2AB3}"/>
              </a:ext>
            </a:extLst>
          </p:cNvPr>
          <p:cNvSpPr txBox="1"/>
          <p:nvPr/>
        </p:nvSpPr>
        <p:spPr>
          <a:xfrm flipH="1">
            <a:off x="9153620" y="1958749"/>
            <a:ext cx="1614664" cy="626701"/>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a:solidFill>
                  <a:schemeClr val="bg1"/>
                </a:solidFill>
                <a:latin typeface="+mj-lt"/>
              </a:rPr>
              <a:t>Information, </a:t>
            </a:r>
            <a:r>
              <a:rPr lang="de-DE" sz="1200" i="0" err="1">
                <a:solidFill>
                  <a:schemeClr val="bg1"/>
                </a:solidFill>
                <a:latin typeface="+mj-lt"/>
              </a:rPr>
              <a:t>payment</a:t>
            </a:r>
            <a:r>
              <a:rPr lang="de-DE" sz="1200" i="0">
                <a:solidFill>
                  <a:schemeClr val="bg1"/>
                </a:solidFill>
                <a:latin typeface="+mj-lt"/>
              </a:rPr>
              <a:t> </a:t>
            </a:r>
            <a:r>
              <a:rPr lang="de-DE" sz="1200" i="0" err="1">
                <a:solidFill>
                  <a:schemeClr val="bg1"/>
                </a:solidFill>
                <a:latin typeface="+mj-lt"/>
              </a:rPr>
              <a:t>to</a:t>
            </a:r>
            <a:r>
              <a:rPr lang="de-DE" sz="1200" i="0">
                <a:solidFill>
                  <a:schemeClr val="bg1"/>
                </a:solidFill>
                <a:latin typeface="+mj-lt"/>
              </a:rPr>
              <a:t> </a:t>
            </a:r>
            <a:r>
              <a:rPr lang="de-DE" sz="1200" i="0" err="1">
                <a:solidFill>
                  <a:schemeClr val="bg1"/>
                </a:solidFill>
                <a:latin typeface="+mj-lt"/>
              </a:rPr>
              <a:t>some</a:t>
            </a:r>
            <a:r>
              <a:rPr lang="de-DE" sz="1200" i="0">
                <a:solidFill>
                  <a:schemeClr val="bg1"/>
                </a:solidFill>
                <a:latin typeface="+mj-lt"/>
              </a:rPr>
              <a:t> </a:t>
            </a:r>
            <a:r>
              <a:rPr lang="de-DE" sz="1200" i="0" err="1">
                <a:solidFill>
                  <a:schemeClr val="bg1"/>
                </a:solidFill>
                <a:latin typeface="+mj-lt"/>
              </a:rPr>
              <a:t>influencers</a:t>
            </a:r>
            <a:endParaRPr lang="de-DE" sz="1200" i="0">
              <a:solidFill>
                <a:schemeClr val="bg1"/>
              </a:solidFill>
              <a:latin typeface="+mj-lt"/>
            </a:endParaRPr>
          </a:p>
        </p:txBody>
      </p:sp>
      <p:sp>
        <p:nvSpPr>
          <p:cNvPr id="10" name="TextBox 9">
            <a:extLst>
              <a:ext uri="{FF2B5EF4-FFF2-40B4-BE49-F238E27FC236}">
                <a16:creationId xmlns:a16="http://schemas.microsoft.com/office/drawing/2014/main" id="{F680909F-C279-F4E1-E748-39BF32507489}"/>
              </a:ext>
            </a:extLst>
          </p:cNvPr>
          <p:cNvSpPr txBox="1"/>
          <p:nvPr/>
        </p:nvSpPr>
        <p:spPr>
          <a:xfrm>
            <a:off x="9664883" y="4348894"/>
            <a:ext cx="1755516" cy="461665"/>
          </a:xfrm>
          <a:prstGeom prst="rect">
            <a:avLst/>
          </a:prstGeom>
          <a:solidFill>
            <a:schemeClr val="accent2">
              <a:lumMod val="20000"/>
              <a:lumOff val="80000"/>
            </a:schemeClr>
          </a:solidFill>
        </p:spPr>
        <p:txBody>
          <a:bodyPr wrap="square" rtlCol="0">
            <a:spAutoFit/>
          </a:bodyPr>
          <a:lstStyle/>
          <a:p>
            <a:pPr algn="ctr"/>
            <a:r>
              <a:rPr lang="en-AU" sz="1200" b="1">
                <a:solidFill>
                  <a:schemeClr val="bg1"/>
                </a:solidFill>
                <a:latin typeface="+mj-lt"/>
                <a:cs typeface="Arial" panose="020B0604020202020204" pitchFamily="34" charset="0"/>
              </a:rPr>
              <a:t>Subversive influencers</a:t>
            </a:r>
          </a:p>
        </p:txBody>
      </p:sp>
      <p:pic>
        <p:nvPicPr>
          <p:cNvPr id="13" name="Picture 12">
            <a:extLst>
              <a:ext uri="{FF2B5EF4-FFF2-40B4-BE49-F238E27FC236}">
                <a16:creationId xmlns:a16="http://schemas.microsoft.com/office/drawing/2014/main" id="{CAA0F4A8-B3FB-C934-9268-5C2580CE4F7D}"/>
              </a:ext>
            </a:extLst>
          </p:cNvPr>
          <p:cNvPicPr>
            <a:picLocks noChangeAspect="1"/>
          </p:cNvPicPr>
          <p:nvPr/>
        </p:nvPicPr>
        <p:blipFill>
          <a:blip r:embed="rId8"/>
          <a:stretch>
            <a:fillRect/>
          </a:stretch>
        </p:blipFill>
        <p:spPr>
          <a:xfrm>
            <a:off x="10318766" y="3879408"/>
            <a:ext cx="460800" cy="463187"/>
          </a:xfrm>
          <a:prstGeom prst="rect">
            <a:avLst/>
          </a:prstGeom>
        </p:spPr>
      </p:pic>
      <p:sp>
        <p:nvSpPr>
          <p:cNvPr id="14" name="Arc 13">
            <a:extLst>
              <a:ext uri="{FF2B5EF4-FFF2-40B4-BE49-F238E27FC236}">
                <a16:creationId xmlns:a16="http://schemas.microsoft.com/office/drawing/2014/main" id="{AA4EFE06-CF97-35D0-216E-E27E0C57C9B0}"/>
              </a:ext>
            </a:extLst>
          </p:cNvPr>
          <p:cNvSpPr/>
          <p:nvPr/>
        </p:nvSpPr>
        <p:spPr>
          <a:xfrm flipV="1">
            <a:off x="7140783" y="1772597"/>
            <a:ext cx="3693315" cy="4088343"/>
          </a:xfrm>
          <a:prstGeom prst="arc">
            <a:avLst>
              <a:gd name="adj1" fmla="val 11519073"/>
              <a:gd name="adj2" fmla="val 19756607"/>
            </a:avLst>
          </a:prstGeom>
          <a:noFill/>
          <a:ln w="38100" cap="flat">
            <a:solidFill>
              <a:schemeClr val="bg2"/>
            </a:solidFill>
            <a:prstDash val="sysDash"/>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latin typeface="+mj-lt"/>
            </a:endParaRPr>
          </a:p>
        </p:txBody>
      </p:sp>
      <p:sp>
        <p:nvSpPr>
          <p:cNvPr id="16" name="TextBox 15">
            <a:extLst>
              <a:ext uri="{FF2B5EF4-FFF2-40B4-BE49-F238E27FC236}">
                <a16:creationId xmlns:a16="http://schemas.microsoft.com/office/drawing/2014/main" id="{4D085318-461E-88F3-917C-3371F99027DC}"/>
              </a:ext>
            </a:extLst>
          </p:cNvPr>
          <p:cNvSpPr txBox="1"/>
          <p:nvPr/>
        </p:nvSpPr>
        <p:spPr>
          <a:xfrm flipH="1">
            <a:off x="9153619" y="5020175"/>
            <a:ext cx="1552069" cy="571301"/>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algn="ctr" defTabSz="1219200" hangingPunct="0">
              <a:lnSpc>
                <a:spcPct val="90000"/>
              </a:lnSpc>
            </a:pPr>
            <a:r>
              <a:rPr lang="de-DE" sz="1200" i="1">
                <a:solidFill>
                  <a:schemeClr val="bg1"/>
                </a:solidFill>
                <a:latin typeface="+mj-lt"/>
              </a:rPr>
              <a:t>Information, </a:t>
            </a:r>
            <a:r>
              <a:rPr lang="de-DE" sz="1200" i="1" err="1">
                <a:solidFill>
                  <a:schemeClr val="bg1"/>
                </a:solidFill>
                <a:latin typeface="+mj-lt"/>
              </a:rPr>
              <a:t>payment</a:t>
            </a:r>
            <a:r>
              <a:rPr lang="de-DE" sz="1200" i="1">
                <a:solidFill>
                  <a:schemeClr val="bg1"/>
                </a:solidFill>
                <a:latin typeface="+mj-lt"/>
              </a:rPr>
              <a:t> </a:t>
            </a:r>
            <a:r>
              <a:rPr lang="de-DE" sz="1200" i="1" err="1">
                <a:solidFill>
                  <a:schemeClr val="bg1"/>
                </a:solidFill>
                <a:latin typeface="+mj-lt"/>
              </a:rPr>
              <a:t>to</a:t>
            </a:r>
            <a:r>
              <a:rPr lang="de-DE" sz="1200" i="1">
                <a:solidFill>
                  <a:schemeClr val="bg1"/>
                </a:solidFill>
                <a:latin typeface="+mj-lt"/>
              </a:rPr>
              <a:t> </a:t>
            </a:r>
            <a:r>
              <a:rPr lang="de-DE" sz="1200" i="1" err="1">
                <a:solidFill>
                  <a:schemeClr val="bg1"/>
                </a:solidFill>
                <a:latin typeface="+mj-lt"/>
              </a:rPr>
              <a:t>some</a:t>
            </a:r>
            <a:r>
              <a:rPr lang="de-DE" sz="1200" i="1">
                <a:solidFill>
                  <a:schemeClr val="bg1"/>
                </a:solidFill>
                <a:latin typeface="+mj-lt"/>
              </a:rPr>
              <a:t> </a:t>
            </a:r>
            <a:r>
              <a:rPr lang="de-DE" sz="1200" i="1" err="1">
                <a:solidFill>
                  <a:schemeClr val="bg1"/>
                </a:solidFill>
                <a:latin typeface="+mj-lt"/>
              </a:rPr>
              <a:t>influencers</a:t>
            </a:r>
            <a:endParaRPr lang="de-DE" sz="1200" i="1">
              <a:solidFill>
                <a:schemeClr val="bg1"/>
              </a:solidFill>
              <a:latin typeface="+mj-lt"/>
            </a:endParaRPr>
          </a:p>
        </p:txBody>
      </p:sp>
      <p:sp>
        <p:nvSpPr>
          <p:cNvPr id="18" name="TextBox 17">
            <a:extLst>
              <a:ext uri="{FF2B5EF4-FFF2-40B4-BE49-F238E27FC236}">
                <a16:creationId xmlns:a16="http://schemas.microsoft.com/office/drawing/2014/main" id="{8EF4A3CE-989C-5ECC-AF5A-F92A8EB950CB}"/>
              </a:ext>
            </a:extLst>
          </p:cNvPr>
          <p:cNvSpPr txBox="1"/>
          <p:nvPr/>
        </p:nvSpPr>
        <p:spPr>
          <a:xfrm>
            <a:off x="7069311" y="5009490"/>
            <a:ext cx="1503788" cy="405102"/>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algn="ctr" defTabSz="1219200" hangingPunct="0">
              <a:lnSpc>
                <a:spcPct val="90000"/>
              </a:lnSpc>
            </a:pPr>
            <a:r>
              <a:rPr lang="de-DE" sz="1200" i="1">
                <a:solidFill>
                  <a:schemeClr val="bg1"/>
                </a:solidFill>
                <a:latin typeface="+mj-lt"/>
                <a:ea typeface="Canela Text Regular"/>
                <a:cs typeface="Canela Text Regular"/>
                <a:sym typeface="Canela Text Regular"/>
              </a:rPr>
              <a:t>Payment, </a:t>
            </a:r>
            <a:br>
              <a:rPr lang="de-DE" sz="1200" i="1">
                <a:solidFill>
                  <a:schemeClr val="bg1"/>
                </a:solidFill>
                <a:latin typeface="+mj-lt"/>
                <a:ea typeface="Canela Text Regular"/>
                <a:cs typeface="Canela Text Regular"/>
                <a:sym typeface="Canela Text Regular"/>
              </a:rPr>
            </a:br>
            <a:r>
              <a:rPr lang="de-DE" sz="1200" i="1" err="1">
                <a:solidFill>
                  <a:schemeClr val="bg1"/>
                </a:solidFill>
                <a:latin typeface="+mj-lt"/>
                <a:ea typeface="Canela Text Regular"/>
                <a:cs typeface="Canela Text Regular"/>
                <a:sym typeface="Canela Text Regular"/>
              </a:rPr>
              <a:t>influence</a:t>
            </a:r>
            <a:r>
              <a:rPr lang="de-DE" sz="1200" i="1">
                <a:solidFill>
                  <a:schemeClr val="bg1"/>
                </a:solidFill>
                <a:latin typeface="+mj-lt"/>
                <a:ea typeface="Canela Text Regular"/>
                <a:cs typeface="Canela Text Regular"/>
                <a:sym typeface="Canela Text Regular"/>
              </a:rPr>
              <a:t> </a:t>
            </a:r>
            <a:r>
              <a:rPr lang="de-DE" sz="1200" i="1" err="1">
                <a:solidFill>
                  <a:schemeClr val="bg1"/>
                </a:solidFill>
                <a:latin typeface="+mj-lt"/>
                <a:ea typeface="Canela Text Regular"/>
                <a:cs typeface="Canela Text Regular"/>
                <a:sym typeface="Canela Text Regular"/>
              </a:rPr>
              <a:t>message</a:t>
            </a:r>
            <a:endParaRPr lang="de-DE" sz="1200" i="1">
              <a:solidFill>
                <a:schemeClr val="bg1"/>
              </a:solidFill>
              <a:latin typeface="+mj-lt"/>
              <a:ea typeface="Canela Text Regular"/>
              <a:cs typeface="Canela Text Regular"/>
              <a:sym typeface="Canela Text Regular"/>
            </a:endParaRPr>
          </a:p>
        </p:txBody>
      </p:sp>
      <p:sp>
        <p:nvSpPr>
          <p:cNvPr id="19" name="Arc 18">
            <a:extLst>
              <a:ext uri="{FF2B5EF4-FFF2-40B4-BE49-F238E27FC236}">
                <a16:creationId xmlns:a16="http://schemas.microsoft.com/office/drawing/2014/main" id="{1497B47C-B2FA-9990-E930-9D25B0088269}"/>
              </a:ext>
            </a:extLst>
          </p:cNvPr>
          <p:cNvSpPr/>
          <p:nvPr/>
        </p:nvSpPr>
        <p:spPr>
          <a:xfrm>
            <a:off x="6653780" y="240965"/>
            <a:ext cx="1761503" cy="1535432"/>
          </a:xfrm>
          <a:prstGeom prst="arc">
            <a:avLst>
              <a:gd name="adj1" fmla="val 6128100"/>
              <a:gd name="adj2" fmla="val 6127441"/>
            </a:avLst>
          </a:prstGeom>
          <a:solidFill>
            <a:schemeClr val="accent1">
              <a:alpha val="20000"/>
            </a:schemeClr>
          </a:solidFill>
          <a:ln w="50800" cap="rnd">
            <a:solidFill>
              <a:schemeClr val="accent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a:extLst>
              <a:ext uri="{FF2B5EF4-FFF2-40B4-BE49-F238E27FC236}">
                <a16:creationId xmlns:a16="http://schemas.microsoft.com/office/drawing/2014/main" id="{09764EE3-F694-6895-E319-836A40A6BA4F}"/>
              </a:ext>
            </a:extLst>
          </p:cNvPr>
          <p:cNvSpPr/>
          <p:nvPr/>
        </p:nvSpPr>
        <p:spPr>
          <a:xfrm>
            <a:off x="6665824" y="1536628"/>
            <a:ext cx="4656023" cy="4582669"/>
          </a:xfrm>
          <a:prstGeom prst="ellipse">
            <a:avLst/>
          </a:prstGeom>
          <a:solidFill>
            <a:schemeClr val="accent4">
              <a:alpha val="20000"/>
            </a:schemeClr>
          </a:solidFill>
          <a:ln w="50800" cap="rnd">
            <a:solidFill>
              <a:schemeClr val="accent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3857074D-386E-1FE9-5825-80280743894B}"/>
              </a:ext>
            </a:extLst>
          </p:cNvPr>
          <p:cNvSpPr/>
          <p:nvPr/>
        </p:nvSpPr>
        <p:spPr>
          <a:xfrm>
            <a:off x="2018988" y="1090235"/>
            <a:ext cx="5788221" cy="5045363"/>
          </a:xfrm>
          <a:prstGeom prst="arc">
            <a:avLst>
              <a:gd name="adj1" fmla="val 10805333"/>
              <a:gd name="adj2" fmla="val 8639"/>
            </a:avLst>
          </a:prstGeom>
          <a:solidFill>
            <a:schemeClr val="accent1">
              <a:alpha val="20000"/>
            </a:schemeClr>
          </a:solidFill>
          <a:ln w="50800" cap="rnd">
            <a:solidFill>
              <a:schemeClr val="accent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89EC2CA2-C4F4-0C9D-2690-286075D87CCE}"/>
              </a:ext>
            </a:extLst>
          </p:cNvPr>
          <p:cNvSpPr txBox="1"/>
          <p:nvPr/>
        </p:nvSpPr>
        <p:spPr>
          <a:xfrm flipH="1">
            <a:off x="3174273" y="5745195"/>
            <a:ext cx="3431480"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800" i="0" dirty="0">
                <a:solidFill>
                  <a:schemeClr val="accent2"/>
                </a:solidFill>
                <a:latin typeface="+mj-lt"/>
              </a:rPr>
              <a:t>Digital </a:t>
            </a:r>
            <a:r>
              <a:rPr lang="de-DE" sz="1800" i="0" dirty="0" err="1">
                <a:solidFill>
                  <a:schemeClr val="accent2"/>
                </a:solidFill>
                <a:latin typeface="+mj-lt"/>
              </a:rPr>
              <a:t>barter</a:t>
            </a:r>
            <a:r>
              <a:rPr lang="de-DE" sz="1800" i="0" dirty="0">
                <a:solidFill>
                  <a:schemeClr val="accent2"/>
                </a:solidFill>
                <a:latin typeface="+mj-lt"/>
              </a:rPr>
              <a:t>:</a:t>
            </a:r>
            <a:br>
              <a:rPr lang="de-DE" sz="1800" i="0" dirty="0">
                <a:solidFill>
                  <a:schemeClr val="accent2"/>
                </a:solidFill>
                <a:latin typeface="+mj-lt"/>
              </a:rPr>
            </a:br>
            <a:r>
              <a:rPr lang="de-DE" sz="1800" b="1" i="0" dirty="0" err="1">
                <a:solidFill>
                  <a:schemeClr val="accent2"/>
                </a:solidFill>
                <a:latin typeface="+mj-lt"/>
              </a:rPr>
              <a:t>no</a:t>
            </a:r>
            <a:r>
              <a:rPr lang="de-DE" sz="1800" b="1" i="0" dirty="0">
                <a:solidFill>
                  <a:schemeClr val="accent2"/>
                </a:solidFill>
                <a:latin typeface="+mj-lt"/>
              </a:rPr>
              <a:t> </a:t>
            </a:r>
            <a:r>
              <a:rPr lang="de-DE" sz="1800" b="1" i="0" dirty="0" err="1">
                <a:solidFill>
                  <a:schemeClr val="accent2"/>
                </a:solidFill>
                <a:latin typeface="+mj-lt"/>
              </a:rPr>
              <a:t>markets</a:t>
            </a:r>
            <a:endParaRPr lang="de-DE" sz="1800" b="1" i="0" dirty="0">
              <a:solidFill>
                <a:schemeClr val="accent2"/>
              </a:solidFill>
              <a:latin typeface="+mj-lt"/>
            </a:endParaRPr>
          </a:p>
        </p:txBody>
      </p:sp>
      <p:sp>
        <p:nvSpPr>
          <p:cNvPr id="27" name="Arc 26">
            <a:extLst>
              <a:ext uri="{FF2B5EF4-FFF2-40B4-BE49-F238E27FC236}">
                <a16:creationId xmlns:a16="http://schemas.microsoft.com/office/drawing/2014/main" id="{4AED410D-69C5-E322-8CA5-1F59511CE9E2}"/>
              </a:ext>
            </a:extLst>
          </p:cNvPr>
          <p:cNvSpPr/>
          <p:nvPr/>
        </p:nvSpPr>
        <p:spPr>
          <a:xfrm rot="10800000">
            <a:off x="1995902" y="1603367"/>
            <a:ext cx="5788221" cy="4904091"/>
          </a:xfrm>
          <a:prstGeom prst="arc">
            <a:avLst>
              <a:gd name="adj1" fmla="val 10805333"/>
              <a:gd name="adj2" fmla="val 8639"/>
            </a:avLst>
          </a:prstGeom>
          <a:solidFill>
            <a:srgbClr val="ECDBAD">
              <a:alpha val="20000"/>
            </a:srgbClr>
          </a:solidFill>
          <a:ln w="50800" cap="rnd">
            <a:solidFill>
              <a:schemeClr val="accent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6552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7" name="Oval 36">
            <a:extLst>
              <a:ext uri="{FF2B5EF4-FFF2-40B4-BE49-F238E27FC236}">
                <a16:creationId xmlns:a16="http://schemas.microsoft.com/office/drawing/2014/main" id="{4D637DD4-5F31-0DE9-1573-38DB0E061814}"/>
              </a:ext>
            </a:extLst>
          </p:cNvPr>
          <p:cNvSpPr/>
          <p:nvPr/>
        </p:nvSpPr>
        <p:spPr>
          <a:xfrm>
            <a:off x="1865757" y="4895805"/>
            <a:ext cx="1878073" cy="187807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hink-cell data - do not delete" hidden="1">
            <a:extLst>
              <a:ext uri="{FF2B5EF4-FFF2-40B4-BE49-F238E27FC236}">
                <a16:creationId xmlns:a16="http://schemas.microsoft.com/office/drawing/2014/main" id="{5C638B21-AAEA-15AE-CC43-BA864591A4C1}"/>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think-cell data - do not delete" hidden="1">
                        <a:extLst>
                          <a:ext uri="{FF2B5EF4-FFF2-40B4-BE49-F238E27FC236}">
                            <a16:creationId xmlns:a16="http://schemas.microsoft.com/office/drawing/2014/main" id="{5C638B21-AAEA-15AE-CC43-BA864591A4C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7" name="Title 2">
            <a:extLst>
              <a:ext uri="{FF2B5EF4-FFF2-40B4-BE49-F238E27FC236}">
                <a16:creationId xmlns:a16="http://schemas.microsoft.com/office/drawing/2014/main" id="{2138BE7E-AD8D-53E1-1A6A-92D4FE67B6B1}"/>
              </a:ext>
            </a:extLst>
          </p:cNvPr>
          <p:cNvSpPr>
            <a:spLocks noGrp="1"/>
          </p:cNvSpPr>
          <p:nvPr>
            <p:ph type="title"/>
          </p:nvPr>
        </p:nvSpPr>
        <p:spPr>
          <a:xfrm>
            <a:off x="838200" y="365125"/>
            <a:ext cx="10515600" cy="1089529"/>
          </a:xfrm>
        </p:spPr>
        <p:txBody>
          <a:bodyPr vert="horz"/>
          <a:lstStyle/>
          <a:p>
            <a:r>
              <a:rPr lang="en-AU" dirty="0"/>
              <a:t>Misalignment of market incentives contributes to many problems</a:t>
            </a:r>
            <a:endParaRPr lang="en-US" dirty="0"/>
          </a:p>
        </p:txBody>
      </p:sp>
      <p:sp>
        <p:nvSpPr>
          <p:cNvPr id="2" name="object 4">
            <a:extLst>
              <a:ext uri="{FF2B5EF4-FFF2-40B4-BE49-F238E27FC236}">
                <a16:creationId xmlns:a16="http://schemas.microsoft.com/office/drawing/2014/main" id="{168EC938-0DD8-9FBF-22FA-219F50D377B7}"/>
              </a:ext>
            </a:extLst>
          </p:cNvPr>
          <p:cNvSpPr txBox="1">
            <a:spLocks/>
          </p:cNvSpPr>
          <p:nvPr/>
        </p:nvSpPr>
        <p:spPr>
          <a:xfrm>
            <a:off x="2001804" y="5309522"/>
            <a:ext cx="1605981" cy="1077218"/>
          </a:xfrm>
          <a:prstGeom prst="rect">
            <a:avLst/>
          </a:prstGeom>
        </p:spPr>
        <p:txBody>
          <a:bodyPr vert="horz" wrap="square" lIns="91440" tIns="45720" rIns="91440" bIns="45720" rtlCol="0">
            <a:spAutoFit/>
          </a:bodyPr>
          <a:lst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600">
                <a:solidFill>
                  <a:schemeClr val="tx1"/>
                </a:solidFill>
                <a:latin typeface="+mj-lt"/>
              </a:rPr>
              <a:t>Poor mental health and isolation of children</a:t>
            </a:r>
          </a:p>
        </p:txBody>
      </p:sp>
      <p:sp>
        <p:nvSpPr>
          <p:cNvPr id="11" name="Oval 10">
            <a:extLst>
              <a:ext uri="{FF2B5EF4-FFF2-40B4-BE49-F238E27FC236}">
                <a16:creationId xmlns:a16="http://schemas.microsoft.com/office/drawing/2014/main" id="{2017C5CE-D9E6-73E4-AE86-901FF047331F}"/>
              </a:ext>
            </a:extLst>
          </p:cNvPr>
          <p:cNvSpPr/>
          <p:nvPr/>
        </p:nvSpPr>
        <p:spPr>
          <a:xfrm>
            <a:off x="8428126" y="3878034"/>
            <a:ext cx="2575614" cy="2575614"/>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4036444-4451-9AAB-BD0C-42ABE83EE5BE}"/>
              </a:ext>
            </a:extLst>
          </p:cNvPr>
          <p:cNvSpPr/>
          <p:nvPr/>
        </p:nvSpPr>
        <p:spPr>
          <a:xfrm>
            <a:off x="1057760" y="1439818"/>
            <a:ext cx="1512371" cy="1512371"/>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F98F85D-6468-F803-9AE9-D1BBA7325D64}"/>
              </a:ext>
            </a:extLst>
          </p:cNvPr>
          <p:cNvSpPr/>
          <p:nvPr/>
        </p:nvSpPr>
        <p:spPr>
          <a:xfrm>
            <a:off x="3035610" y="1589692"/>
            <a:ext cx="1581665" cy="1581665"/>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0774DF3-52E2-AF18-B4ED-B43F1284BEA9}"/>
              </a:ext>
            </a:extLst>
          </p:cNvPr>
          <p:cNvSpPr/>
          <p:nvPr/>
        </p:nvSpPr>
        <p:spPr>
          <a:xfrm>
            <a:off x="5609846" y="1072047"/>
            <a:ext cx="1945316" cy="1945316"/>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64C49CF-A22F-30F4-E6FD-76372C7DF6D6}"/>
              </a:ext>
            </a:extLst>
          </p:cNvPr>
          <p:cNvSpPr/>
          <p:nvPr/>
        </p:nvSpPr>
        <p:spPr>
          <a:xfrm>
            <a:off x="9556425" y="2062381"/>
            <a:ext cx="1724822" cy="1724822"/>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A61DF52-40B5-F3CE-42B3-65E7783BB5E7}"/>
              </a:ext>
            </a:extLst>
          </p:cNvPr>
          <p:cNvSpPr/>
          <p:nvPr/>
        </p:nvSpPr>
        <p:spPr>
          <a:xfrm>
            <a:off x="3836207" y="4606854"/>
            <a:ext cx="1724822" cy="1724822"/>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B6B50CE-A14E-4032-C2E8-122DE26FC310}"/>
              </a:ext>
            </a:extLst>
          </p:cNvPr>
          <p:cNvSpPr/>
          <p:nvPr/>
        </p:nvSpPr>
        <p:spPr>
          <a:xfrm>
            <a:off x="7934390" y="1037224"/>
            <a:ext cx="1724822" cy="1724822"/>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E76A894-F1BF-2162-3987-EB8A826F6448}"/>
              </a:ext>
            </a:extLst>
          </p:cNvPr>
          <p:cNvSpPr/>
          <p:nvPr/>
        </p:nvSpPr>
        <p:spPr>
          <a:xfrm>
            <a:off x="5902185" y="4344717"/>
            <a:ext cx="1878073" cy="187807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5B1C7F6-CA8A-E50D-F1C1-B438AA87CA39}"/>
              </a:ext>
            </a:extLst>
          </p:cNvPr>
          <p:cNvSpPr/>
          <p:nvPr/>
        </p:nvSpPr>
        <p:spPr>
          <a:xfrm>
            <a:off x="1081929" y="2656262"/>
            <a:ext cx="2622933" cy="262293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CB4E198-2FFE-D7FC-C272-BD9F12A7C646}"/>
              </a:ext>
            </a:extLst>
          </p:cNvPr>
          <p:cNvSpPr/>
          <p:nvPr/>
        </p:nvSpPr>
        <p:spPr>
          <a:xfrm>
            <a:off x="7051987" y="2731911"/>
            <a:ext cx="1776214" cy="1776214"/>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441AD8B-DA90-FDFB-155C-46CF8E1A3F88}"/>
              </a:ext>
            </a:extLst>
          </p:cNvPr>
          <p:cNvSpPr/>
          <p:nvPr/>
        </p:nvSpPr>
        <p:spPr>
          <a:xfrm>
            <a:off x="4240173" y="2751927"/>
            <a:ext cx="2094720" cy="209472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bject 4">
            <a:extLst>
              <a:ext uri="{FF2B5EF4-FFF2-40B4-BE49-F238E27FC236}">
                <a16:creationId xmlns:a16="http://schemas.microsoft.com/office/drawing/2014/main" id="{DD488A10-CD1D-39A5-0C4B-3CBBF54E57E5}"/>
              </a:ext>
            </a:extLst>
          </p:cNvPr>
          <p:cNvSpPr txBox="1">
            <a:spLocks noGrp="1"/>
          </p:cNvSpPr>
          <p:nvPr>
            <p:ph idx="1"/>
          </p:nvPr>
        </p:nvSpPr>
        <p:spPr>
          <a:xfrm>
            <a:off x="7153354" y="3255263"/>
            <a:ext cx="1537325" cy="830997"/>
          </a:xfrm>
        </p:spPr>
        <p:txBody>
          <a:bodyPr wrap="square">
            <a:spAutoFit/>
          </a:bodyPr>
          <a:lstStyle/>
          <a:p>
            <a:pPr marL="0" indent="0" algn="ctr">
              <a:buNone/>
            </a:pPr>
            <a:r>
              <a:rPr lang="en-AU" sz="1600">
                <a:solidFill>
                  <a:schemeClr val="tx1"/>
                </a:solidFill>
                <a:latin typeface="+mj-lt"/>
              </a:rPr>
              <a:t>Undermining market economies</a:t>
            </a:r>
          </a:p>
        </p:txBody>
      </p:sp>
      <p:sp>
        <p:nvSpPr>
          <p:cNvPr id="24" name="object 4">
            <a:extLst>
              <a:ext uri="{FF2B5EF4-FFF2-40B4-BE49-F238E27FC236}">
                <a16:creationId xmlns:a16="http://schemas.microsoft.com/office/drawing/2014/main" id="{9F65C439-BFE9-A510-C874-67D21E5026A4}"/>
              </a:ext>
            </a:extLst>
          </p:cNvPr>
          <p:cNvSpPr txBox="1">
            <a:spLocks/>
          </p:cNvSpPr>
          <p:nvPr/>
        </p:nvSpPr>
        <p:spPr>
          <a:xfrm>
            <a:off x="8597305" y="4154541"/>
            <a:ext cx="2278730" cy="2062103"/>
          </a:xfrm>
          <a:prstGeom prst="rect">
            <a:avLst/>
          </a:prstGeom>
        </p:spPr>
        <p:txBody>
          <a:bodyPr vert="horz" wrap="square" lIns="91440" tIns="45720" rIns="91440" bIns="45720" rtlCol="0">
            <a:spAutoFit/>
          </a:bodyPr>
          <a:lst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600">
                <a:solidFill>
                  <a:schemeClr val="tx1"/>
                </a:solidFill>
                <a:latin typeface="+mj-lt"/>
              </a:rPr>
              <a:t>Inequities – asymmetries of  information and power,  inadequate opportunities to  shape terms of network  participation</a:t>
            </a:r>
          </a:p>
        </p:txBody>
      </p:sp>
      <p:sp>
        <p:nvSpPr>
          <p:cNvPr id="25" name="object 4">
            <a:extLst>
              <a:ext uri="{FF2B5EF4-FFF2-40B4-BE49-F238E27FC236}">
                <a16:creationId xmlns:a16="http://schemas.microsoft.com/office/drawing/2014/main" id="{B6B3C935-C88A-19B7-C6D2-3C6D7979D3F9}"/>
              </a:ext>
            </a:extLst>
          </p:cNvPr>
          <p:cNvSpPr txBox="1">
            <a:spLocks/>
          </p:cNvSpPr>
          <p:nvPr/>
        </p:nvSpPr>
        <p:spPr>
          <a:xfrm>
            <a:off x="6038232" y="4758434"/>
            <a:ext cx="1605981" cy="1077218"/>
          </a:xfrm>
          <a:prstGeom prst="rect">
            <a:avLst/>
          </a:prstGeom>
        </p:spPr>
        <p:txBody>
          <a:bodyPr vert="horz" wrap="square" lIns="91440" tIns="45720" rIns="91440" bIns="45720" rtlCol="0">
            <a:spAutoFit/>
          </a:bodyPr>
          <a:lst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600">
                <a:solidFill>
                  <a:schemeClr val="tx1"/>
                </a:solidFill>
                <a:latin typeface="+mj-lt"/>
              </a:rPr>
              <a:t>Social, economic and political</a:t>
            </a:r>
          </a:p>
          <a:p>
            <a:pPr marL="0" indent="0" algn="ctr">
              <a:buNone/>
            </a:pPr>
            <a:r>
              <a:rPr lang="en-AU" sz="1600">
                <a:solidFill>
                  <a:schemeClr val="tx1"/>
                </a:solidFill>
                <a:latin typeface="+mj-lt"/>
              </a:rPr>
              <a:t>manipulation</a:t>
            </a:r>
          </a:p>
        </p:txBody>
      </p:sp>
      <p:sp>
        <p:nvSpPr>
          <p:cNvPr id="26" name="object 4">
            <a:extLst>
              <a:ext uri="{FF2B5EF4-FFF2-40B4-BE49-F238E27FC236}">
                <a16:creationId xmlns:a16="http://schemas.microsoft.com/office/drawing/2014/main" id="{456D2088-6A83-0675-FE6C-E50415DAE6F8}"/>
              </a:ext>
            </a:extLst>
          </p:cNvPr>
          <p:cNvSpPr txBox="1">
            <a:spLocks/>
          </p:cNvSpPr>
          <p:nvPr/>
        </p:nvSpPr>
        <p:spPr>
          <a:xfrm>
            <a:off x="3461999" y="5165841"/>
            <a:ext cx="2493645" cy="584775"/>
          </a:xfrm>
          <a:prstGeom prst="rect">
            <a:avLst/>
          </a:prstGeom>
        </p:spPr>
        <p:txBody>
          <a:bodyPr vert="horz" wrap="square" lIns="91440" tIns="45720" rIns="91440" bIns="45720" rtlCol="0">
            <a:spAutoFit/>
          </a:bodyPr>
          <a:lst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600">
                <a:solidFill>
                  <a:schemeClr val="tx1"/>
                </a:solidFill>
                <a:latin typeface="+mj-lt"/>
              </a:rPr>
              <a:t>Undermining democracies</a:t>
            </a:r>
          </a:p>
        </p:txBody>
      </p:sp>
      <p:sp>
        <p:nvSpPr>
          <p:cNvPr id="27" name="object 4">
            <a:extLst>
              <a:ext uri="{FF2B5EF4-FFF2-40B4-BE49-F238E27FC236}">
                <a16:creationId xmlns:a16="http://schemas.microsoft.com/office/drawing/2014/main" id="{BF21F98C-C3F7-D47B-4A36-8A816FFCF093}"/>
              </a:ext>
            </a:extLst>
          </p:cNvPr>
          <p:cNvSpPr txBox="1">
            <a:spLocks/>
          </p:cNvSpPr>
          <p:nvPr/>
        </p:nvSpPr>
        <p:spPr>
          <a:xfrm>
            <a:off x="8005788" y="1527758"/>
            <a:ext cx="1581665" cy="830997"/>
          </a:xfrm>
          <a:prstGeom prst="rect">
            <a:avLst/>
          </a:prstGeom>
        </p:spPr>
        <p:txBody>
          <a:bodyPr vert="horz" wrap="square" lIns="91440" tIns="45720" rIns="91440" bIns="45720" rtlCol="0">
            <a:spAutoFit/>
          </a:bodyPr>
          <a:lst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600">
                <a:solidFill>
                  <a:schemeClr val="tx1"/>
                </a:solidFill>
                <a:latin typeface="+mj-lt"/>
              </a:rPr>
              <a:t>Undermining social cohesion</a:t>
            </a:r>
          </a:p>
        </p:txBody>
      </p:sp>
      <p:sp>
        <p:nvSpPr>
          <p:cNvPr id="28" name="object 2">
            <a:extLst>
              <a:ext uri="{FF2B5EF4-FFF2-40B4-BE49-F238E27FC236}">
                <a16:creationId xmlns:a16="http://schemas.microsoft.com/office/drawing/2014/main" id="{5C52D5BE-7058-31BA-7819-944BC9011569}"/>
              </a:ext>
            </a:extLst>
          </p:cNvPr>
          <p:cNvSpPr txBox="1"/>
          <p:nvPr/>
        </p:nvSpPr>
        <p:spPr>
          <a:xfrm>
            <a:off x="1077572" y="1835439"/>
            <a:ext cx="1460400" cy="751488"/>
          </a:xfrm>
          <a:prstGeom prst="rect">
            <a:avLst/>
          </a:prstGeom>
        </p:spPr>
        <p:txBody>
          <a:bodyPr vert="horz" wrap="square" lIns="0" tIns="12700" rIns="0" bIns="0" rtlCol="0">
            <a:spAutoFit/>
          </a:bodyPr>
          <a:lstStyle/>
          <a:p>
            <a:pPr marL="12065" algn="ctr">
              <a:lnSpc>
                <a:spcPct val="100000"/>
              </a:lnSpc>
              <a:tabLst>
                <a:tab pos="241935" algn="l"/>
              </a:tabLst>
            </a:pPr>
            <a:r>
              <a:rPr sz="1600" spc="-5" dirty="0">
                <a:latin typeface="+mj-lt"/>
                <a:cs typeface="Arial"/>
              </a:rPr>
              <a:t>Inadequate protection </a:t>
            </a:r>
            <a:r>
              <a:rPr sz="1600" dirty="0">
                <a:latin typeface="+mj-lt"/>
                <a:cs typeface="Arial"/>
              </a:rPr>
              <a:t>of</a:t>
            </a:r>
            <a:r>
              <a:rPr sz="1600" spc="30" dirty="0">
                <a:latin typeface="+mj-lt"/>
                <a:cs typeface="Arial"/>
              </a:rPr>
              <a:t> </a:t>
            </a:r>
            <a:r>
              <a:rPr sz="1600" spc="-5" dirty="0">
                <a:latin typeface="+mj-lt"/>
                <a:cs typeface="Arial"/>
              </a:rPr>
              <a:t>privacy</a:t>
            </a:r>
            <a:endParaRPr sz="1600" dirty="0">
              <a:latin typeface="+mj-lt"/>
              <a:cs typeface="Arial"/>
            </a:endParaRPr>
          </a:p>
        </p:txBody>
      </p:sp>
      <p:sp>
        <p:nvSpPr>
          <p:cNvPr id="29" name="object 2">
            <a:extLst>
              <a:ext uri="{FF2B5EF4-FFF2-40B4-BE49-F238E27FC236}">
                <a16:creationId xmlns:a16="http://schemas.microsoft.com/office/drawing/2014/main" id="{9358658C-242A-578E-C791-801E3D8B5883}"/>
              </a:ext>
            </a:extLst>
          </p:cNvPr>
          <p:cNvSpPr txBox="1"/>
          <p:nvPr/>
        </p:nvSpPr>
        <p:spPr>
          <a:xfrm>
            <a:off x="3096244" y="2107736"/>
            <a:ext cx="1460399" cy="505267"/>
          </a:xfrm>
          <a:prstGeom prst="rect">
            <a:avLst/>
          </a:prstGeom>
        </p:spPr>
        <p:txBody>
          <a:bodyPr vert="horz" wrap="square" lIns="0" tIns="12700" rIns="0" bIns="0" rtlCol="0">
            <a:spAutoFit/>
          </a:bodyPr>
          <a:lstStyle/>
          <a:p>
            <a:pPr marL="12065" algn="ctr">
              <a:lnSpc>
                <a:spcPct val="100000"/>
              </a:lnSpc>
              <a:tabLst>
                <a:tab pos="241935" algn="l"/>
              </a:tabLst>
            </a:pPr>
            <a:r>
              <a:rPr sz="1600" spc="-5">
                <a:latin typeface="+mj-lt"/>
                <a:cs typeface="Arial"/>
              </a:rPr>
              <a:t>Inadequate</a:t>
            </a:r>
            <a:r>
              <a:rPr sz="1600" spc="10">
                <a:latin typeface="+mj-lt"/>
                <a:cs typeface="Arial"/>
              </a:rPr>
              <a:t> </a:t>
            </a:r>
            <a:r>
              <a:rPr sz="1600" spc="-5">
                <a:latin typeface="+mj-lt"/>
                <a:cs typeface="Arial"/>
              </a:rPr>
              <a:t>cybersecurity</a:t>
            </a:r>
            <a:endParaRPr sz="1600">
              <a:latin typeface="+mj-lt"/>
              <a:cs typeface="Arial"/>
            </a:endParaRPr>
          </a:p>
        </p:txBody>
      </p:sp>
      <p:sp>
        <p:nvSpPr>
          <p:cNvPr id="30" name="object 2">
            <a:extLst>
              <a:ext uri="{FF2B5EF4-FFF2-40B4-BE49-F238E27FC236}">
                <a16:creationId xmlns:a16="http://schemas.microsoft.com/office/drawing/2014/main" id="{3C81DD1F-A29B-5CDE-6166-4F5B33E77F2F}"/>
              </a:ext>
            </a:extLst>
          </p:cNvPr>
          <p:cNvSpPr txBox="1"/>
          <p:nvPr/>
        </p:nvSpPr>
        <p:spPr>
          <a:xfrm>
            <a:off x="1332841" y="3209587"/>
            <a:ext cx="2149670" cy="1736373"/>
          </a:xfrm>
          <a:prstGeom prst="rect">
            <a:avLst/>
          </a:prstGeom>
        </p:spPr>
        <p:txBody>
          <a:bodyPr vert="horz" wrap="square" lIns="0" tIns="12700" rIns="0" bIns="0" rtlCol="0">
            <a:spAutoFit/>
          </a:bodyPr>
          <a:lstStyle/>
          <a:p>
            <a:pPr marL="12065" marR="5080" algn="ctr">
              <a:lnSpc>
                <a:spcPct val="100000"/>
              </a:lnSpc>
              <a:tabLst>
                <a:tab pos="241935" algn="l"/>
              </a:tabLst>
            </a:pPr>
            <a:r>
              <a:rPr sz="1600" spc="-5" dirty="0">
                <a:latin typeface="+mj-lt"/>
                <a:cs typeface="Arial"/>
              </a:rPr>
              <a:t>Psychological damage</a:t>
            </a:r>
            <a:r>
              <a:rPr lang="en-AU" sz="1600" spc="-5" dirty="0">
                <a:latin typeface="+mj-lt"/>
                <a:cs typeface="Arial"/>
              </a:rPr>
              <a:t> – a </a:t>
            </a:r>
            <a:r>
              <a:rPr sz="1600" spc="-5" dirty="0">
                <a:latin typeface="+mj-lt"/>
                <a:cs typeface="Arial"/>
              </a:rPr>
              <a:t>addiction, self-harm, depression, hate  speech, attention </a:t>
            </a:r>
            <a:r>
              <a:rPr sz="1600" dirty="0">
                <a:latin typeface="+mj-lt"/>
                <a:cs typeface="Arial"/>
              </a:rPr>
              <a:t>capture,  </a:t>
            </a:r>
            <a:r>
              <a:rPr sz="1600" spc="-5" dirty="0">
                <a:latin typeface="+mj-lt"/>
                <a:cs typeface="Arial"/>
              </a:rPr>
              <a:t>concentration</a:t>
            </a:r>
            <a:r>
              <a:rPr sz="1600" dirty="0">
                <a:latin typeface="+mj-lt"/>
                <a:cs typeface="Arial"/>
              </a:rPr>
              <a:t> </a:t>
            </a:r>
            <a:r>
              <a:rPr sz="1600" spc="-5" dirty="0">
                <a:latin typeface="+mj-lt"/>
                <a:cs typeface="Arial"/>
              </a:rPr>
              <a:t>damage</a:t>
            </a:r>
            <a:endParaRPr sz="1600" dirty="0">
              <a:latin typeface="+mj-lt"/>
              <a:cs typeface="Arial"/>
            </a:endParaRPr>
          </a:p>
        </p:txBody>
      </p:sp>
      <p:sp>
        <p:nvSpPr>
          <p:cNvPr id="31" name="object 2">
            <a:extLst>
              <a:ext uri="{FF2B5EF4-FFF2-40B4-BE49-F238E27FC236}">
                <a16:creationId xmlns:a16="http://schemas.microsoft.com/office/drawing/2014/main" id="{808886A4-1D94-2DA3-6C95-4367FC827A6F}"/>
              </a:ext>
            </a:extLst>
          </p:cNvPr>
          <p:cNvSpPr txBox="1"/>
          <p:nvPr/>
        </p:nvSpPr>
        <p:spPr>
          <a:xfrm>
            <a:off x="4431923" y="3284211"/>
            <a:ext cx="1811491" cy="1243930"/>
          </a:xfrm>
          <a:prstGeom prst="rect">
            <a:avLst/>
          </a:prstGeom>
        </p:spPr>
        <p:txBody>
          <a:bodyPr vert="horz" wrap="square" lIns="0" tIns="12700" rIns="0" bIns="0" rtlCol="0">
            <a:spAutoFit/>
          </a:bodyPr>
          <a:lstStyle/>
          <a:p>
            <a:pPr marL="12065" marR="76200" algn="ctr">
              <a:lnSpc>
                <a:spcPct val="100000"/>
              </a:lnSpc>
              <a:tabLst>
                <a:tab pos="241935" algn="l"/>
              </a:tabLst>
            </a:pPr>
            <a:r>
              <a:rPr sz="1600" spc="-5">
                <a:latin typeface="+mj-lt"/>
                <a:cs typeface="Arial"/>
              </a:rPr>
              <a:t>Social damage</a:t>
            </a:r>
            <a:r>
              <a:rPr lang="en-AU" sz="1600" spc="-5">
                <a:latin typeface="+mj-lt"/>
                <a:cs typeface="Arial"/>
              </a:rPr>
              <a:t> – s</a:t>
            </a:r>
            <a:r>
              <a:rPr sz="1600" spc="-5">
                <a:latin typeface="+mj-lt"/>
                <a:cs typeface="Arial"/>
              </a:rPr>
              <a:t>ocial exclusion,  victimization, bullying, peer  pressure</a:t>
            </a:r>
            <a:endParaRPr sz="1600">
              <a:latin typeface="+mj-lt"/>
              <a:cs typeface="Arial"/>
            </a:endParaRPr>
          </a:p>
        </p:txBody>
      </p:sp>
      <p:sp>
        <p:nvSpPr>
          <p:cNvPr id="32" name="object 2">
            <a:extLst>
              <a:ext uri="{FF2B5EF4-FFF2-40B4-BE49-F238E27FC236}">
                <a16:creationId xmlns:a16="http://schemas.microsoft.com/office/drawing/2014/main" id="{17DBB4A0-8FE6-8D56-9CBC-87805E45D425}"/>
              </a:ext>
            </a:extLst>
          </p:cNvPr>
          <p:cNvSpPr txBox="1"/>
          <p:nvPr/>
        </p:nvSpPr>
        <p:spPr>
          <a:xfrm>
            <a:off x="5795198" y="1566200"/>
            <a:ext cx="1581665" cy="997709"/>
          </a:xfrm>
          <a:prstGeom prst="rect">
            <a:avLst/>
          </a:prstGeom>
        </p:spPr>
        <p:txBody>
          <a:bodyPr vert="horz" wrap="square" lIns="0" tIns="12700" rIns="0" bIns="0" rtlCol="0">
            <a:spAutoFit/>
          </a:bodyPr>
          <a:lstStyle/>
          <a:p>
            <a:pPr marL="12065" algn="ctr">
              <a:lnSpc>
                <a:spcPct val="100000"/>
              </a:lnSpc>
              <a:tabLst>
                <a:tab pos="241935" algn="l"/>
              </a:tabLst>
            </a:pPr>
            <a:r>
              <a:rPr lang="en-AU" sz="1600" spc="-5">
                <a:latin typeface="+mj-lt"/>
                <a:cs typeface="Arial"/>
              </a:rPr>
              <a:t>Misinformation and eroded  appreciation of truth</a:t>
            </a:r>
          </a:p>
        </p:txBody>
      </p:sp>
      <p:sp>
        <p:nvSpPr>
          <p:cNvPr id="33" name="object 2">
            <a:extLst>
              <a:ext uri="{FF2B5EF4-FFF2-40B4-BE49-F238E27FC236}">
                <a16:creationId xmlns:a16="http://schemas.microsoft.com/office/drawing/2014/main" id="{5201EFE2-0C52-345F-3D6D-252231887E1A}"/>
              </a:ext>
            </a:extLst>
          </p:cNvPr>
          <p:cNvSpPr txBox="1"/>
          <p:nvPr/>
        </p:nvSpPr>
        <p:spPr>
          <a:xfrm>
            <a:off x="9699834" y="2449464"/>
            <a:ext cx="1385752" cy="997709"/>
          </a:xfrm>
          <a:prstGeom prst="rect">
            <a:avLst/>
          </a:prstGeom>
        </p:spPr>
        <p:txBody>
          <a:bodyPr vert="horz" wrap="square" lIns="0" tIns="12700" rIns="0" bIns="0" rtlCol="0">
            <a:spAutoFit/>
          </a:bodyPr>
          <a:lstStyle/>
          <a:p>
            <a:pPr marL="12065" algn="ctr">
              <a:lnSpc>
                <a:spcPct val="100000"/>
              </a:lnSpc>
              <a:tabLst>
                <a:tab pos="241935" algn="l"/>
              </a:tabLst>
            </a:pPr>
            <a:r>
              <a:rPr lang="en-AU" sz="1600" spc="-5">
                <a:latin typeface="+mj-lt"/>
                <a:cs typeface="Arial"/>
              </a:rPr>
              <a:t>Exploitation of psychological  weaknesses</a:t>
            </a:r>
          </a:p>
        </p:txBody>
      </p:sp>
      <p:pic>
        <p:nvPicPr>
          <p:cNvPr id="34" name="Picture 33">
            <a:extLst>
              <a:ext uri="{FF2B5EF4-FFF2-40B4-BE49-F238E27FC236}">
                <a16:creationId xmlns:a16="http://schemas.microsoft.com/office/drawing/2014/main" id="{D0DD380D-07A0-27BE-D50C-2091C6240DD0}"/>
              </a:ext>
            </a:extLst>
          </p:cNvPr>
          <p:cNvPicPr>
            <a:picLocks noChangeAspect="1"/>
          </p:cNvPicPr>
          <p:nvPr/>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10297681" y="6473266"/>
            <a:ext cx="802119" cy="191634"/>
          </a:xfrm>
          <a:prstGeom prst="rect">
            <a:avLst/>
          </a:prstGeom>
          <a:noFill/>
          <a:ln>
            <a:noFill/>
          </a:ln>
        </p:spPr>
        <p:style>
          <a:lnRef idx="0">
            <a:scrgbClr r="0" g="0" b="0"/>
          </a:lnRef>
          <a:fillRef idx="0">
            <a:scrgbClr r="0" g="0" b="0"/>
          </a:fillRef>
          <a:effectRef idx="0">
            <a:scrgbClr r="0" g="0" b="0"/>
          </a:effectRef>
          <a:fontRef idx="minor">
            <a:schemeClr val="accent1"/>
          </a:fontRef>
        </p:style>
      </p:pic>
      <p:sp>
        <p:nvSpPr>
          <p:cNvPr id="35" name="Slide Number Placeholder 3">
            <a:extLst>
              <a:ext uri="{FF2B5EF4-FFF2-40B4-BE49-F238E27FC236}">
                <a16:creationId xmlns:a16="http://schemas.microsoft.com/office/drawing/2014/main" id="{D96FD040-C8C4-F61F-A692-0D162DAB8CBB}"/>
              </a:ext>
            </a:extLst>
          </p:cNvPr>
          <p:cNvSpPr>
            <a:spLocks noGrp="1"/>
          </p:cNvSpPr>
          <p:nvPr>
            <p:ph type="sldNum" idx="4"/>
          </p:nvPr>
        </p:nvSpPr>
        <p:spPr>
          <a:xfrm>
            <a:off x="10874512" y="6459083"/>
            <a:ext cx="731600" cy="524800"/>
          </a:xfrm>
        </p:spPr>
        <p:txBody>
          <a:bodyPr/>
          <a:lstStyle/>
          <a:p>
            <a:fld id="{00000000-1234-1234-1234-123412341234}" type="slidenum">
              <a:rPr lang="en-GB" smtClean="0"/>
              <a:pPr/>
              <a:t>21</a:t>
            </a:fld>
            <a:endParaRPr lang="en-GB"/>
          </a:p>
        </p:txBody>
      </p:sp>
      <p:pic>
        <p:nvPicPr>
          <p:cNvPr id="36" name="Picture 35">
            <a:extLst>
              <a:ext uri="{FF2B5EF4-FFF2-40B4-BE49-F238E27FC236}">
                <a16:creationId xmlns:a16="http://schemas.microsoft.com/office/drawing/2014/main" id="{DEB355B3-6E71-D195-8C77-73CABFF1925B}"/>
              </a:ext>
            </a:extLst>
          </p:cNvPr>
          <p:cNvPicPr>
            <a:picLocks noChangeAspect="1"/>
          </p:cNvPicPr>
          <p:nvPr/>
        </p:nvPicPr>
        <p:blipFill>
          <a:blip r:embed="rId5">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450081" y="6625666"/>
            <a:ext cx="802119" cy="191634"/>
          </a:xfrm>
          <a:prstGeom prst="rect">
            <a:avLst/>
          </a:prstGeom>
          <a:noFill/>
          <a:ln>
            <a:noFill/>
          </a:ln>
        </p:spPr>
        <p:style>
          <a:lnRef idx="0">
            <a:scrgbClr r="0" g="0" b="0"/>
          </a:lnRef>
          <a:fillRef idx="0">
            <a:scrgbClr r="0" g="0" b="0"/>
          </a:fillRef>
          <a:effectRef idx="0">
            <a:scrgbClr r="0" g="0" b="0"/>
          </a:effectRef>
          <a:fontRef idx="minor">
            <a:schemeClr val="accent1"/>
          </a:fontRef>
        </p:style>
      </p:pic>
    </p:spTree>
    <p:extLst>
      <p:ext uri="{BB962C8B-B14F-4D97-AF65-F5344CB8AC3E}">
        <p14:creationId xmlns:p14="http://schemas.microsoft.com/office/powerpoint/2010/main" val="295499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EAD0D11-7240-4C58-93A2-7B26EA20B350}"/>
              </a:ext>
            </a:extLst>
          </p:cNvPr>
          <p:cNvGraphicFramePr>
            <a:graphicFrameLocks noChangeAspect="1"/>
          </p:cNvGraphicFramePr>
          <p:nvPr>
            <p:custDataLst>
              <p:tags r:id="rId1"/>
            </p:custDataLst>
            <p:extLst>
              <p:ext uri="{D42A27DB-BD31-4B8C-83A1-F6EECF244321}">
                <p14:modId xmlns:p14="http://schemas.microsoft.com/office/powerpoint/2010/main" val="4050439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2" imgH="338" progId="TCLayout.ActiveDocument.1">
                  <p:embed/>
                </p:oleObj>
              </mc:Choice>
              <mc:Fallback>
                <p:oleObj name="think-cell Slide" r:id="rId3" imgW="332" imgH="338" progId="TCLayout.ActiveDocument.1">
                  <p:embed/>
                  <p:pic>
                    <p:nvPicPr>
                      <p:cNvPr id="6" name="Object 5" hidden="1">
                        <a:extLst>
                          <a:ext uri="{FF2B5EF4-FFF2-40B4-BE49-F238E27FC236}">
                            <a16:creationId xmlns:a16="http://schemas.microsoft.com/office/drawing/2014/main" id="{EEAD0D11-7240-4C58-93A2-7B26EA20B3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58B4B9EA-FBB3-45C7-85E0-88D6C42C7A3B}"/>
              </a:ext>
            </a:extLst>
          </p:cNvPr>
          <p:cNvSpPr>
            <a:spLocks noGrp="1"/>
          </p:cNvSpPr>
          <p:nvPr>
            <p:ph type="title"/>
          </p:nvPr>
        </p:nvSpPr>
        <p:spPr>
          <a:xfrm>
            <a:off x="838200" y="1399161"/>
            <a:ext cx="10515600" cy="5327612"/>
          </a:xfrm>
        </p:spPr>
        <p:txBody>
          <a:bodyPr vert="horz" anchor="t"/>
          <a:lstStyle/>
          <a:p>
            <a:pPr>
              <a:spcBef>
                <a:spcPts val="0"/>
              </a:spcBef>
            </a:pPr>
            <a:r>
              <a:rPr lang="en-US" sz="2800" dirty="0"/>
              <a:t>Ensure consumers’ control over their verified personal data and who has access to it</a:t>
            </a:r>
            <a:br>
              <a:rPr lang="en-US" sz="2800" dirty="0"/>
            </a:br>
            <a:br>
              <a:rPr lang="en-US" sz="2800" dirty="0"/>
            </a:br>
            <a:r>
              <a:rPr lang="en-US" sz="2800" dirty="0"/>
              <a:t>Enable citizens to negotiate the terms under which their personal data is processed</a:t>
            </a:r>
            <a:br>
              <a:rPr lang="en-US" sz="2800" dirty="0"/>
            </a:br>
            <a:r>
              <a:rPr lang="en-US" sz="1400" dirty="0"/>
              <a:t> </a:t>
            </a:r>
            <a:br>
              <a:rPr lang="en-US" sz="2800" dirty="0"/>
            </a:br>
            <a:r>
              <a:rPr lang="en-US" sz="2800" dirty="0"/>
              <a:t>Provide effective rights of association and representation for citizens to ensure that skilled professionals can advise groups of citizens, and negotiate on their behalf</a:t>
            </a:r>
            <a:br>
              <a:rPr lang="en-US" sz="2800" dirty="0"/>
            </a:br>
            <a:r>
              <a:rPr lang="en-US" sz="1400" dirty="0"/>
              <a:t> </a:t>
            </a:r>
            <a:br>
              <a:rPr lang="en-US" sz="2800" dirty="0"/>
            </a:br>
            <a:r>
              <a:rPr lang="en-US" sz="2800" dirty="0"/>
              <a:t>Protect vulnerable citizens by imposing fiduciary obligations on the use of inferred data </a:t>
            </a:r>
            <a:br>
              <a:rPr lang="en-US" sz="2800" dirty="0"/>
            </a:br>
            <a:r>
              <a:rPr lang="en-US" sz="1400" dirty="0"/>
              <a:t>  </a:t>
            </a:r>
            <a:br>
              <a:rPr lang="en-US" sz="2800" dirty="0"/>
            </a:br>
            <a:r>
              <a:rPr lang="en-US" sz="2800" dirty="0"/>
              <a:t>Establish market structure and incentives to achieve effective and accountable Data Commons</a:t>
            </a:r>
            <a:endParaRPr lang="de-DE" sz="2800" dirty="0"/>
          </a:p>
        </p:txBody>
      </p:sp>
      <p:sp>
        <p:nvSpPr>
          <p:cNvPr id="2" name="Slide Number Placeholder 3">
            <a:extLst>
              <a:ext uri="{FF2B5EF4-FFF2-40B4-BE49-F238E27FC236}">
                <a16:creationId xmlns:a16="http://schemas.microsoft.com/office/drawing/2014/main" id="{91A0D703-0CDC-6A00-188E-BEB79E8BC996}"/>
              </a:ext>
            </a:extLst>
          </p:cNvPr>
          <p:cNvSpPr>
            <a:spLocks noGrp="1"/>
          </p:cNvSpPr>
          <p:nvPr>
            <p:ph type="sldNum" idx="4"/>
          </p:nvPr>
        </p:nvSpPr>
        <p:spPr>
          <a:xfrm>
            <a:off x="10722112" y="6306683"/>
            <a:ext cx="731600" cy="524800"/>
          </a:xfrm>
        </p:spPr>
        <p:txBody>
          <a:bodyPr/>
          <a:lstStyle/>
          <a:p>
            <a:fld id="{00000000-1234-1234-1234-123412341234}" type="slidenum">
              <a:rPr lang="en-GB" smtClean="0"/>
              <a:pPr/>
              <a:t>22</a:t>
            </a:fld>
            <a:endParaRPr lang="en-GB"/>
          </a:p>
        </p:txBody>
      </p:sp>
      <p:pic>
        <p:nvPicPr>
          <p:cNvPr id="3" name="Picture 2">
            <a:extLst>
              <a:ext uri="{FF2B5EF4-FFF2-40B4-BE49-F238E27FC236}">
                <a16:creationId xmlns:a16="http://schemas.microsoft.com/office/drawing/2014/main" id="{12B5E2CA-7F6F-D255-97AD-B00A44D715FB}"/>
              </a:ext>
            </a:extLst>
          </p:cNvPr>
          <p:cNvPicPr>
            <a:picLocks noChangeAspect="1"/>
          </p:cNvPicPr>
          <p:nvPr/>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10297681" y="6473266"/>
            <a:ext cx="802119" cy="191634"/>
          </a:xfrm>
          <a:prstGeom prst="rect">
            <a:avLst/>
          </a:prstGeom>
          <a:noFill/>
          <a:ln>
            <a:noFill/>
          </a:ln>
        </p:spPr>
        <p:style>
          <a:lnRef idx="0">
            <a:scrgbClr r="0" g="0" b="0"/>
          </a:lnRef>
          <a:fillRef idx="0">
            <a:scrgbClr r="0" g="0" b="0"/>
          </a:fillRef>
          <a:effectRef idx="0">
            <a:scrgbClr r="0" g="0" b="0"/>
          </a:effectRef>
          <a:fontRef idx="minor">
            <a:schemeClr val="accent1"/>
          </a:fontRef>
        </p:style>
      </p:pic>
      <p:sp>
        <p:nvSpPr>
          <p:cNvPr id="5" name="TextBox 4">
            <a:extLst>
              <a:ext uri="{FF2B5EF4-FFF2-40B4-BE49-F238E27FC236}">
                <a16:creationId xmlns:a16="http://schemas.microsoft.com/office/drawing/2014/main" id="{22191A0F-D2F6-8E4E-9E78-469C13B03E64}"/>
              </a:ext>
            </a:extLst>
          </p:cNvPr>
          <p:cNvSpPr txBox="1"/>
          <p:nvPr/>
        </p:nvSpPr>
        <p:spPr>
          <a:xfrm>
            <a:off x="864971" y="323071"/>
            <a:ext cx="3943708" cy="646331"/>
          </a:xfrm>
          <a:prstGeom prst="rect">
            <a:avLst/>
          </a:prstGeom>
          <a:noFill/>
        </p:spPr>
        <p:txBody>
          <a:bodyPr wrap="none" rtlCol="0">
            <a:spAutoFit/>
          </a:bodyPr>
          <a:lstStyle/>
          <a:p>
            <a:r>
              <a:rPr lang="de-DE" sz="3600">
                <a:latin typeface="+mj-lt"/>
              </a:rPr>
              <a:t>The </a:t>
            </a:r>
            <a:r>
              <a:rPr lang="de-DE" sz="3600" err="1">
                <a:latin typeface="+mj-lt"/>
              </a:rPr>
              <a:t>way</a:t>
            </a:r>
            <a:r>
              <a:rPr lang="de-DE" sz="3600">
                <a:latin typeface="+mj-lt"/>
              </a:rPr>
              <a:t> </a:t>
            </a:r>
            <a:r>
              <a:rPr lang="de-DE" sz="3600" err="1">
                <a:latin typeface="+mj-lt"/>
              </a:rPr>
              <a:t>forward</a:t>
            </a:r>
            <a:endParaRPr lang="de-DE" sz="3600">
              <a:latin typeface="+mj-lt"/>
            </a:endParaRPr>
          </a:p>
        </p:txBody>
      </p:sp>
    </p:spTree>
    <p:extLst>
      <p:ext uri="{BB962C8B-B14F-4D97-AF65-F5344CB8AC3E}">
        <p14:creationId xmlns:p14="http://schemas.microsoft.com/office/powerpoint/2010/main" val="388107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C638B21-AAEA-15AE-CC43-BA864591A4C1}"/>
              </a:ext>
            </a:extLst>
          </p:cNvPr>
          <p:cNvGraphicFramePr>
            <a:graphicFrameLocks noChangeAspect="1"/>
          </p:cNvGraphicFramePr>
          <p:nvPr>
            <p:custDataLst>
              <p:tags r:id="rId1"/>
            </p:custDataLst>
            <p:extLst>
              <p:ext uri="{D42A27DB-BD31-4B8C-83A1-F6EECF244321}">
                <p14:modId xmlns:p14="http://schemas.microsoft.com/office/powerpoint/2010/main" val="324723655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AE5C98F1-031C-9E68-ED08-EB27ECE9F191}"/>
              </a:ext>
            </a:extLst>
          </p:cNvPr>
          <p:cNvSpPr>
            <a:spLocks noGrp="1"/>
          </p:cNvSpPr>
          <p:nvPr>
            <p:ph type="sldNum" idx="4"/>
          </p:nvPr>
        </p:nvSpPr>
        <p:spPr/>
        <p:txBody>
          <a:bodyPr/>
          <a:lstStyle/>
          <a:p>
            <a:fld id="{00000000-1234-1234-1234-123412341234}" type="slidenum">
              <a:rPr lang="en-GB" smtClean="0"/>
              <a:pPr/>
              <a:t>23</a:t>
            </a:fld>
            <a:endParaRPr lang="en-GB"/>
          </a:p>
        </p:txBody>
      </p:sp>
      <p:sp>
        <p:nvSpPr>
          <p:cNvPr id="7" name="Title 2">
            <a:extLst>
              <a:ext uri="{FF2B5EF4-FFF2-40B4-BE49-F238E27FC236}">
                <a16:creationId xmlns:a16="http://schemas.microsoft.com/office/drawing/2014/main" id="{2138BE7E-AD8D-53E1-1A6A-92D4FE67B6B1}"/>
              </a:ext>
            </a:extLst>
          </p:cNvPr>
          <p:cNvSpPr>
            <a:spLocks noGrp="1"/>
          </p:cNvSpPr>
          <p:nvPr>
            <p:ph type="title"/>
          </p:nvPr>
        </p:nvSpPr>
        <p:spPr>
          <a:xfrm>
            <a:off x="838200" y="365125"/>
            <a:ext cx="10515600" cy="590931"/>
          </a:xfrm>
        </p:spPr>
        <p:txBody>
          <a:bodyPr vert="horz"/>
          <a:lstStyle/>
          <a:p>
            <a:r>
              <a:rPr lang="en-US"/>
              <a:t>IDEA digital eco-system</a:t>
            </a:r>
          </a:p>
        </p:txBody>
      </p:sp>
      <p:sp>
        <p:nvSpPr>
          <p:cNvPr id="11" name="Freeform 19">
            <a:extLst>
              <a:ext uri="{FF2B5EF4-FFF2-40B4-BE49-F238E27FC236}">
                <a16:creationId xmlns:a16="http://schemas.microsoft.com/office/drawing/2014/main" id="{CCCF9204-31BC-3051-9198-0CC83268C4A1}"/>
              </a:ext>
            </a:extLst>
          </p:cNvPr>
          <p:cNvSpPr/>
          <p:nvPr/>
        </p:nvSpPr>
        <p:spPr>
          <a:xfrm>
            <a:off x="457363" y="2860575"/>
            <a:ext cx="1997973" cy="316113"/>
          </a:xfrm>
          <a:custGeom>
            <a:avLst/>
            <a:gdLst>
              <a:gd name="connsiteX0" fmla="*/ 0 w 1997973"/>
              <a:gd name="connsiteY0" fmla="*/ 0 h 658422"/>
              <a:gd name="connsiteX1" fmla="*/ 1997973 w 1997973"/>
              <a:gd name="connsiteY1" fmla="*/ 0 h 658422"/>
              <a:gd name="connsiteX2" fmla="*/ 1997973 w 1997973"/>
              <a:gd name="connsiteY2" fmla="*/ 658422 h 658422"/>
              <a:gd name="connsiteX3" fmla="*/ 0 w 1997973"/>
              <a:gd name="connsiteY3" fmla="*/ 658422 h 658422"/>
              <a:gd name="connsiteX4" fmla="*/ 0 w 1997973"/>
              <a:gd name="connsiteY4" fmla="*/ 0 h 65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7973" h="658422">
                <a:moveTo>
                  <a:pt x="0" y="0"/>
                </a:moveTo>
                <a:lnTo>
                  <a:pt x="1997973" y="0"/>
                </a:lnTo>
                <a:lnTo>
                  <a:pt x="1997973" y="658422"/>
                </a:lnTo>
                <a:lnTo>
                  <a:pt x="0" y="6584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0000" tIns="46800" rIns="90000" bIns="46800" numCol="1" spcCol="1270" anchor="ctr" anchorCtr="0">
            <a:spAutoFit/>
          </a:bodyPr>
          <a:lstStyle/>
          <a:p>
            <a:pPr marL="0" lvl="0" indent="0" algn="ctr" defTabSz="933450">
              <a:lnSpc>
                <a:spcPct val="90000"/>
              </a:lnSpc>
              <a:spcBef>
                <a:spcPct val="0"/>
              </a:spcBef>
              <a:spcAft>
                <a:spcPct val="35000"/>
              </a:spcAft>
              <a:buNone/>
            </a:pPr>
            <a:r>
              <a:rPr lang="en-US" sz="1600" b="1" kern="1200">
                <a:solidFill>
                  <a:schemeClr val="accent1"/>
                </a:solidFill>
                <a:latin typeface="+mj-lt"/>
              </a:rPr>
              <a:t>Consumers</a:t>
            </a:r>
          </a:p>
        </p:txBody>
      </p:sp>
      <p:sp>
        <p:nvSpPr>
          <p:cNvPr id="12" name="Freeform 39">
            <a:extLst>
              <a:ext uri="{FF2B5EF4-FFF2-40B4-BE49-F238E27FC236}">
                <a16:creationId xmlns:a16="http://schemas.microsoft.com/office/drawing/2014/main" id="{DD8913AF-D02F-A503-4E86-6C2B9268CE40}"/>
              </a:ext>
            </a:extLst>
          </p:cNvPr>
          <p:cNvSpPr/>
          <p:nvPr/>
        </p:nvSpPr>
        <p:spPr>
          <a:xfrm>
            <a:off x="2896828" y="2860575"/>
            <a:ext cx="2000373" cy="537712"/>
          </a:xfrm>
          <a:custGeom>
            <a:avLst/>
            <a:gdLst>
              <a:gd name="connsiteX0" fmla="*/ 0 w 2000373"/>
              <a:gd name="connsiteY0" fmla="*/ 0 h 1400261"/>
              <a:gd name="connsiteX1" fmla="*/ 2000373 w 2000373"/>
              <a:gd name="connsiteY1" fmla="*/ 0 h 1400261"/>
              <a:gd name="connsiteX2" fmla="*/ 2000373 w 2000373"/>
              <a:gd name="connsiteY2" fmla="*/ 1400261 h 1400261"/>
              <a:gd name="connsiteX3" fmla="*/ 0 w 2000373"/>
              <a:gd name="connsiteY3" fmla="*/ 1400261 h 1400261"/>
              <a:gd name="connsiteX4" fmla="*/ 0 w 2000373"/>
              <a:gd name="connsiteY4" fmla="*/ 0 h 1400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373" h="1400261">
                <a:moveTo>
                  <a:pt x="0" y="0"/>
                </a:moveTo>
                <a:lnTo>
                  <a:pt x="2000373" y="0"/>
                </a:lnTo>
                <a:lnTo>
                  <a:pt x="2000373" y="1400261"/>
                </a:lnTo>
                <a:lnTo>
                  <a:pt x="0" y="14002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0000" tIns="46800" rIns="90000" bIns="46800" numCol="1" spcCol="1270" anchor="ctr" anchorCtr="0">
            <a:spAutoFit/>
          </a:bodyPr>
          <a:lstStyle/>
          <a:p>
            <a:pPr marL="0" lvl="0" indent="0" algn="ctr" defTabSz="933450">
              <a:lnSpc>
                <a:spcPct val="90000"/>
              </a:lnSpc>
              <a:spcBef>
                <a:spcPct val="0"/>
              </a:spcBef>
              <a:spcAft>
                <a:spcPct val="35000"/>
              </a:spcAft>
              <a:buNone/>
            </a:pPr>
            <a:r>
              <a:rPr lang="en-US" sz="1600" b="1" kern="1200">
                <a:solidFill>
                  <a:schemeClr val="accent1"/>
                </a:solidFill>
                <a:latin typeface="+mj-lt"/>
              </a:rPr>
              <a:t>Citizen advisor representatives</a:t>
            </a:r>
          </a:p>
        </p:txBody>
      </p:sp>
      <p:sp>
        <p:nvSpPr>
          <p:cNvPr id="13" name="Freeform 42">
            <a:extLst>
              <a:ext uri="{FF2B5EF4-FFF2-40B4-BE49-F238E27FC236}">
                <a16:creationId xmlns:a16="http://schemas.microsoft.com/office/drawing/2014/main" id="{72964414-04E2-FA4F-1138-06802346D2F1}"/>
              </a:ext>
            </a:extLst>
          </p:cNvPr>
          <p:cNvSpPr/>
          <p:nvPr/>
        </p:nvSpPr>
        <p:spPr>
          <a:xfrm>
            <a:off x="5076191" y="3001963"/>
            <a:ext cx="1700317" cy="316113"/>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46800" rIns="90000" bIns="46800" numCol="1" spcCol="1270" anchor="ctr" anchorCtr="0">
            <a:spAutoFit/>
          </a:bodyPr>
          <a:lstStyle/>
          <a:p>
            <a:pPr marL="0" lvl="0" indent="0" algn="ctr" defTabSz="933450">
              <a:lnSpc>
                <a:spcPct val="90000"/>
              </a:lnSpc>
              <a:spcBef>
                <a:spcPct val="0"/>
              </a:spcBef>
              <a:spcAft>
                <a:spcPct val="35000"/>
              </a:spcAft>
              <a:buNone/>
            </a:pPr>
            <a:r>
              <a:rPr lang="en-US" sz="1600" b="1" kern="1200">
                <a:solidFill>
                  <a:schemeClr val="accent1"/>
                </a:solidFill>
                <a:latin typeface="+mj-lt"/>
              </a:rPr>
              <a:t>Data registries</a:t>
            </a:r>
          </a:p>
        </p:txBody>
      </p:sp>
      <p:sp>
        <p:nvSpPr>
          <p:cNvPr id="14" name="TextBox 13">
            <a:extLst>
              <a:ext uri="{FF2B5EF4-FFF2-40B4-BE49-F238E27FC236}">
                <a16:creationId xmlns:a16="http://schemas.microsoft.com/office/drawing/2014/main" id="{25B47724-2A48-D608-8874-B347B2C48746}"/>
              </a:ext>
            </a:extLst>
          </p:cNvPr>
          <p:cNvSpPr txBox="1"/>
          <p:nvPr/>
        </p:nvSpPr>
        <p:spPr>
          <a:xfrm>
            <a:off x="6468789" y="2077372"/>
            <a:ext cx="2104481" cy="307777"/>
          </a:xfrm>
          <a:prstGeom prst="rect">
            <a:avLst/>
          </a:prstGeom>
          <a:noFill/>
        </p:spPr>
        <p:txBody>
          <a:bodyPr wrap="square" rtlCol="0">
            <a:spAutoFit/>
          </a:bodyPr>
          <a:lstStyle/>
          <a:p>
            <a:pPr algn="ctr"/>
            <a:r>
              <a:rPr lang="en-US" sz="1400" i="1">
                <a:solidFill>
                  <a:schemeClr val="accent6"/>
                </a:solidFill>
                <a:latin typeface="+mj-lt"/>
              </a:rPr>
              <a:t>Data transfer</a:t>
            </a:r>
          </a:p>
        </p:txBody>
      </p:sp>
      <p:pic>
        <p:nvPicPr>
          <p:cNvPr id="15" name="Graphic 14">
            <a:extLst>
              <a:ext uri="{FF2B5EF4-FFF2-40B4-BE49-F238E27FC236}">
                <a16:creationId xmlns:a16="http://schemas.microsoft.com/office/drawing/2014/main" id="{6253158E-9396-5249-376F-62B557D14F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54101" y="2030645"/>
            <a:ext cx="885825" cy="885825"/>
          </a:xfrm>
          <a:prstGeom prst="rect">
            <a:avLst/>
          </a:prstGeom>
        </p:spPr>
      </p:pic>
      <p:pic>
        <p:nvPicPr>
          <p:cNvPr id="16" name="Graphic 15">
            <a:extLst>
              <a:ext uri="{FF2B5EF4-FFF2-40B4-BE49-F238E27FC236}">
                <a16:creationId xmlns:a16="http://schemas.microsoft.com/office/drawing/2014/main" id="{0F91B834-5554-6E74-C724-0E01606633B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0534" y="2032709"/>
            <a:ext cx="885825" cy="885825"/>
          </a:xfrm>
          <a:prstGeom prst="rect">
            <a:avLst/>
          </a:prstGeom>
        </p:spPr>
      </p:pic>
      <p:grpSp>
        <p:nvGrpSpPr>
          <p:cNvPr id="25" name="Group 24">
            <a:extLst>
              <a:ext uri="{FF2B5EF4-FFF2-40B4-BE49-F238E27FC236}">
                <a16:creationId xmlns:a16="http://schemas.microsoft.com/office/drawing/2014/main" id="{7177C459-73D9-0B76-456B-2E1F8717AC59}"/>
              </a:ext>
            </a:extLst>
          </p:cNvPr>
          <p:cNvGrpSpPr/>
          <p:nvPr/>
        </p:nvGrpSpPr>
        <p:grpSpPr>
          <a:xfrm>
            <a:off x="4399332" y="2435433"/>
            <a:ext cx="1007307" cy="92907"/>
            <a:chOff x="2503598" y="1750563"/>
            <a:chExt cx="1007307" cy="92907"/>
          </a:xfrm>
          <a:solidFill>
            <a:schemeClr val="accent6"/>
          </a:solidFill>
        </p:grpSpPr>
        <p:sp>
          <p:nvSpPr>
            <p:cNvPr id="26" name="Oval 25">
              <a:extLst>
                <a:ext uri="{FF2B5EF4-FFF2-40B4-BE49-F238E27FC236}">
                  <a16:creationId xmlns:a16="http://schemas.microsoft.com/office/drawing/2014/main" id="{2BDEC8FA-69E9-9535-F403-D3EDDBFB0F52}"/>
                </a:ext>
              </a:extLst>
            </p:cNvPr>
            <p:cNvSpPr/>
            <p:nvPr/>
          </p:nvSpPr>
          <p:spPr>
            <a:xfrm>
              <a:off x="2503598" y="1750563"/>
              <a:ext cx="92907" cy="92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Oval 26">
              <a:extLst>
                <a:ext uri="{FF2B5EF4-FFF2-40B4-BE49-F238E27FC236}">
                  <a16:creationId xmlns:a16="http://schemas.microsoft.com/office/drawing/2014/main" id="{81BAD134-2D90-EA70-5C9D-EEAD6C0404B0}"/>
                </a:ext>
              </a:extLst>
            </p:cNvPr>
            <p:cNvSpPr/>
            <p:nvPr/>
          </p:nvSpPr>
          <p:spPr>
            <a:xfrm>
              <a:off x="2655998" y="1750563"/>
              <a:ext cx="92907" cy="92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a:extLst>
                <a:ext uri="{FF2B5EF4-FFF2-40B4-BE49-F238E27FC236}">
                  <a16:creationId xmlns:a16="http://schemas.microsoft.com/office/drawing/2014/main" id="{99509813-3B65-0409-D362-FC0E47BCE45D}"/>
                </a:ext>
              </a:extLst>
            </p:cNvPr>
            <p:cNvSpPr/>
            <p:nvPr/>
          </p:nvSpPr>
          <p:spPr>
            <a:xfrm>
              <a:off x="2808398" y="1750563"/>
              <a:ext cx="92907" cy="92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Oval 28">
              <a:extLst>
                <a:ext uri="{FF2B5EF4-FFF2-40B4-BE49-F238E27FC236}">
                  <a16:creationId xmlns:a16="http://schemas.microsoft.com/office/drawing/2014/main" id="{B6CB6B4F-5B2A-07D1-E26B-04C9655D8D57}"/>
                </a:ext>
              </a:extLst>
            </p:cNvPr>
            <p:cNvSpPr/>
            <p:nvPr/>
          </p:nvSpPr>
          <p:spPr>
            <a:xfrm>
              <a:off x="2960798" y="1750563"/>
              <a:ext cx="92907" cy="92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29">
              <a:extLst>
                <a:ext uri="{FF2B5EF4-FFF2-40B4-BE49-F238E27FC236}">
                  <a16:creationId xmlns:a16="http://schemas.microsoft.com/office/drawing/2014/main" id="{7AC3D422-E1DD-497F-78C1-57BA8E043C79}"/>
                </a:ext>
              </a:extLst>
            </p:cNvPr>
            <p:cNvSpPr/>
            <p:nvPr/>
          </p:nvSpPr>
          <p:spPr>
            <a:xfrm>
              <a:off x="3113198" y="1750563"/>
              <a:ext cx="92907" cy="92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Oval 30">
              <a:extLst>
                <a:ext uri="{FF2B5EF4-FFF2-40B4-BE49-F238E27FC236}">
                  <a16:creationId xmlns:a16="http://schemas.microsoft.com/office/drawing/2014/main" id="{1D210EB3-8E4A-5BD0-4191-DFB7B5AA49A4}"/>
                </a:ext>
              </a:extLst>
            </p:cNvPr>
            <p:cNvSpPr/>
            <p:nvPr/>
          </p:nvSpPr>
          <p:spPr>
            <a:xfrm>
              <a:off x="3265598" y="1750563"/>
              <a:ext cx="92907" cy="92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31">
              <a:extLst>
                <a:ext uri="{FF2B5EF4-FFF2-40B4-BE49-F238E27FC236}">
                  <a16:creationId xmlns:a16="http://schemas.microsoft.com/office/drawing/2014/main" id="{EA03BEA4-90AC-22F5-5968-B55E35172D10}"/>
                </a:ext>
              </a:extLst>
            </p:cNvPr>
            <p:cNvSpPr/>
            <p:nvPr/>
          </p:nvSpPr>
          <p:spPr>
            <a:xfrm>
              <a:off x="3417998" y="1750563"/>
              <a:ext cx="92907" cy="92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3" name="Group 32">
            <a:extLst>
              <a:ext uri="{FF2B5EF4-FFF2-40B4-BE49-F238E27FC236}">
                <a16:creationId xmlns:a16="http://schemas.microsoft.com/office/drawing/2014/main" id="{27A4A869-7A12-2937-4519-036180D12979}"/>
              </a:ext>
            </a:extLst>
          </p:cNvPr>
          <p:cNvGrpSpPr/>
          <p:nvPr/>
        </p:nvGrpSpPr>
        <p:grpSpPr>
          <a:xfrm>
            <a:off x="5537674" y="2668635"/>
            <a:ext cx="831057" cy="247835"/>
            <a:chOff x="5707629" y="1983765"/>
            <a:chExt cx="831057" cy="247835"/>
          </a:xfrm>
        </p:grpSpPr>
        <p:sp>
          <p:nvSpPr>
            <p:cNvPr id="34" name="Rectangle: Rounded Corners 143">
              <a:extLst>
                <a:ext uri="{FF2B5EF4-FFF2-40B4-BE49-F238E27FC236}">
                  <a16:creationId xmlns:a16="http://schemas.microsoft.com/office/drawing/2014/main" id="{D56BA2C8-3433-0C04-C0A5-3AC7B32982EB}"/>
                </a:ext>
              </a:extLst>
            </p:cNvPr>
            <p:cNvSpPr/>
            <p:nvPr/>
          </p:nvSpPr>
          <p:spPr>
            <a:xfrm>
              <a:off x="5707629" y="1983765"/>
              <a:ext cx="831057" cy="247835"/>
            </a:xfrm>
            <a:prstGeom prst="roundRect">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val 34">
              <a:extLst>
                <a:ext uri="{FF2B5EF4-FFF2-40B4-BE49-F238E27FC236}">
                  <a16:creationId xmlns:a16="http://schemas.microsoft.com/office/drawing/2014/main" id="{7BD4C7BF-A90A-2032-E8F4-AD7886F69186}"/>
                </a:ext>
              </a:extLst>
            </p:cNvPr>
            <p:cNvSpPr/>
            <p:nvPr/>
          </p:nvSpPr>
          <p:spPr>
            <a:xfrm>
              <a:off x="5805222" y="2059316"/>
              <a:ext cx="92907" cy="92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6" name="Group 35">
            <a:extLst>
              <a:ext uri="{FF2B5EF4-FFF2-40B4-BE49-F238E27FC236}">
                <a16:creationId xmlns:a16="http://schemas.microsoft.com/office/drawing/2014/main" id="{87638168-338D-0B59-9CA2-D7119795EEF6}"/>
              </a:ext>
            </a:extLst>
          </p:cNvPr>
          <p:cNvGrpSpPr/>
          <p:nvPr/>
        </p:nvGrpSpPr>
        <p:grpSpPr>
          <a:xfrm>
            <a:off x="5534115" y="2357968"/>
            <a:ext cx="831057" cy="247835"/>
            <a:chOff x="5707629" y="1983765"/>
            <a:chExt cx="831057" cy="247835"/>
          </a:xfrm>
        </p:grpSpPr>
        <p:sp>
          <p:nvSpPr>
            <p:cNvPr id="37" name="Rectangle: Rounded Corners 146">
              <a:extLst>
                <a:ext uri="{FF2B5EF4-FFF2-40B4-BE49-F238E27FC236}">
                  <a16:creationId xmlns:a16="http://schemas.microsoft.com/office/drawing/2014/main" id="{D9DC2C57-0112-6DA4-5C08-30723DCC71B7}"/>
                </a:ext>
              </a:extLst>
            </p:cNvPr>
            <p:cNvSpPr/>
            <p:nvPr/>
          </p:nvSpPr>
          <p:spPr>
            <a:xfrm>
              <a:off x="5707629" y="1983765"/>
              <a:ext cx="831057" cy="247835"/>
            </a:xfrm>
            <a:prstGeom prst="roundRect">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Oval 37">
              <a:extLst>
                <a:ext uri="{FF2B5EF4-FFF2-40B4-BE49-F238E27FC236}">
                  <a16:creationId xmlns:a16="http://schemas.microsoft.com/office/drawing/2014/main" id="{688C12B1-2B9B-45F5-94E4-303B8CA6C3D4}"/>
                </a:ext>
              </a:extLst>
            </p:cNvPr>
            <p:cNvSpPr/>
            <p:nvPr/>
          </p:nvSpPr>
          <p:spPr>
            <a:xfrm>
              <a:off x="5805222" y="2059316"/>
              <a:ext cx="92907" cy="92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9" name="Group 38">
            <a:extLst>
              <a:ext uri="{FF2B5EF4-FFF2-40B4-BE49-F238E27FC236}">
                <a16:creationId xmlns:a16="http://schemas.microsoft.com/office/drawing/2014/main" id="{E99F9D54-74FA-58C5-73D2-F15E0809FF25}"/>
              </a:ext>
            </a:extLst>
          </p:cNvPr>
          <p:cNvGrpSpPr/>
          <p:nvPr/>
        </p:nvGrpSpPr>
        <p:grpSpPr>
          <a:xfrm>
            <a:off x="5530556" y="2047301"/>
            <a:ext cx="831057" cy="247835"/>
            <a:chOff x="5707629" y="1983765"/>
            <a:chExt cx="831057" cy="247835"/>
          </a:xfrm>
        </p:grpSpPr>
        <p:sp>
          <p:nvSpPr>
            <p:cNvPr id="40" name="Rectangle: Rounded Corners 149">
              <a:extLst>
                <a:ext uri="{FF2B5EF4-FFF2-40B4-BE49-F238E27FC236}">
                  <a16:creationId xmlns:a16="http://schemas.microsoft.com/office/drawing/2014/main" id="{D3077D49-00AD-FFD7-ADAE-E48EDC2BBC66}"/>
                </a:ext>
              </a:extLst>
            </p:cNvPr>
            <p:cNvSpPr/>
            <p:nvPr/>
          </p:nvSpPr>
          <p:spPr>
            <a:xfrm>
              <a:off x="5707629" y="1983765"/>
              <a:ext cx="831057" cy="247835"/>
            </a:xfrm>
            <a:prstGeom prst="roundRect">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Oval 40">
              <a:extLst>
                <a:ext uri="{FF2B5EF4-FFF2-40B4-BE49-F238E27FC236}">
                  <a16:creationId xmlns:a16="http://schemas.microsoft.com/office/drawing/2014/main" id="{8C774C54-FDB0-F162-2381-0AB83608F78D}"/>
                </a:ext>
              </a:extLst>
            </p:cNvPr>
            <p:cNvSpPr/>
            <p:nvPr/>
          </p:nvSpPr>
          <p:spPr>
            <a:xfrm>
              <a:off x="5805222" y="2059316"/>
              <a:ext cx="92907" cy="92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43" name="Straight Arrow Connector 42">
            <a:extLst>
              <a:ext uri="{FF2B5EF4-FFF2-40B4-BE49-F238E27FC236}">
                <a16:creationId xmlns:a16="http://schemas.microsoft.com/office/drawing/2014/main" id="{E6312128-086C-7DED-5E65-BA2CED9B8839}"/>
              </a:ext>
            </a:extLst>
          </p:cNvPr>
          <p:cNvCxnSpPr>
            <a:cxnSpLocks/>
          </p:cNvCxnSpPr>
          <p:nvPr/>
        </p:nvCxnSpPr>
        <p:spPr>
          <a:xfrm>
            <a:off x="6616070" y="2488968"/>
            <a:ext cx="1957200" cy="0"/>
          </a:xfrm>
          <a:prstGeom prst="straightConnector1">
            <a:avLst/>
          </a:prstGeom>
          <a:ln w="79375" cap="rnd">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27A1F3D1-026D-9156-B00B-6C1228D874A3}"/>
              </a:ext>
            </a:extLst>
          </p:cNvPr>
          <p:cNvGrpSpPr/>
          <p:nvPr/>
        </p:nvGrpSpPr>
        <p:grpSpPr>
          <a:xfrm>
            <a:off x="8738718" y="1755596"/>
            <a:ext cx="2654491" cy="1380850"/>
            <a:chOff x="8586317" y="1730045"/>
            <a:chExt cx="2654491" cy="1380850"/>
          </a:xfrm>
        </p:grpSpPr>
        <p:grpSp>
          <p:nvGrpSpPr>
            <p:cNvPr id="55" name="Graphic 44">
              <a:extLst>
                <a:ext uri="{FF2B5EF4-FFF2-40B4-BE49-F238E27FC236}">
                  <a16:creationId xmlns:a16="http://schemas.microsoft.com/office/drawing/2014/main" id="{E82F6C55-402C-004D-FEA6-7DFB97A2A291}"/>
                </a:ext>
              </a:extLst>
            </p:cNvPr>
            <p:cNvGrpSpPr/>
            <p:nvPr/>
          </p:nvGrpSpPr>
          <p:grpSpPr>
            <a:xfrm>
              <a:off x="9859958" y="1730045"/>
              <a:ext cx="1380850" cy="1380850"/>
              <a:chOff x="9859958" y="1730045"/>
              <a:chExt cx="1380850" cy="1380850"/>
            </a:xfrm>
            <a:solidFill>
              <a:schemeClr val="accent1"/>
            </a:solidFill>
          </p:grpSpPr>
          <p:sp>
            <p:nvSpPr>
              <p:cNvPr id="65" name="Freeform: Shape 174">
                <a:extLst>
                  <a:ext uri="{FF2B5EF4-FFF2-40B4-BE49-F238E27FC236}">
                    <a16:creationId xmlns:a16="http://schemas.microsoft.com/office/drawing/2014/main" id="{44BD8823-B465-2B4B-CD41-7B5266C43ED0}"/>
                  </a:ext>
                </a:extLst>
              </p:cNvPr>
              <p:cNvSpPr/>
              <p:nvPr/>
            </p:nvSpPr>
            <p:spPr>
              <a:xfrm>
                <a:off x="9859958" y="2398199"/>
                <a:ext cx="1224947" cy="712697"/>
              </a:xfrm>
              <a:custGeom>
                <a:avLst/>
                <a:gdLst>
                  <a:gd name="connsiteX0" fmla="*/ 1202676 w 1224947"/>
                  <a:gd name="connsiteY0" fmla="*/ 623610 h 712697"/>
                  <a:gd name="connsiteX1" fmla="*/ 1069046 w 1224947"/>
                  <a:gd name="connsiteY1" fmla="*/ 623610 h 712697"/>
                  <a:gd name="connsiteX2" fmla="*/ 1069046 w 1224947"/>
                  <a:gd name="connsiteY2" fmla="*/ 601338 h 712697"/>
                  <a:gd name="connsiteX3" fmla="*/ 1046774 w 1224947"/>
                  <a:gd name="connsiteY3" fmla="*/ 579066 h 712697"/>
                  <a:gd name="connsiteX4" fmla="*/ 1046774 w 1224947"/>
                  <a:gd name="connsiteY4" fmla="*/ 445436 h 712697"/>
                  <a:gd name="connsiteX5" fmla="*/ 1069046 w 1224947"/>
                  <a:gd name="connsiteY5" fmla="*/ 423164 h 712697"/>
                  <a:gd name="connsiteX6" fmla="*/ 1069046 w 1224947"/>
                  <a:gd name="connsiteY6" fmla="*/ 356349 h 712697"/>
                  <a:gd name="connsiteX7" fmla="*/ 1091317 w 1224947"/>
                  <a:gd name="connsiteY7" fmla="*/ 356349 h 712697"/>
                  <a:gd name="connsiteX8" fmla="*/ 1113589 w 1224947"/>
                  <a:gd name="connsiteY8" fmla="*/ 334077 h 712697"/>
                  <a:gd name="connsiteX9" fmla="*/ 1113589 w 1224947"/>
                  <a:gd name="connsiteY9" fmla="*/ 244990 h 712697"/>
                  <a:gd name="connsiteX10" fmla="*/ 1091317 w 1224947"/>
                  <a:gd name="connsiteY10" fmla="*/ 222718 h 712697"/>
                  <a:gd name="connsiteX11" fmla="*/ 1069046 w 1224947"/>
                  <a:gd name="connsiteY11" fmla="*/ 222718 h 712697"/>
                  <a:gd name="connsiteX12" fmla="*/ 1069046 w 1224947"/>
                  <a:gd name="connsiteY12" fmla="*/ 22272 h 712697"/>
                  <a:gd name="connsiteX13" fmla="*/ 1046774 w 1224947"/>
                  <a:gd name="connsiteY13" fmla="*/ 0 h 712697"/>
                  <a:gd name="connsiteX14" fmla="*/ 957687 w 1224947"/>
                  <a:gd name="connsiteY14" fmla="*/ 0 h 712697"/>
                  <a:gd name="connsiteX15" fmla="*/ 935415 w 1224947"/>
                  <a:gd name="connsiteY15" fmla="*/ 22272 h 712697"/>
                  <a:gd name="connsiteX16" fmla="*/ 935415 w 1224947"/>
                  <a:gd name="connsiteY16" fmla="*/ 105145 h 712697"/>
                  <a:gd name="connsiteX17" fmla="*/ 699334 w 1224947"/>
                  <a:gd name="connsiteY17" fmla="*/ 1871 h 712697"/>
                  <a:gd name="connsiteX18" fmla="*/ 681517 w 1224947"/>
                  <a:gd name="connsiteY18" fmla="*/ 1871 h 712697"/>
                  <a:gd name="connsiteX19" fmla="*/ 445436 w 1224947"/>
                  <a:gd name="connsiteY19" fmla="*/ 105145 h 712697"/>
                  <a:gd name="connsiteX20" fmla="*/ 445436 w 1224947"/>
                  <a:gd name="connsiteY20" fmla="*/ 22272 h 712697"/>
                  <a:gd name="connsiteX21" fmla="*/ 423164 w 1224947"/>
                  <a:gd name="connsiteY21" fmla="*/ 0 h 712697"/>
                  <a:gd name="connsiteX22" fmla="*/ 334077 w 1224947"/>
                  <a:gd name="connsiteY22" fmla="*/ 0 h 712697"/>
                  <a:gd name="connsiteX23" fmla="*/ 311805 w 1224947"/>
                  <a:gd name="connsiteY23" fmla="*/ 22272 h 712697"/>
                  <a:gd name="connsiteX24" fmla="*/ 311805 w 1224947"/>
                  <a:gd name="connsiteY24" fmla="*/ 222718 h 712697"/>
                  <a:gd name="connsiteX25" fmla="*/ 289533 w 1224947"/>
                  <a:gd name="connsiteY25" fmla="*/ 222718 h 712697"/>
                  <a:gd name="connsiteX26" fmla="*/ 267261 w 1224947"/>
                  <a:gd name="connsiteY26" fmla="*/ 244990 h 712697"/>
                  <a:gd name="connsiteX27" fmla="*/ 267261 w 1224947"/>
                  <a:gd name="connsiteY27" fmla="*/ 334077 h 712697"/>
                  <a:gd name="connsiteX28" fmla="*/ 289533 w 1224947"/>
                  <a:gd name="connsiteY28" fmla="*/ 356349 h 712697"/>
                  <a:gd name="connsiteX29" fmla="*/ 311805 w 1224947"/>
                  <a:gd name="connsiteY29" fmla="*/ 356349 h 712697"/>
                  <a:gd name="connsiteX30" fmla="*/ 311805 w 1224947"/>
                  <a:gd name="connsiteY30" fmla="*/ 423164 h 712697"/>
                  <a:gd name="connsiteX31" fmla="*/ 334077 w 1224947"/>
                  <a:gd name="connsiteY31" fmla="*/ 445436 h 712697"/>
                  <a:gd name="connsiteX32" fmla="*/ 334077 w 1224947"/>
                  <a:gd name="connsiteY32" fmla="*/ 579066 h 712697"/>
                  <a:gd name="connsiteX33" fmla="*/ 311805 w 1224947"/>
                  <a:gd name="connsiteY33" fmla="*/ 601338 h 712697"/>
                  <a:gd name="connsiteX34" fmla="*/ 311805 w 1224947"/>
                  <a:gd name="connsiteY34" fmla="*/ 623610 h 712697"/>
                  <a:gd name="connsiteX35" fmla="*/ 44544 w 1224947"/>
                  <a:gd name="connsiteY35" fmla="*/ 623610 h 712697"/>
                  <a:gd name="connsiteX36" fmla="*/ 44544 w 1224947"/>
                  <a:gd name="connsiteY36" fmla="*/ 89087 h 712697"/>
                  <a:gd name="connsiteX37" fmla="*/ 22272 w 1224947"/>
                  <a:gd name="connsiteY37" fmla="*/ 66815 h 712697"/>
                  <a:gd name="connsiteX38" fmla="*/ 0 w 1224947"/>
                  <a:gd name="connsiteY38" fmla="*/ 89087 h 712697"/>
                  <a:gd name="connsiteX39" fmla="*/ 0 w 1224947"/>
                  <a:gd name="connsiteY39" fmla="*/ 645882 h 712697"/>
                  <a:gd name="connsiteX40" fmla="*/ 22272 w 1224947"/>
                  <a:gd name="connsiteY40" fmla="*/ 668153 h 712697"/>
                  <a:gd name="connsiteX41" fmla="*/ 311805 w 1224947"/>
                  <a:gd name="connsiteY41" fmla="*/ 668153 h 712697"/>
                  <a:gd name="connsiteX42" fmla="*/ 311805 w 1224947"/>
                  <a:gd name="connsiteY42" fmla="*/ 690425 h 712697"/>
                  <a:gd name="connsiteX43" fmla="*/ 334077 w 1224947"/>
                  <a:gd name="connsiteY43" fmla="*/ 712697 h 712697"/>
                  <a:gd name="connsiteX44" fmla="*/ 1046774 w 1224947"/>
                  <a:gd name="connsiteY44" fmla="*/ 712697 h 712697"/>
                  <a:gd name="connsiteX45" fmla="*/ 1069046 w 1224947"/>
                  <a:gd name="connsiteY45" fmla="*/ 690425 h 712697"/>
                  <a:gd name="connsiteX46" fmla="*/ 1069046 w 1224947"/>
                  <a:gd name="connsiteY46" fmla="*/ 668153 h 712697"/>
                  <a:gd name="connsiteX47" fmla="*/ 1202676 w 1224947"/>
                  <a:gd name="connsiteY47" fmla="*/ 668153 h 712697"/>
                  <a:gd name="connsiteX48" fmla="*/ 1224948 w 1224947"/>
                  <a:gd name="connsiteY48" fmla="*/ 645882 h 712697"/>
                  <a:gd name="connsiteX49" fmla="*/ 1202676 w 1224947"/>
                  <a:gd name="connsiteY49" fmla="*/ 623610 h 712697"/>
                  <a:gd name="connsiteX50" fmla="*/ 979958 w 1224947"/>
                  <a:gd name="connsiteY50" fmla="*/ 44544 h 712697"/>
                  <a:gd name="connsiteX51" fmla="*/ 1024502 w 1224947"/>
                  <a:gd name="connsiteY51" fmla="*/ 44544 h 712697"/>
                  <a:gd name="connsiteX52" fmla="*/ 1024502 w 1224947"/>
                  <a:gd name="connsiteY52" fmla="*/ 144121 h 712697"/>
                  <a:gd name="connsiteX53" fmla="*/ 979958 w 1224947"/>
                  <a:gd name="connsiteY53" fmla="*/ 124722 h 712697"/>
                  <a:gd name="connsiteX54" fmla="*/ 356349 w 1224947"/>
                  <a:gd name="connsiteY54" fmla="*/ 44544 h 712697"/>
                  <a:gd name="connsiteX55" fmla="*/ 400892 w 1224947"/>
                  <a:gd name="connsiteY55" fmla="*/ 44544 h 712697"/>
                  <a:gd name="connsiteX56" fmla="*/ 400892 w 1224947"/>
                  <a:gd name="connsiteY56" fmla="*/ 124722 h 712697"/>
                  <a:gd name="connsiteX57" fmla="*/ 356349 w 1224947"/>
                  <a:gd name="connsiteY57" fmla="*/ 144210 h 712697"/>
                  <a:gd name="connsiteX58" fmla="*/ 356349 w 1224947"/>
                  <a:gd name="connsiteY58" fmla="*/ 192740 h 712697"/>
                  <a:gd name="connsiteX59" fmla="*/ 690425 w 1224947"/>
                  <a:gd name="connsiteY59" fmla="*/ 46593 h 712697"/>
                  <a:gd name="connsiteX60" fmla="*/ 1024502 w 1224947"/>
                  <a:gd name="connsiteY60" fmla="*/ 192740 h 712697"/>
                  <a:gd name="connsiteX61" fmla="*/ 1024502 w 1224947"/>
                  <a:gd name="connsiteY61" fmla="*/ 222718 h 712697"/>
                  <a:gd name="connsiteX62" fmla="*/ 356349 w 1224947"/>
                  <a:gd name="connsiteY62" fmla="*/ 222718 h 712697"/>
                  <a:gd name="connsiteX63" fmla="*/ 445436 w 1224947"/>
                  <a:gd name="connsiteY63" fmla="*/ 668153 h 712697"/>
                  <a:gd name="connsiteX64" fmla="*/ 356349 w 1224947"/>
                  <a:gd name="connsiteY64" fmla="*/ 668153 h 712697"/>
                  <a:gd name="connsiteX65" fmla="*/ 356349 w 1224947"/>
                  <a:gd name="connsiteY65" fmla="*/ 623610 h 712697"/>
                  <a:gd name="connsiteX66" fmla="*/ 445436 w 1224947"/>
                  <a:gd name="connsiteY66" fmla="*/ 623610 h 712697"/>
                  <a:gd name="connsiteX67" fmla="*/ 378620 w 1224947"/>
                  <a:gd name="connsiteY67" fmla="*/ 579066 h 712697"/>
                  <a:gd name="connsiteX68" fmla="*/ 378620 w 1224947"/>
                  <a:gd name="connsiteY68" fmla="*/ 445436 h 712697"/>
                  <a:gd name="connsiteX69" fmla="*/ 423164 w 1224947"/>
                  <a:gd name="connsiteY69" fmla="*/ 445436 h 712697"/>
                  <a:gd name="connsiteX70" fmla="*/ 423164 w 1224947"/>
                  <a:gd name="connsiteY70" fmla="*/ 579066 h 712697"/>
                  <a:gd name="connsiteX71" fmla="*/ 445436 w 1224947"/>
                  <a:gd name="connsiteY71" fmla="*/ 400892 h 712697"/>
                  <a:gd name="connsiteX72" fmla="*/ 356349 w 1224947"/>
                  <a:gd name="connsiteY72" fmla="*/ 400892 h 712697"/>
                  <a:gd name="connsiteX73" fmla="*/ 356349 w 1224947"/>
                  <a:gd name="connsiteY73" fmla="*/ 356349 h 712697"/>
                  <a:gd name="connsiteX74" fmla="*/ 445436 w 1224947"/>
                  <a:gd name="connsiteY74" fmla="*/ 356349 h 712697"/>
                  <a:gd name="connsiteX75" fmla="*/ 668153 w 1224947"/>
                  <a:gd name="connsiteY75" fmla="*/ 668153 h 712697"/>
                  <a:gd name="connsiteX76" fmla="*/ 579066 w 1224947"/>
                  <a:gd name="connsiteY76" fmla="*/ 668153 h 712697"/>
                  <a:gd name="connsiteX77" fmla="*/ 579066 w 1224947"/>
                  <a:gd name="connsiteY77" fmla="*/ 445436 h 712697"/>
                  <a:gd name="connsiteX78" fmla="*/ 668153 w 1224947"/>
                  <a:gd name="connsiteY78" fmla="*/ 445436 h 712697"/>
                  <a:gd name="connsiteX79" fmla="*/ 801784 w 1224947"/>
                  <a:gd name="connsiteY79" fmla="*/ 668153 h 712697"/>
                  <a:gd name="connsiteX80" fmla="*/ 712697 w 1224947"/>
                  <a:gd name="connsiteY80" fmla="*/ 668153 h 712697"/>
                  <a:gd name="connsiteX81" fmla="*/ 712697 w 1224947"/>
                  <a:gd name="connsiteY81" fmla="*/ 445436 h 712697"/>
                  <a:gd name="connsiteX82" fmla="*/ 801784 w 1224947"/>
                  <a:gd name="connsiteY82" fmla="*/ 445436 h 712697"/>
                  <a:gd name="connsiteX83" fmla="*/ 913143 w 1224947"/>
                  <a:gd name="connsiteY83" fmla="*/ 579066 h 712697"/>
                  <a:gd name="connsiteX84" fmla="*/ 890871 w 1224947"/>
                  <a:gd name="connsiteY84" fmla="*/ 601338 h 712697"/>
                  <a:gd name="connsiteX85" fmla="*/ 890871 w 1224947"/>
                  <a:gd name="connsiteY85" fmla="*/ 668153 h 712697"/>
                  <a:gd name="connsiteX86" fmla="*/ 846328 w 1224947"/>
                  <a:gd name="connsiteY86" fmla="*/ 668153 h 712697"/>
                  <a:gd name="connsiteX87" fmla="*/ 846328 w 1224947"/>
                  <a:gd name="connsiteY87" fmla="*/ 423164 h 712697"/>
                  <a:gd name="connsiteX88" fmla="*/ 824056 w 1224947"/>
                  <a:gd name="connsiteY88" fmla="*/ 400892 h 712697"/>
                  <a:gd name="connsiteX89" fmla="*/ 556795 w 1224947"/>
                  <a:gd name="connsiteY89" fmla="*/ 400892 h 712697"/>
                  <a:gd name="connsiteX90" fmla="*/ 534523 w 1224947"/>
                  <a:gd name="connsiteY90" fmla="*/ 423164 h 712697"/>
                  <a:gd name="connsiteX91" fmla="*/ 534523 w 1224947"/>
                  <a:gd name="connsiteY91" fmla="*/ 668153 h 712697"/>
                  <a:gd name="connsiteX92" fmla="*/ 489979 w 1224947"/>
                  <a:gd name="connsiteY92" fmla="*/ 668153 h 712697"/>
                  <a:gd name="connsiteX93" fmla="*/ 489979 w 1224947"/>
                  <a:gd name="connsiteY93" fmla="*/ 601338 h 712697"/>
                  <a:gd name="connsiteX94" fmla="*/ 467707 w 1224947"/>
                  <a:gd name="connsiteY94" fmla="*/ 579066 h 712697"/>
                  <a:gd name="connsiteX95" fmla="*/ 467707 w 1224947"/>
                  <a:gd name="connsiteY95" fmla="*/ 445436 h 712697"/>
                  <a:gd name="connsiteX96" fmla="*/ 489979 w 1224947"/>
                  <a:gd name="connsiteY96" fmla="*/ 423164 h 712697"/>
                  <a:gd name="connsiteX97" fmla="*/ 489979 w 1224947"/>
                  <a:gd name="connsiteY97" fmla="*/ 356349 h 712697"/>
                  <a:gd name="connsiteX98" fmla="*/ 890871 w 1224947"/>
                  <a:gd name="connsiteY98" fmla="*/ 356349 h 712697"/>
                  <a:gd name="connsiteX99" fmla="*/ 890871 w 1224947"/>
                  <a:gd name="connsiteY99" fmla="*/ 423164 h 712697"/>
                  <a:gd name="connsiteX100" fmla="*/ 913143 w 1224947"/>
                  <a:gd name="connsiteY100" fmla="*/ 445436 h 712697"/>
                  <a:gd name="connsiteX101" fmla="*/ 1024502 w 1224947"/>
                  <a:gd name="connsiteY101" fmla="*/ 668153 h 712697"/>
                  <a:gd name="connsiteX102" fmla="*/ 935415 w 1224947"/>
                  <a:gd name="connsiteY102" fmla="*/ 668153 h 712697"/>
                  <a:gd name="connsiteX103" fmla="*/ 935415 w 1224947"/>
                  <a:gd name="connsiteY103" fmla="*/ 623610 h 712697"/>
                  <a:gd name="connsiteX104" fmla="*/ 1024502 w 1224947"/>
                  <a:gd name="connsiteY104" fmla="*/ 623610 h 712697"/>
                  <a:gd name="connsiteX105" fmla="*/ 957687 w 1224947"/>
                  <a:gd name="connsiteY105" fmla="*/ 579066 h 712697"/>
                  <a:gd name="connsiteX106" fmla="*/ 957687 w 1224947"/>
                  <a:gd name="connsiteY106" fmla="*/ 445436 h 712697"/>
                  <a:gd name="connsiteX107" fmla="*/ 1002230 w 1224947"/>
                  <a:gd name="connsiteY107" fmla="*/ 445436 h 712697"/>
                  <a:gd name="connsiteX108" fmla="*/ 1002230 w 1224947"/>
                  <a:gd name="connsiteY108" fmla="*/ 579066 h 712697"/>
                  <a:gd name="connsiteX109" fmla="*/ 1024502 w 1224947"/>
                  <a:gd name="connsiteY109" fmla="*/ 400892 h 712697"/>
                  <a:gd name="connsiteX110" fmla="*/ 935415 w 1224947"/>
                  <a:gd name="connsiteY110" fmla="*/ 400892 h 712697"/>
                  <a:gd name="connsiteX111" fmla="*/ 935415 w 1224947"/>
                  <a:gd name="connsiteY111" fmla="*/ 356349 h 712697"/>
                  <a:gd name="connsiteX112" fmla="*/ 1024502 w 1224947"/>
                  <a:gd name="connsiteY112" fmla="*/ 356349 h 712697"/>
                  <a:gd name="connsiteX113" fmla="*/ 311805 w 1224947"/>
                  <a:gd name="connsiteY113" fmla="*/ 311805 h 712697"/>
                  <a:gd name="connsiteX114" fmla="*/ 311805 w 1224947"/>
                  <a:gd name="connsiteY114" fmla="*/ 267261 h 712697"/>
                  <a:gd name="connsiteX115" fmla="*/ 1069046 w 1224947"/>
                  <a:gd name="connsiteY115" fmla="*/ 267261 h 712697"/>
                  <a:gd name="connsiteX116" fmla="*/ 1069046 w 1224947"/>
                  <a:gd name="connsiteY116" fmla="*/ 311805 h 7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224947" h="712697">
                    <a:moveTo>
                      <a:pt x="1202676" y="623610"/>
                    </a:moveTo>
                    <a:lnTo>
                      <a:pt x="1069046" y="623610"/>
                    </a:lnTo>
                    <a:lnTo>
                      <a:pt x="1069046" y="601338"/>
                    </a:lnTo>
                    <a:cubicBezTo>
                      <a:pt x="1069046" y="589037"/>
                      <a:pt x="1059074" y="579066"/>
                      <a:pt x="1046774" y="579066"/>
                    </a:cubicBezTo>
                    <a:lnTo>
                      <a:pt x="1046774" y="445436"/>
                    </a:lnTo>
                    <a:cubicBezTo>
                      <a:pt x="1059074" y="445436"/>
                      <a:pt x="1069046" y="435465"/>
                      <a:pt x="1069046" y="423164"/>
                    </a:cubicBezTo>
                    <a:lnTo>
                      <a:pt x="1069046" y="356349"/>
                    </a:lnTo>
                    <a:lnTo>
                      <a:pt x="1091317" y="356349"/>
                    </a:lnTo>
                    <a:cubicBezTo>
                      <a:pt x="1103618" y="356349"/>
                      <a:pt x="1113589" y="346377"/>
                      <a:pt x="1113589" y="334077"/>
                    </a:cubicBezTo>
                    <a:lnTo>
                      <a:pt x="1113589" y="244990"/>
                    </a:lnTo>
                    <a:cubicBezTo>
                      <a:pt x="1113589" y="232689"/>
                      <a:pt x="1103618" y="222718"/>
                      <a:pt x="1091317" y="222718"/>
                    </a:cubicBezTo>
                    <a:lnTo>
                      <a:pt x="1069046" y="222718"/>
                    </a:lnTo>
                    <a:lnTo>
                      <a:pt x="1069046" y="22272"/>
                    </a:lnTo>
                    <a:cubicBezTo>
                      <a:pt x="1069046" y="9971"/>
                      <a:pt x="1059074" y="0"/>
                      <a:pt x="1046774" y="0"/>
                    </a:cubicBezTo>
                    <a:lnTo>
                      <a:pt x="957687" y="0"/>
                    </a:lnTo>
                    <a:cubicBezTo>
                      <a:pt x="945386" y="0"/>
                      <a:pt x="935415" y="9971"/>
                      <a:pt x="935415" y="22272"/>
                    </a:cubicBezTo>
                    <a:lnTo>
                      <a:pt x="935415" y="105145"/>
                    </a:lnTo>
                    <a:lnTo>
                      <a:pt x="699334" y="1871"/>
                    </a:lnTo>
                    <a:cubicBezTo>
                      <a:pt x="693655" y="-608"/>
                      <a:pt x="687198" y="-608"/>
                      <a:pt x="681517" y="1871"/>
                    </a:cubicBezTo>
                    <a:lnTo>
                      <a:pt x="445436" y="105145"/>
                    </a:lnTo>
                    <a:lnTo>
                      <a:pt x="445436" y="22272"/>
                    </a:lnTo>
                    <a:cubicBezTo>
                      <a:pt x="445436" y="9971"/>
                      <a:pt x="435465" y="0"/>
                      <a:pt x="423164" y="0"/>
                    </a:cubicBezTo>
                    <a:lnTo>
                      <a:pt x="334077" y="0"/>
                    </a:lnTo>
                    <a:cubicBezTo>
                      <a:pt x="321776" y="0"/>
                      <a:pt x="311805" y="9971"/>
                      <a:pt x="311805" y="22272"/>
                    </a:cubicBezTo>
                    <a:lnTo>
                      <a:pt x="311805" y="222718"/>
                    </a:lnTo>
                    <a:lnTo>
                      <a:pt x="289533" y="222718"/>
                    </a:lnTo>
                    <a:cubicBezTo>
                      <a:pt x="277232" y="222718"/>
                      <a:pt x="267261" y="232689"/>
                      <a:pt x="267261" y="244990"/>
                    </a:cubicBezTo>
                    <a:lnTo>
                      <a:pt x="267261" y="334077"/>
                    </a:lnTo>
                    <a:cubicBezTo>
                      <a:pt x="267261" y="346377"/>
                      <a:pt x="277232" y="356349"/>
                      <a:pt x="289533" y="356349"/>
                    </a:cubicBezTo>
                    <a:lnTo>
                      <a:pt x="311805" y="356349"/>
                    </a:lnTo>
                    <a:lnTo>
                      <a:pt x="311805" y="423164"/>
                    </a:lnTo>
                    <a:cubicBezTo>
                      <a:pt x="311805" y="435465"/>
                      <a:pt x="321776" y="445436"/>
                      <a:pt x="334077" y="445436"/>
                    </a:cubicBezTo>
                    <a:lnTo>
                      <a:pt x="334077" y="579066"/>
                    </a:lnTo>
                    <a:cubicBezTo>
                      <a:pt x="321776" y="579066"/>
                      <a:pt x="311805" y="589037"/>
                      <a:pt x="311805" y="601338"/>
                    </a:cubicBezTo>
                    <a:lnTo>
                      <a:pt x="311805" y="623610"/>
                    </a:lnTo>
                    <a:lnTo>
                      <a:pt x="44544" y="623610"/>
                    </a:lnTo>
                    <a:lnTo>
                      <a:pt x="44544" y="89087"/>
                    </a:lnTo>
                    <a:cubicBezTo>
                      <a:pt x="44544" y="76786"/>
                      <a:pt x="34572" y="66815"/>
                      <a:pt x="22272" y="66815"/>
                    </a:cubicBezTo>
                    <a:cubicBezTo>
                      <a:pt x="9972" y="66815"/>
                      <a:pt x="0" y="76786"/>
                      <a:pt x="0" y="89087"/>
                    </a:cubicBezTo>
                    <a:lnTo>
                      <a:pt x="0" y="645882"/>
                    </a:lnTo>
                    <a:cubicBezTo>
                      <a:pt x="0" y="658182"/>
                      <a:pt x="9972" y="668153"/>
                      <a:pt x="22272" y="668153"/>
                    </a:cubicBezTo>
                    <a:lnTo>
                      <a:pt x="311805" y="668153"/>
                    </a:lnTo>
                    <a:lnTo>
                      <a:pt x="311805" y="690425"/>
                    </a:lnTo>
                    <a:cubicBezTo>
                      <a:pt x="311805" y="702726"/>
                      <a:pt x="321776" y="712697"/>
                      <a:pt x="334077" y="712697"/>
                    </a:cubicBezTo>
                    <a:lnTo>
                      <a:pt x="1046774" y="712697"/>
                    </a:lnTo>
                    <a:cubicBezTo>
                      <a:pt x="1059074" y="712697"/>
                      <a:pt x="1069046" y="702726"/>
                      <a:pt x="1069046" y="690425"/>
                    </a:cubicBezTo>
                    <a:lnTo>
                      <a:pt x="1069046" y="668153"/>
                    </a:lnTo>
                    <a:lnTo>
                      <a:pt x="1202676" y="668153"/>
                    </a:lnTo>
                    <a:cubicBezTo>
                      <a:pt x="1214977" y="668153"/>
                      <a:pt x="1224948" y="658182"/>
                      <a:pt x="1224948" y="645882"/>
                    </a:cubicBezTo>
                    <a:cubicBezTo>
                      <a:pt x="1224948" y="633581"/>
                      <a:pt x="1214977" y="623610"/>
                      <a:pt x="1202676" y="623610"/>
                    </a:cubicBezTo>
                    <a:close/>
                    <a:moveTo>
                      <a:pt x="979958" y="44544"/>
                    </a:moveTo>
                    <a:lnTo>
                      <a:pt x="1024502" y="44544"/>
                    </a:lnTo>
                    <a:lnTo>
                      <a:pt x="1024502" y="144121"/>
                    </a:lnTo>
                    <a:lnTo>
                      <a:pt x="979958" y="124722"/>
                    </a:lnTo>
                    <a:close/>
                    <a:moveTo>
                      <a:pt x="356349" y="44544"/>
                    </a:moveTo>
                    <a:lnTo>
                      <a:pt x="400892" y="44544"/>
                    </a:lnTo>
                    <a:lnTo>
                      <a:pt x="400892" y="124722"/>
                    </a:lnTo>
                    <a:lnTo>
                      <a:pt x="356349" y="144210"/>
                    </a:lnTo>
                    <a:close/>
                    <a:moveTo>
                      <a:pt x="356349" y="192740"/>
                    </a:moveTo>
                    <a:lnTo>
                      <a:pt x="690425" y="46593"/>
                    </a:lnTo>
                    <a:lnTo>
                      <a:pt x="1024502" y="192740"/>
                    </a:lnTo>
                    <a:lnTo>
                      <a:pt x="1024502" y="222718"/>
                    </a:lnTo>
                    <a:lnTo>
                      <a:pt x="356349" y="222718"/>
                    </a:lnTo>
                    <a:close/>
                    <a:moveTo>
                      <a:pt x="445436" y="668153"/>
                    </a:moveTo>
                    <a:lnTo>
                      <a:pt x="356349" y="668153"/>
                    </a:lnTo>
                    <a:lnTo>
                      <a:pt x="356349" y="623610"/>
                    </a:lnTo>
                    <a:lnTo>
                      <a:pt x="445436" y="623610"/>
                    </a:lnTo>
                    <a:close/>
                    <a:moveTo>
                      <a:pt x="378620" y="579066"/>
                    </a:moveTo>
                    <a:lnTo>
                      <a:pt x="378620" y="445436"/>
                    </a:lnTo>
                    <a:lnTo>
                      <a:pt x="423164" y="445436"/>
                    </a:lnTo>
                    <a:lnTo>
                      <a:pt x="423164" y="579066"/>
                    </a:lnTo>
                    <a:close/>
                    <a:moveTo>
                      <a:pt x="445436" y="400892"/>
                    </a:moveTo>
                    <a:lnTo>
                      <a:pt x="356349" y="400892"/>
                    </a:lnTo>
                    <a:lnTo>
                      <a:pt x="356349" y="356349"/>
                    </a:lnTo>
                    <a:lnTo>
                      <a:pt x="445436" y="356349"/>
                    </a:lnTo>
                    <a:close/>
                    <a:moveTo>
                      <a:pt x="668153" y="668153"/>
                    </a:moveTo>
                    <a:lnTo>
                      <a:pt x="579066" y="668153"/>
                    </a:lnTo>
                    <a:lnTo>
                      <a:pt x="579066" y="445436"/>
                    </a:lnTo>
                    <a:lnTo>
                      <a:pt x="668153" y="445436"/>
                    </a:lnTo>
                    <a:close/>
                    <a:moveTo>
                      <a:pt x="801784" y="668153"/>
                    </a:moveTo>
                    <a:lnTo>
                      <a:pt x="712697" y="668153"/>
                    </a:lnTo>
                    <a:lnTo>
                      <a:pt x="712697" y="445436"/>
                    </a:lnTo>
                    <a:lnTo>
                      <a:pt x="801784" y="445436"/>
                    </a:lnTo>
                    <a:close/>
                    <a:moveTo>
                      <a:pt x="913143" y="579066"/>
                    </a:moveTo>
                    <a:cubicBezTo>
                      <a:pt x="900842" y="579066"/>
                      <a:pt x="890871" y="589037"/>
                      <a:pt x="890871" y="601338"/>
                    </a:cubicBezTo>
                    <a:lnTo>
                      <a:pt x="890871" y="668153"/>
                    </a:lnTo>
                    <a:lnTo>
                      <a:pt x="846328" y="668153"/>
                    </a:lnTo>
                    <a:lnTo>
                      <a:pt x="846328" y="423164"/>
                    </a:lnTo>
                    <a:cubicBezTo>
                      <a:pt x="846328" y="410863"/>
                      <a:pt x="836357" y="400892"/>
                      <a:pt x="824056" y="400892"/>
                    </a:cubicBezTo>
                    <a:lnTo>
                      <a:pt x="556795" y="400892"/>
                    </a:lnTo>
                    <a:cubicBezTo>
                      <a:pt x="544494" y="400892"/>
                      <a:pt x="534523" y="410863"/>
                      <a:pt x="534523" y="423164"/>
                    </a:cubicBezTo>
                    <a:lnTo>
                      <a:pt x="534523" y="668153"/>
                    </a:lnTo>
                    <a:lnTo>
                      <a:pt x="489979" y="668153"/>
                    </a:lnTo>
                    <a:lnTo>
                      <a:pt x="489979" y="601338"/>
                    </a:lnTo>
                    <a:cubicBezTo>
                      <a:pt x="489979" y="589037"/>
                      <a:pt x="480008" y="579066"/>
                      <a:pt x="467707" y="579066"/>
                    </a:cubicBezTo>
                    <a:lnTo>
                      <a:pt x="467707" y="445436"/>
                    </a:lnTo>
                    <a:cubicBezTo>
                      <a:pt x="480008" y="445436"/>
                      <a:pt x="489979" y="435465"/>
                      <a:pt x="489979" y="423164"/>
                    </a:cubicBezTo>
                    <a:lnTo>
                      <a:pt x="489979" y="356349"/>
                    </a:lnTo>
                    <a:lnTo>
                      <a:pt x="890871" y="356349"/>
                    </a:lnTo>
                    <a:lnTo>
                      <a:pt x="890871" y="423164"/>
                    </a:lnTo>
                    <a:cubicBezTo>
                      <a:pt x="890871" y="435465"/>
                      <a:pt x="900842" y="445436"/>
                      <a:pt x="913143" y="445436"/>
                    </a:cubicBezTo>
                    <a:close/>
                    <a:moveTo>
                      <a:pt x="1024502" y="668153"/>
                    </a:moveTo>
                    <a:lnTo>
                      <a:pt x="935415" y="668153"/>
                    </a:lnTo>
                    <a:lnTo>
                      <a:pt x="935415" y="623610"/>
                    </a:lnTo>
                    <a:lnTo>
                      <a:pt x="1024502" y="623610"/>
                    </a:lnTo>
                    <a:close/>
                    <a:moveTo>
                      <a:pt x="957687" y="579066"/>
                    </a:moveTo>
                    <a:lnTo>
                      <a:pt x="957687" y="445436"/>
                    </a:lnTo>
                    <a:lnTo>
                      <a:pt x="1002230" y="445436"/>
                    </a:lnTo>
                    <a:lnTo>
                      <a:pt x="1002230" y="579066"/>
                    </a:lnTo>
                    <a:close/>
                    <a:moveTo>
                      <a:pt x="1024502" y="400892"/>
                    </a:moveTo>
                    <a:lnTo>
                      <a:pt x="935415" y="400892"/>
                    </a:lnTo>
                    <a:lnTo>
                      <a:pt x="935415" y="356349"/>
                    </a:lnTo>
                    <a:lnTo>
                      <a:pt x="1024502" y="356349"/>
                    </a:lnTo>
                    <a:close/>
                    <a:moveTo>
                      <a:pt x="311805" y="311805"/>
                    </a:moveTo>
                    <a:lnTo>
                      <a:pt x="311805" y="267261"/>
                    </a:lnTo>
                    <a:lnTo>
                      <a:pt x="1069046" y="267261"/>
                    </a:lnTo>
                    <a:lnTo>
                      <a:pt x="1069046" y="311805"/>
                    </a:lnTo>
                    <a:close/>
                  </a:path>
                </a:pathLst>
              </a:custGeom>
              <a:solidFill>
                <a:schemeClr val="accent1"/>
              </a:solidFill>
              <a:ln w="22175" cap="flat">
                <a:noFill/>
                <a:prstDash val="solid"/>
                <a:miter/>
              </a:ln>
            </p:spPr>
            <p:txBody>
              <a:bodyPr rtlCol="0" anchor="ctr"/>
              <a:lstStyle/>
              <a:p>
                <a:endParaRPr lang="en-AU"/>
              </a:p>
            </p:txBody>
          </p:sp>
          <p:sp>
            <p:nvSpPr>
              <p:cNvPr id="66" name="Freeform: Shape 175">
                <a:extLst>
                  <a:ext uri="{FF2B5EF4-FFF2-40B4-BE49-F238E27FC236}">
                    <a16:creationId xmlns:a16="http://schemas.microsoft.com/office/drawing/2014/main" id="{E8F6E366-3A0C-9325-5A29-3560D5BA519F}"/>
                  </a:ext>
                </a:extLst>
              </p:cNvPr>
              <p:cNvSpPr/>
              <p:nvPr/>
            </p:nvSpPr>
            <p:spPr>
              <a:xfrm>
                <a:off x="9859958" y="1730045"/>
                <a:ext cx="1380850" cy="1336306"/>
              </a:xfrm>
              <a:custGeom>
                <a:avLst/>
                <a:gdLst>
                  <a:gd name="connsiteX0" fmla="*/ 1358579 w 1380850"/>
                  <a:gd name="connsiteY0" fmla="*/ 579066 h 1336306"/>
                  <a:gd name="connsiteX1" fmla="*/ 1113589 w 1380850"/>
                  <a:gd name="connsiteY1" fmla="*/ 579066 h 1336306"/>
                  <a:gd name="connsiteX2" fmla="*/ 1113589 w 1380850"/>
                  <a:gd name="connsiteY2" fmla="*/ 534523 h 1336306"/>
                  <a:gd name="connsiteX3" fmla="*/ 1135861 w 1380850"/>
                  <a:gd name="connsiteY3" fmla="*/ 534523 h 1336306"/>
                  <a:gd name="connsiteX4" fmla="*/ 1158133 w 1380850"/>
                  <a:gd name="connsiteY4" fmla="*/ 512251 h 1336306"/>
                  <a:gd name="connsiteX5" fmla="*/ 1158133 w 1380850"/>
                  <a:gd name="connsiteY5" fmla="*/ 423164 h 1336306"/>
                  <a:gd name="connsiteX6" fmla="*/ 1135861 w 1380850"/>
                  <a:gd name="connsiteY6" fmla="*/ 400892 h 1336306"/>
                  <a:gd name="connsiteX7" fmla="*/ 1102921 w 1380850"/>
                  <a:gd name="connsiteY7" fmla="*/ 400892 h 1336306"/>
                  <a:gd name="connsiteX8" fmla="*/ 1094146 w 1380850"/>
                  <a:gd name="connsiteY8" fmla="*/ 388375 h 1336306"/>
                  <a:gd name="connsiteX9" fmla="*/ 712697 w 1380850"/>
                  <a:gd name="connsiteY9" fmla="*/ 178865 h 1336306"/>
                  <a:gd name="connsiteX10" fmla="*/ 712697 w 1380850"/>
                  <a:gd name="connsiteY10" fmla="*/ 133631 h 1336306"/>
                  <a:gd name="connsiteX11" fmla="*/ 824056 w 1380850"/>
                  <a:gd name="connsiteY11" fmla="*/ 133631 h 1336306"/>
                  <a:gd name="connsiteX12" fmla="*/ 846328 w 1380850"/>
                  <a:gd name="connsiteY12" fmla="*/ 111359 h 1336306"/>
                  <a:gd name="connsiteX13" fmla="*/ 846328 w 1380850"/>
                  <a:gd name="connsiteY13" fmla="*/ 22272 h 1336306"/>
                  <a:gd name="connsiteX14" fmla="*/ 824056 w 1380850"/>
                  <a:gd name="connsiteY14" fmla="*/ 0 h 1336306"/>
                  <a:gd name="connsiteX15" fmla="*/ 690425 w 1380850"/>
                  <a:gd name="connsiteY15" fmla="*/ 0 h 1336306"/>
                  <a:gd name="connsiteX16" fmla="*/ 668153 w 1380850"/>
                  <a:gd name="connsiteY16" fmla="*/ 22272 h 1336306"/>
                  <a:gd name="connsiteX17" fmla="*/ 668153 w 1380850"/>
                  <a:gd name="connsiteY17" fmla="*/ 178865 h 1336306"/>
                  <a:gd name="connsiteX18" fmla="*/ 286705 w 1380850"/>
                  <a:gd name="connsiteY18" fmla="*/ 388375 h 1336306"/>
                  <a:gd name="connsiteX19" fmla="*/ 277930 w 1380850"/>
                  <a:gd name="connsiteY19" fmla="*/ 400892 h 1336306"/>
                  <a:gd name="connsiteX20" fmla="*/ 244990 w 1380850"/>
                  <a:gd name="connsiteY20" fmla="*/ 400892 h 1336306"/>
                  <a:gd name="connsiteX21" fmla="*/ 222718 w 1380850"/>
                  <a:gd name="connsiteY21" fmla="*/ 423164 h 1336306"/>
                  <a:gd name="connsiteX22" fmla="*/ 222718 w 1380850"/>
                  <a:gd name="connsiteY22" fmla="*/ 512251 h 1336306"/>
                  <a:gd name="connsiteX23" fmla="*/ 244990 w 1380850"/>
                  <a:gd name="connsiteY23" fmla="*/ 534523 h 1336306"/>
                  <a:gd name="connsiteX24" fmla="*/ 267261 w 1380850"/>
                  <a:gd name="connsiteY24" fmla="*/ 534523 h 1336306"/>
                  <a:gd name="connsiteX25" fmla="*/ 267261 w 1380850"/>
                  <a:gd name="connsiteY25" fmla="*/ 579066 h 1336306"/>
                  <a:gd name="connsiteX26" fmla="*/ 22272 w 1380850"/>
                  <a:gd name="connsiteY26" fmla="*/ 579066 h 1336306"/>
                  <a:gd name="connsiteX27" fmla="*/ 0 w 1380850"/>
                  <a:gd name="connsiteY27" fmla="*/ 601338 h 1336306"/>
                  <a:gd name="connsiteX28" fmla="*/ 0 w 1380850"/>
                  <a:gd name="connsiteY28" fmla="*/ 668153 h 1336306"/>
                  <a:gd name="connsiteX29" fmla="*/ 22272 w 1380850"/>
                  <a:gd name="connsiteY29" fmla="*/ 690425 h 1336306"/>
                  <a:gd name="connsiteX30" fmla="*/ 44544 w 1380850"/>
                  <a:gd name="connsiteY30" fmla="*/ 668153 h 1336306"/>
                  <a:gd name="connsiteX31" fmla="*/ 44544 w 1380850"/>
                  <a:gd name="connsiteY31" fmla="*/ 623610 h 1336306"/>
                  <a:gd name="connsiteX32" fmla="*/ 1336307 w 1380850"/>
                  <a:gd name="connsiteY32" fmla="*/ 623610 h 1336306"/>
                  <a:gd name="connsiteX33" fmla="*/ 1336307 w 1380850"/>
                  <a:gd name="connsiteY33" fmla="*/ 1291763 h 1336306"/>
                  <a:gd name="connsiteX34" fmla="*/ 1291763 w 1380850"/>
                  <a:gd name="connsiteY34" fmla="*/ 1291763 h 1336306"/>
                  <a:gd name="connsiteX35" fmla="*/ 1269492 w 1380850"/>
                  <a:gd name="connsiteY35" fmla="*/ 1314035 h 1336306"/>
                  <a:gd name="connsiteX36" fmla="*/ 1291763 w 1380850"/>
                  <a:gd name="connsiteY36" fmla="*/ 1336307 h 1336306"/>
                  <a:gd name="connsiteX37" fmla="*/ 1358579 w 1380850"/>
                  <a:gd name="connsiteY37" fmla="*/ 1336307 h 1336306"/>
                  <a:gd name="connsiteX38" fmla="*/ 1380851 w 1380850"/>
                  <a:gd name="connsiteY38" fmla="*/ 1314035 h 1336306"/>
                  <a:gd name="connsiteX39" fmla="*/ 1380851 w 1380850"/>
                  <a:gd name="connsiteY39" fmla="*/ 601338 h 1336306"/>
                  <a:gd name="connsiteX40" fmla="*/ 1358579 w 1380850"/>
                  <a:gd name="connsiteY40" fmla="*/ 579066 h 1336306"/>
                  <a:gd name="connsiteX41" fmla="*/ 712697 w 1380850"/>
                  <a:gd name="connsiteY41" fmla="*/ 44544 h 1336306"/>
                  <a:gd name="connsiteX42" fmla="*/ 801784 w 1380850"/>
                  <a:gd name="connsiteY42" fmla="*/ 44544 h 1336306"/>
                  <a:gd name="connsiteX43" fmla="*/ 801784 w 1380850"/>
                  <a:gd name="connsiteY43" fmla="*/ 89087 h 1336306"/>
                  <a:gd name="connsiteX44" fmla="*/ 712697 w 1380850"/>
                  <a:gd name="connsiteY44" fmla="*/ 89087 h 1336306"/>
                  <a:gd name="connsiteX45" fmla="*/ 267261 w 1380850"/>
                  <a:gd name="connsiteY45" fmla="*/ 445436 h 1336306"/>
                  <a:gd name="connsiteX46" fmla="*/ 913143 w 1380850"/>
                  <a:gd name="connsiteY46" fmla="*/ 445436 h 1336306"/>
                  <a:gd name="connsiteX47" fmla="*/ 935415 w 1380850"/>
                  <a:gd name="connsiteY47" fmla="*/ 423164 h 1336306"/>
                  <a:gd name="connsiteX48" fmla="*/ 913143 w 1380850"/>
                  <a:gd name="connsiteY48" fmla="*/ 400892 h 1336306"/>
                  <a:gd name="connsiteX49" fmla="*/ 332919 w 1380850"/>
                  <a:gd name="connsiteY49" fmla="*/ 400892 h 1336306"/>
                  <a:gd name="connsiteX50" fmla="*/ 959867 w 1380850"/>
                  <a:gd name="connsiteY50" fmla="*/ 312916 h 1336306"/>
                  <a:gd name="connsiteX51" fmla="*/ 1047843 w 1380850"/>
                  <a:gd name="connsiteY51" fmla="*/ 400892 h 1336306"/>
                  <a:gd name="connsiteX52" fmla="*/ 1002230 w 1380850"/>
                  <a:gd name="connsiteY52" fmla="*/ 400892 h 1336306"/>
                  <a:gd name="connsiteX53" fmla="*/ 979958 w 1380850"/>
                  <a:gd name="connsiteY53" fmla="*/ 423164 h 1336306"/>
                  <a:gd name="connsiteX54" fmla="*/ 1002230 w 1380850"/>
                  <a:gd name="connsiteY54" fmla="*/ 445436 h 1336306"/>
                  <a:gd name="connsiteX55" fmla="*/ 1113589 w 1380850"/>
                  <a:gd name="connsiteY55" fmla="*/ 445436 h 1336306"/>
                  <a:gd name="connsiteX56" fmla="*/ 1113589 w 1380850"/>
                  <a:gd name="connsiteY56" fmla="*/ 489979 h 1336306"/>
                  <a:gd name="connsiteX57" fmla="*/ 267261 w 1380850"/>
                  <a:gd name="connsiteY57" fmla="*/ 489979 h 1336306"/>
                  <a:gd name="connsiteX58" fmla="*/ 311805 w 1380850"/>
                  <a:gd name="connsiteY58" fmla="*/ 534523 h 1336306"/>
                  <a:gd name="connsiteX59" fmla="*/ 1069046 w 1380850"/>
                  <a:gd name="connsiteY59" fmla="*/ 534523 h 1336306"/>
                  <a:gd name="connsiteX60" fmla="*/ 1069046 w 1380850"/>
                  <a:gd name="connsiteY60" fmla="*/ 579066 h 1336306"/>
                  <a:gd name="connsiteX61" fmla="*/ 311805 w 1380850"/>
                  <a:gd name="connsiteY61" fmla="*/ 579066 h 133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0850" h="1336306">
                    <a:moveTo>
                      <a:pt x="1358579" y="579066"/>
                    </a:moveTo>
                    <a:lnTo>
                      <a:pt x="1113589" y="579066"/>
                    </a:lnTo>
                    <a:lnTo>
                      <a:pt x="1113589" y="534523"/>
                    </a:lnTo>
                    <a:lnTo>
                      <a:pt x="1135861" y="534523"/>
                    </a:lnTo>
                    <a:cubicBezTo>
                      <a:pt x="1148162" y="534523"/>
                      <a:pt x="1158133" y="524552"/>
                      <a:pt x="1158133" y="512251"/>
                    </a:cubicBezTo>
                    <a:lnTo>
                      <a:pt x="1158133" y="423164"/>
                    </a:lnTo>
                    <a:cubicBezTo>
                      <a:pt x="1158133" y="410863"/>
                      <a:pt x="1148162" y="400892"/>
                      <a:pt x="1135861" y="400892"/>
                    </a:cubicBezTo>
                    <a:lnTo>
                      <a:pt x="1102921" y="400892"/>
                    </a:lnTo>
                    <a:lnTo>
                      <a:pt x="1094146" y="388375"/>
                    </a:lnTo>
                    <a:cubicBezTo>
                      <a:pt x="1006366" y="263163"/>
                      <a:pt x="865457" y="185768"/>
                      <a:pt x="712697" y="178865"/>
                    </a:cubicBezTo>
                    <a:lnTo>
                      <a:pt x="712697" y="133631"/>
                    </a:lnTo>
                    <a:lnTo>
                      <a:pt x="824056" y="133631"/>
                    </a:lnTo>
                    <a:cubicBezTo>
                      <a:pt x="836357" y="133631"/>
                      <a:pt x="846328" y="123659"/>
                      <a:pt x="846328" y="111359"/>
                    </a:cubicBezTo>
                    <a:lnTo>
                      <a:pt x="846328" y="22272"/>
                    </a:lnTo>
                    <a:cubicBezTo>
                      <a:pt x="846328" y="9972"/>
                      <a:pt x="836357" y="0"/>
                      <a:pt x="824056" y="0"/>
                    </a:cubicBezTo>
                    <a:lnTo>
                      <a:pt x="690425" y="0"/>
                    </a:lnTo>
                    <a:cubicBezTo>
                      <a:pt x="678125" y="0"/>
                      <a:pt x="668153" y="9972"/>
                      <a:pt x="668153" y="22272"/>
                    </a:cubicBezTo>
                    <a:lnTo>
                      <a:pt x="668153" y="178865"/>
                    </a:lnTo>
                    <a:cubicBezTo>
                      <a:pt x="515391" y="185758"/>
                      <a:pt x="374478" y="263154"/>
                      <a:pt x="286705" y="388375"/>
                    </a:cubicBezTo>
                    <a:lnTo>
                      <a:pt x="277930" y="400892"/>
                    </a:lnTo>
                    <a:lnTo>
                      <a:pt x="244990" y="400892"/>
                    </a:lnTo>
                    <a:cubicBezTo>
                      <a:pt x="232689" y="400892"/>
                      <a:pt x="222718" y="410863"/>
                      <a:pt x="222718" y="423164"/>
                    </a:cubicBezTo>
                    <a:lnTo>
                      <a:pt x="222718" y="512251"/>
                    </a:lnTo>
                    <a:cubicBezTo>
                      <a:pt x="222718" y="524552"/>
                      <a:pt x="232689" y="534523"/>
                      <a:pt x="244990" y="534523"/>
                    </a:cubicBezTo>
                    <a:lnTo>
                      <a:pt x="267261" y="534523"/>
                    </a:lnTo>
                    <a:lnTo>
                      <a:pt x="267261" y="579066"/>
                    </a:lnTo>
                    <a:lnTo>
                      <a:pt x="22272" y="579066"/>
                    </a:lnTo>
                    <a:cubicBezTo>
                      <a:pt x="9972" y="579066"/>
                      <a:pt x="0" y="589037"/>
                      <a:pt x="0" y="601338"/>
                    </a:cubicBezTo>
                    <a:lnTo>
                      <a:pt x="0" y="668153"/>
                    </a:lnTo>
                    <a:cubicBezTo>
                      <a:pt x="0" y="680454"/>
                      <a:pt x="9972" y="690425"/>
                      <a:pt x="22272" y="690425"/>
                    </a:cubicBezTo>
                    <a:cubicBezTo>
                      <a:pt x="34572" y="690425"/>
                      <a:pt x="44544" y="680454"/>
                      <a:pt x="44544" y="668153"/>
                    </a:cubicBezTo>
                    <a:lnTo>
                      <a:pt x="44544" y="623610"/>
                    </a:lnTo>
                    <a:lnTo>
                      <a:pt x="1336307" y="623610"/>
                    </a:lnTo>
                    <a:lnTo>
                      <a:pt x="1336307" y="1291763"/>
                    </a:lnTo>
                    <a:lnTo>
                      <a:pt x="1291763" y="1291763"/>
                    </a:lnTo>
                    <a:cubicBezTo>
                      <a:pt x="1279463" y="1291763"/>
                      <a:pt x="1269492" y="1301734"/>
                      <a:pt x="1269492" y="1314035"/>
                    </a:cubicBezTo>
                    <a:cubicBezTo>
                      <a:pt x="1269492" y="1326336"/>
                      <a:pt x="1279463" y="1336307"/>
                      <a:pt x="1291763" y="1336307"/>
                    </a:cubicBezTo>
                    <a:lnTo>
                      <a:pt x="1358579" y="1336307"/>
                    </a:lnTo>
                    <a:cubicBezTo>
                      <a:pt x="1370879" y="1336307"/>
                      <a:pt x="1380851" y="1326336"/>
                      <a:pt x="1380851" y="1314035"/>
                    </a:cubicBezTo>
                    <a:lnTo>
                      <a:pt x="1380851" y="601338"/>
                    </a:lnTo>
                    <a:cubicBezTo>
                      <a:pt x="1380851" y="589037"/>
                      <a:pt x="1370879" y="579066"/>
                      <a:pt x="1358579" y="579066"/>
                    </a:cubicBezTo>
                    <a:close/>
                    <a:moveTo>
                      <a:pt x="712697" y="44544"/>
                    </a:moveTo>
                    <a:lnTo>
                      <a:pt x="801784" y="44544"/>
                    </a:lnTo>
                    <a:lnTo>
                      <a:pt x="801784" y="89087"/>
                    </a:lnTo>
                    <a:lnTo>
                      <a:pt x="712697" y="89087"/>
                    </a:lnTo>
                    <a:close/>
                    <a:moveTo>
                      <a:pt x="267261" y="445436"/>
                    </a:moveTo>
                    <a:lnTo>
                      <a:pt x="913143" y="445436"/>
                    </a:lnTo>
                    <a:cubicBezTo>
                      <a:pt x="925444" y="445436"/>
                      <a:pt x="935415" y="435465"/>
                      <a:pt x="935415" y="423164"/>
                    </a:cubicBezTo>
                    <a:cubicBezTo>
                      <a:pt x="935415" y="410863"/>
                      <a:pt x="925444" y="400892"/>
                      <a:pt x="913143" y="400892"/>
                    </a:cubicBezTo>
                    <a:lnTo>
                      <a:pt x="332919" y="400892"/>
                    </a:lnTo>
                    <a:cubicBezTo>
                      <a:pt x="481752" y="203471"/>
                      <a:pt x="762446" y="164083"/>
                      <a:pt x="959867" y="312916"/>
                    </a:cubicBezTo>
                    <a:cubicBezTo>
                      <a:pt x="993143" y="338003"/>
                      <a:pt x="1022756" y="367616"/>
                      <a:pt x="1047843" y="400892"/>
                    </a:cubicBezTo>
                    <a:lnTo>
                      <a:pt x="1002230" y="400892"/>
                    </a:lnTo>
                    <a:cubicBezTo>
                      <a:pt x="989929" y="400892"/>
                      <a:pt x="979958" y="410863"/>
                      <a:pt x="979958" y="423164"/>
                    </a:cubicBezTo>
                    <a:cubicBezTo>
                      <a:pt x="979958" y="435465"/>
                      <a:pt x="989929" y="445436"/>
                      <a:pt x="1002230" y="445436"/>
                    </a:cubicBezTo>
                    <a:lnTo>
                      <a:pt x="1113589" y="445436"/>
                    </a:lnTo>
                    <a:lnTo>
                      <a:pt x="1113589" y="489979"/>
                    </a:lnTo>
                    <a:lnTo>
                      <a:pt x="267261" y="489979"/>
                    </a:lnTo>
                    <a:close/>
                    <a:moveTo>
                      <a:pt x="311805" y="534523"/>
                    </a:moveTo>
                    <a:lnTo>
                      <a:pt x="1069046" y="534523"/>
                    </a:lnTo>
                    <a:lnTo>
                      <a:pt x="1069046" y="579066"/>
                    </a:lnTo>
                    <a:lnTo>
                      <a:pt x="311805" y="579066"/>
                    </a:lnTo>
                    <a:close/>
                  </a:path>
                </a:pathLst>
              </a:custGeom>
              <a:solidFill>
                <a:schemeClr val="accent1"/>
              </a:solidFill>
              <a:ln w="22175" cap="flat">
                <a:noFill/>
                <a:prstDash val="solid"/>
                <a:miter/>
              </a:ln>
            </p:spPr>
            <p:txBody>
              <a:bodyPr rtlCol="0" anchor="ctr"/>
              <a:lstStyle/>
              <a:p>
                <a:endParaRPr lang="en-AU"/>
              </a:p>
            </p:txBody>
          </p:sp>
          <p:sp>
            <p:nvSpPr>
              <p:cNvPr id="67" name="Freeform: Shape 176">
                <a:extLst>
                  <a:ext uri="{FF2B5EF4-FFF2-40B4-BE49-F238E27FC236}">
                    <a16:creationId xmlns:a16="http://schemas.microsoft.com/office/drawing/2014/main" id="{BC51C3AF-C102-3525-8E06-AB7C2B794B9E}"/>
                  </a:ext>
                </a:extLst>
              </p:cNvPr>
              <p:cNvSpPr/>
              <p:nvPr/>
            </p:nvSpPr>
            <p:spPr>
              <a:xfrm>
                <a:off x="9949045" y="2398199"/>
                <a:ext cx="133630" cy="222717"/>
              </a:xfrm>
              <a:custGeom>
                <a:avLst/>
                <a:gdLst>
                  <a:gd name="connsiteX0" fmla="*/ 22272 w 133630"/>
                  <a:gd name="connsiteY0" fmla="*/ 222718 h 222717"/>
                  <a:gd name="connsiteX1" fmla="*/ 111359 w 133630"/>
                  <a:gd name="connsiteY1" fmla="*/ 222718 h 222717"/>
                  <a:gd name="connsiteX2" fmla="*/ 133631 w 133630"/>
                  <a:gd name="connsiteY2" fmla="*/ 200446 h 222717"/>
                  <a:gd name="connsiteX3" fmla="*/ 133631 w 133630"/>
                  <a:gd name="connsiteY3" fmla="*/ 22272 h 222717"/>
                  <a:gd name="connsiteX4" fmla="*/ 111359 w 133630"/>
                  <a:gd name="connsiteY4" fmla="*/ 0 h 222717"/>
                  <a:gd name="connsiteX5" fmla="*/ 22272 w 133630"/>
                  <a:gd name="connsiteY5" fmla="*/ 0 h 222717"/>
                  <a:gd name="connsiteX6" fmla="*/ 0 w 133630"/>
                  <a:gd name="connsiteY6" fmla="*/ 22272 h 222717"/>
                  <a:gd name="connsiteX7" fmla="*/ 0 w 133630"/>
                  <a:gd name="connsiteY7" fmla="*/ 200446 h 222717"/>
                  <a:gd name="connsiteX8" fmla="*/ 22272 w 133630"/>
                  <a:gd name="connsiteY8" fmla="*/ 222718 h 222717"/>
                  <a:gd name="connsiteX9" fmla="*/ 44544 w 133630"/>
                  <a:gd name="connsiteY9" fmla="*/ 44544 h 222717"/>
                  <a:gd name="connsiteX10" fmla="*/ 89087 w 133630"/>
                  <a:gd name="connsiteY10" fmla="*/ 44544 h 222717"/>
                  <a:gd name="connsiteX11" fmla="*/ 89087 w 133630"/>
                  <a:gd name="connsiteY11" fmla="*/ 178174 h 222717"/>
                  <a:gd name="connsiteX12" fmla="*/ 44544 w 133630"/>
                  <a:gd name="connsiteY12" fmla="*/ 178174 h 22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630" h="222717">
                    <a:moveTo>
                      <a:pt x="22272" y="222718"/>
                    </a:moveTo>
                    <a:lnTo>
                      <a:pt x="111359" y="222718"/>
                    </a:lnTo>
                    <a:cubicBezTo>
                      <a:pt x="123660" y="222718"/>
                      <a:pt x="133631" y="212747"/>
                      <a:pt x="133631" y="200446"/>
                    </a:cubicBezTo>
                    <a:lnTo>
                      <a:pt x="133631" y="22272"/>
                    </a:lnTo>
                    <a:cubicBezTo>
                      <a:pt x="133631" y="9971"/>
                      <a:pt x="123660" y="0"/>
                      <a:pt x="111359" y="0"/>
                    </a:cubicBezTo>
                    <a:lnTo>
                      <a:pt x="22272" y="0"/>
                    </a:lnTo>
                    <a:cubicBezTo>
                      <a:pt x="9972" y="0"/>
                      <a:pt x="0" y="9971"/>
                      <a:pt x="0" y="22272"/>
                    </a:cubicBezTo>
                    <a:lnTo>
                      <a:pt x="0" y="200446"/>
                    </a:lnTo>
                    <a:cubicBezTo>
                      <a:pt x="0" y="212747"/>
                      <a:pt x="9972" y="222718"/>
                      <a:pt x="22272" y="222718"/>
                    </a:cubicBezTo>
                    <a:close/>
                    <a:moveTo>
                      <a:pt x="44544" y="44544"/>
                    </a:moveTo>
                    <a:lnTo>
                      <a:pt x="89087" y="44544"/>
                    </a:lnTo>
                    <a:lnTo>
                      <a:pt x="89087" y="178174"/>
                    </a:lnTo>
                    <a:lnTo>
                      <a:pt x="44544" y="178174"/>
                    </a:lnTo>
                    <a:close/>
                  </a:path>
                </a:pathLst>
              </a:custGeom>
              <a:solidFill>
                <a:schemeClr val="accent1"/>
              </a:solidFill>
              <a:ln w="22175" cap="flat">
                <a:noFill/>
                <a:prstDash val="solid"/>
                <a:miter/>
              </a:ln>
            </p:spPr>
            <p:txBody>
              <a:bodyPr rtlCol="0" anchor="ctr"/>
              <a:lstStyle/>
              <a:p>
                <a:endParaRPr lang="en-AU"/>
              </a:p>
            </p:txBody>
          </p:sp>
          <p:sp>
            <p:nvSpPr>
              <p:cNvPr id="68" name="Freeform: Shape 177">
                <a:extLst>
                  <a:ext uri="{FF2B5EF4-FFF2-40B4-BE49-F238E27FC236}">
                    <a16:creationId xmlns:a16="http://schemas.microsoft.com/office/drawing/2014/main" id="{8235EFA3-AE30-BDCC-5781-8EE2D5900C4D}"/>
                  </a:ext>
                </a:extLst>
              </p:cNvPr>
              <p:cNvSpPr/>
              <p:nvPr/>
            </p:nvSpPr>
            <p:spPr>
              <a:xfrm>
                <a:off x="9949045" y="2665460"/>
                <a:ext cx="133630" cy="222717"/>
              </a:xfrm>
              <a:custGeom>
                <a:avLst/>
                <a:gdLst>
                  <a:gd name="connsiteX0" fmla="*/ 0 w 133630"/>
                  <a:gd name="connsiteY0" fmla="*/ 200446 h 222717"/>
                  <a:gd name="connsiteX1" fmla="*/ 22272 w 133630"/>
                  <a:gd name="connsiteY1" fmla="*/ 222718 h 222717"/>
                  <a:gd name="connsiteX2" fmla="*/ 111359 w 133630"/>
                  <a:gd name="connsiteY2" fmla="*/ 222718 h 222717"/>
                  <a:gd name="connsiteX3" fmla="*/ 133631 w 133630"/>
                  <a:gd name="connsiteY3" fmla="*/ 200446 h 222717"/>
                  <a:gd name="connsiteX4" fmla="*/ 133631 w 133630"/>
                  <a:gd name="connsiteY4" fmla="*/ 22272 h 222717"/>
                  <a:gd name="connsiteX5" fmla="*/ 111359 w 133630"/>
                  <a:gd name="connsiteY5" fmla="*/ 0 h 222717"/>
                  <a:gd name="connsiteX6" fmla="*/ 22272 w 133630"/>
                  <a:gd name="connsiteY6" fmla="*/ 0 h 222717"/>
                  <a:gd name="connsiteX7" fmla="*/ 0 w 133630"/>
                  <a:gd name="connsiteY7" fmla="*/ 22272 h 222717"/>
                  <a:gd name="connsiteX8" fmla="*/ 44544 w 133630"/>
                  <a:gd name="connsiteY8" fmla="*/ 44544 h 222717"/>
                  <a:gd name="connsiteX9" fmla="*/ 89087 w 133630"/>
                  <a:gd name="connsiteY9" fmla="*/ 44544 h 222717"/>
                  <a:gd name="connsiteX10" fmla="*/ 89087 w 133630"/>
                  <a:gd name="connsiteY10" fmla="*/ 178174 h 222717"/>
                  <a:gd name="connsiteX11" fmla="*/ 44544 w 133630"/>
                  <a:gd name="connsiteY11" fmla="*/ 178174 h 22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630" h="222717">
                    <a:moveTo>
                      <a:pt x="0" y="200446"/>
                    </a:moveTo>
                    <a:cubicBezTo>
                      <a:pt x="0" y="212747"/>
                      <a:pt x="9972" y="222718"/>
                      <a:pt x="22272" y="222718"/>
                    </a:cubicBezTo>
                    <a:lnTo>
                      <a:pt x="111359" y="222718"/>
                    </a:lnTo>
                    <a:cubicBezTo>
                      <a:pt x="123660" y="222718"/>
                      <a:pt x="133631" y="212747"/>
                      <a:pt x="133631" y="200446"/>
                    </a:cubicBezTo>
                    <a:lnTo>
                      <a:pt x="133631" y="22272"/>
                    </a:lnTo>
                    <a:cubicBezTo>
                      <a:pt x="133631" y="9971"/>
                      <a:pt x="123660" y="0"/>
                      <a:pt x="111359" y="0"/>
                    </a:cubicBezTo>
                    <a:lnTo>
                      <a:pt x="22272" y="0"/>
                    </a:lnTo>
                    <a:cubicBezTo>
                      <a:pt x="9972" y="0"/>
                      <a:pt x="0" y="9971"/>
                      <a:pt x="0" y="22272"/>
                    </a:cubicBezTo>
                    <a:close/>
                    <a:moveTo>
                      <a:pt x="44544" y="44544"/>
                    </a:moveTo>
                    <a:lnTo>
                      <a:pt x="89087" y="44544"/>
                    </a:lnTo>
                    <a:lnTo>
                      <a:pt x="89087" y="178174"/>
                    </a:lnTo>
                    <a:lnTo>
                      <a:pt x="44544" y="178174"/>
                    </a:lnTo>
                    <a:close/>
                  </a:path>
                </a:pathLst>
              </a:custGeom>
              <a:solidFill>
                <a:schemeClr val="accent1"/>
              </a:solidFill>
              <a:ln w="22175" cap="flat">
                <a:noFill/>
                <a:prstDash val="solid"/>
                <a:miter/>
              </a:ln>
            </p:spPr>
            <p:txBody>
              <a:bodyPr rtlCol="0" anchor="ctr"/>
              <a:lstStyle/>
              <a:p>
                <a:endParaRPr lang="en-AU"/>
              </a:p>
            </p:txBody>
          </p:sp>
          <p:sp>
            <p:nvSpPr>
              <p:cNvPr id="69" name="Freeform: Shape 178">
                <a:extLst>
                  <a:ext uri="{FF2B5EF4-FFF2-40B4-BE49-F238E27FC236}">
                    <a16:creationId xmlns:a16="http://schemas.microsoft.com/office/drawing/2014/main" id="{E65D5A6A-6875-DA12-1F5E-F077E39231BD}"/>
                  </a:ext>
                </a:extLst>
              </p:cNvPr>
              <p:cNvSpPr/>
              <p:nvPr/>
            </p:nvSpPr>
            <p:spPr>
              <a:xfrm>
                <a:off x="11018091" y="2398199"/>
                <a:ext cx="133630" cy="222717"/>
              </a:xfrm>
              <a:custGeom>
                <a:avLst/>
                <a:gdLst>
                  <a:gd name="connsiteX0" fmla="*/ 22272 w 133630"/>
                  <a:gd name="connsiteY0" fmla="*/ 222718 h 222717"/>
                  <a:gd name="connsiteX1" fmla="*/ 111359 w 133630"/>
                  <a:gd name="connsiteY1" fmla="*/ 222718 h 222717"/>
                  <a:gd name="connsiteX2" fmla="*/ 133631 w 133630"/>
                  <a:gd name="connsiteY2" fmla="*/ 200446 h 222717"/>
                  <a:gd name="connsiteX3" fmla="*/ 133631 w 133630"/>
                  <a:gd name="connsiteY3" fmla="*/ 22272 h 222717"/>
                  <a:gd name="connsiteX4" fmla="*/ 111359 w 133630"/>
                  <a:gd name="connsiteY4" fmla="*/ 0 h 222717"/>
                  <a:gd name="connsiteX5" fmla="*/ 22272 w 133630"/>
                  <a:gd name="connsiteY5" fmla="*/ 0 h 222717"/>
                  <a:gd name="connsiteX6" fmla="*/ 0 w 133630"/>
                  <a:gd name="connsiteY6" fmla="*/ 22272 h 222717"/>
                  <a:gd name="connsiteX7" fmla="*/ 0 w 133630"/>
                  <a:gd name="connsiteY7" fmla="*/ 200446 h 222717"/>
                  <a:gd name="connsiteX8" fmla="*/ 22272 w 133630"/>
                  <a:gd name="connsiteY8" fmla="*/ 222718 h 222717"/>
                  <a:gd name="connsiteX9" fmla="*/ 44544 w 133630"/>
                  <a:gd name="connsiteY9" fmla="*/ 44544 h 222717"/>
                  <a:gd name="connsiteX10" fmla="*/ 89087 w 133630"/>
                  <a:gd name="connsiteY10" fmla="*/ 44544 h 222717"/>
                  <a:gd name="connsiteX11" fmla="*/ 89087 w 133630"/>
                  <a:gd name="connsiteY11" fmla="*/ 178174 h 222717"/>
                  <a:gd name="connsiteX12" fmla="*/ 44544 w 133630"/>
                  <a:gd name="connsiteY12" fmla="*/ 178174 h 22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630" h="222717">
                    <a:moveTo>
                      <a:pt x="22272" y="222718"/>
                    </a:moveTo>
                    <a:lnTo>
                      <a:pt x="111359" y="222718"/>
                    </a:lnTo>
                    <a:cubicBezTo>
                      <a:pt x="123660" y="222718"/>
                      <a:pt x="133631" y="212747"/>
                      <a:pt x="133631" y="200446"/>
                    </a:cubicBezTo>
                    <a:lnTo>
                      <a:pt x="133631" y="22272"/>
                    </a:lnTo>
                    <a:cubicBezTo>
                      <a:pt x="133631" y="9971"/>
                      <a:pt x="123660" y="0"/>
                      <a:pt x="111359" y="0"/>
                    </a:cubicBezTo>
                    <a:lnTo>
                      <a:pt x="22272" y="0"/>
                    </a:lnTo>
                    <a:cubicBezTo>
                      <a:pt x="9971" y="0"/>
                      <a:pt x="0" y="9971"/>
                      <a:pt x="0" y="22272"/>
                    </a:cubicBezTo>
                    <a:lnTo>
                      <a:pt x="0" y="200446"/>
                    </a:lnTo>
                    <a:cubicBezTo>
                      <a:pt x="0" y="212747"/>
                      <a:pt x="9971" y="222718"/>
                      <a:pt x="22272" y="222718"/>
                    </a:cubicBezTo>
                    <a:close/>
                    <a:moveTo>
                      <a:pt x="44544" y="44544"/>
                    </a:moveTo>
                    <a:lnTo>
                      <a:pt x="89087" y="44544"/>
                    </a:lnTo>
                    <a:lnTo>
                      <a:pt x="89087" y="178174"/>
                    </a:lnTo>
                    <a:lnTo>
                      <a:pt x="44544" y="178174"/>
                    </a:lnTo>
                    <a:close/>
                  </a:path>
                </a:pathLst>
              </a:custGeom>
              <a:solidFill>
                <a:schemeClr val="accent1"/>
              </a:solidFill>
              <a:ln w="22175" cap="flat">
                <a:noFill/>
                <a:prstDash val="solid"/>
                <a:miter/>
              </a:ln>
            </p:spPr>
            <p:txBody>
              <a:bodyPr rtlCol="0" anchor="ctr"/>
              <a:lstStyle/>
              <a:p>
                <a:endParaRPr lang="en-AU"/>
              </a:p>
            </p:txBody>
          </p:sp>
          <p:sp>
            <p:nvSpPr>
              <p:cNvPr id="70" name="Freeform: Shape 179">
                <a:extLst>
                  <a:ext uri="{FF2B5EF4-FFF2-40B4-BE49-F238E27FC236}">
                    <a16:creationId xmlns:a16="http://schemas.microsoft.com/office/drawing/2014/main" id="{C72CA5E5-2AED-D40E-6C12-951B2658DD1C}"/>
                  </a:ext>
                </a:extLst>
              </p:cNvPr>
              <p:cNvSpPr/>
              <p:nvPr/>
            </p:nvSpPr>
            <p:spPr>
              <a:xfrm>
                <a:off x="11018091" y="2665460"/>
                <a:ext cx="133630" cy="222717"/>
              </a:xfrm>
              <a:custGeom>
                <a:avLst/>
                <a:gdLst>
                  <a:gd name="connsiteX0" fmla="*/ 0 w 133630"/>
                  <a:gd name="connsiteY0" fmla="*/ 200446 h 222717"/>
                  <a:gd name="connsiteX1" fmla="*/ 22272 w 133630"/>
                  <a:gd name="connsiteY1" fmla="*/ 222718 h 222717"/>
                  <a:gd name="connsiteX2" fmla="*/ 111359 w 133630"/>
                  <a:gd name="connsiteY2" fmla="*/ 222718 h 222717"/>
                  <a:gd name="connsiteX3" fmla="*/ 133631 w 133630"/>
                  <a:gd name="connsiteY3" fmla="*/ 200446 h 222717"/>
                  <a:gd name="connsiteX4" fmla="*/ 133631 w 133630"/>
                  <a:gd name="connsiteY4" fmla="*/ 22272 h 222717"/>
                  <a:gd name="connsiteX5" fmla="*/ 111359 w 133630"/>
                  <a:gd name="connsiteY5" fmla="*/ 0 h 222717"/>
                  <a:gd name="connsiteX6" fmla="*/ 22272 w 133630"/>
                  <a:gd name="connsiteY6" fmla="*/ 0 h 222717"/>
                  <a:gd name="connsiteX7" fmla="*/ 0 w 133630"/>
                  <a:gd name="connsiteY7" fmla="*/ 22272 h 222717"/>
                  <a:gd name="connsiteX8" fmla="*/ 44544 w 133630"/>
                  <a:gd name="connsiteY8" fmla="*/ 44544 h 222717"/>
                  <a:gd name="connsiteX9" fmla="*/ 89087 w 133630"/>
                  <a:gd name="connsiteY9" fmla="*/ 44544 h 222717"/>
                  <a:gd name="connsiteX10" fmla="*/ 89087 w 133630"/>
                  <a:gd name="connsiteY10" fmla="*/ 178174 h 222717"/>
                  <a:gd name="connsiteX11" fmla="*/ 44544 w 133630"/>
                  <a:gd name="connsiteY11" fmla="*/ 178174 h 22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630" h="222717">
                    <a:moveTo>
                      <a:pt x="0" y="200446"/>
                    </a:moveTo>
                    <a:cubicBezTo>
                      <a:pt x="0" y="212747"/>
                      <a:pt x="9971" y="222718"/>
                      <a:pt x="22272" y="222718"/>
                    </a:cubicBezTo>
                    <a:lnTo>
                      <a:pt x="111359" y="222718"/>
                    </a:lnTo>
                    <a:cubicBezTo>
                      <a:pt x="123660" y="222718"/>
                      <a:pt x="133631" y="212747"/>
                      <a:pt x="133631" y="200446"/>
                    </a:cubicBezTo>
                    <a:lnTo>
                      <a:pt x="133631" y="22272"/>
                    </a:lnTo>
                    <a:cubicBezTo>
                      <a:pt x="133631" y="9971"/>
                      <a:pt x="123660" y="0"/>
                      <a:pt x="111359" y="0"/>
                    </a:cubicBezTo>
                    <a:lnTo>
                      <a:pt x="22272" y="0"/>
                    </a:lnTo>
                    <a:cubicBezTo>
                      <a:pt x="9971" y="0"/>
                      <a:pt x="0" y="9971"/>
                      <a:pt x="0" y="22272"/>
                    </a:cubicBezTo>
                    <a:close/>
                    <a:moveTo>
                      <a:pt x="44544" y="44544"/>
                    </a:moveTo>
                    <a:lnTo>
                      <a:pt x="89087" y="44544"/>
                    </a:lnTo>
                    <a:lnTo>
                      <a:pt x="89087" y="178174"/>
                    </a:lnTo>
                    <a:lnTo>
                      <a:pt x="44544" y="178174"/>
                    </a:lnTo>
                    <a:close/>
                  </a:path>
                </a:pathLst>
              </a:custGeom>
              <a:solidFill>
                <a:schemeClr val="accent1"/>
              </a:solidFill>
              <a:ln w="22175" cap="flat">
                <a:noFill/>
                <a:prstDash val="solid"/>
                <a:miter/>
              </a:ln>
            </p:spPr>
            <p:txBody>
              <a:bodyPr rtlCol="0" anchor="ctr"/>
              <a:lstStyle/>
              <a:p>
                <a:endParaRPr lang="en-AU"/>
              </a:p>
            </p:txBody>
          </p:sp>
        </p:grpSp>
        <p:grpSp>
          <p:nvGrpSpPr>
            <p:cNvPr id="56" name="Graphic 45">
              <a:extLst>
                <a:ext uri="{FF2B5EF4-FFF2-40B4-BE49-F238E27FC236}">
                  <a16:creationId xmlns:a16="http://schemas.microsoft.com/office/drawing/2014/main" id="{2530DDA0-F959-C42F-B4A5-73B183AE6CC6}"/>
                </a:ext>
              </a:extLst>
            </p:cNvPr>
            <p:cNvGrpSpPr/>
            <p:nvPr/>
          </p:nvGrpSpPr>
          <p:grpSpPr>
            <a:xfrm>
              <a:off x="8586317" y="1897126"/>
              <a:ext cx="1205177" cy="1205177"/>
              <a:chOff x="8586317" y="1897126"/>
              <a:chExt cx="1205177" cy="1205177"/>
            </a:xfrm>
            <a:solidFill>
              <a:schemeClr val="accent1"/>
            </a:solidFill>
          </p:grpSpPr>
          <p:sp>
            <p:nvSpPr>
              <p:cNvPr id="63" name="Freeform: Shape 172">
                <a:extLst>
                  <a:ext uri="{FF2B5EF4-FFF2-40B4-BE49-F238E27FC236}">
                    <a16:creationId xmlns:a16="http://schemas.microsoft.com/office/drawing/2014/main" id="{280EAB9D-B8DE-5996-7C89-84C73FFDD8FC}"/>
                  </a:ext>
                </a:extLst>
              </p:cNvPr>
              <p:cNvSpPr/>
              <p:nvPr/>
            </p:nvSpPr>
            <p:spPr>
              <a:xfrm>
                <a:off x="8586317" y="1897126"/>
                <a:ext cx="1205177" cy="1205177"/>
              </a:xfrm>
              <a:custGeom>
                <a:avLst/>
                <a:gdLst>
                  <a:gd name="connsiteX0" fmla="*/ 1185739 w 1205177"/>
                  <a:gd name="connsiteY0" fmla="*/ 77753 h 1205177"/>
                  <a:gd name="connsiteX1" fmla="*/ 1166301 w 1205177"/>
                  <a:gd name="connsiteY1" fmla="*/ 77753 h 1205177"/>
                  <a:gd name="connsiteX2" fmla="*/ 1166301 w 1205177"/>
                  <a:gd name="connsiteY2" fmla="*/ 19438 h 1205177"/>
                  <a:gd name="connsiteX3" fmla="*/ 1146862 w 1205177"/>
                  <a:gd name="connsiteY3" fmla="*/ 0 h 1205177"/>
                  <a:gd name="connsiteX4" fmla="*/ 1107986 w 1205177"/>
                  <a:gd name="connsiteY4" fmla="*/ 0 h 1205177"/>
                  <a:gd name="connsiteX5" fmla="*/ 1088547 w 1205177"/>
                  <a:gd name="connsiteY5" fmla="*/ 19438 h 1205177"/>
                  <a:gd name="connsiteX6" fmla="*/ 1107986 w 1205177"/>
                  <a:gd name="connsiteY6" fmla="*/ 38877 h 1205177"/>
                  <a:gd name="connsiteX7" fmla="*/ 1127424 w 1205177"/>
                  <a:gd name="connsiteY7" fmla="*/ 38877 h 1205177"/>
                  <a:gd name="connsiteX8" fmla="*/ 1127424 w 1205177"/>
                  <a:gd name="connsiteY8" fmla="*/ 77753 h 1205177"/>
                  <a:gd name="connsiteX9" fmla="*/ 855287 w 1205177"/>
                  <a:gd name="connsiteY9" fmla="*/ 77753 h 1205177"/>
                  <a:gd name="connsiteX10" fmla="*/ 855287 w 1205177"/>
                  <a:gd name="connsiteY10" fmla="*/ 38877 h 1205177"/>
                  <a:gd name="connsiteX11" fmla="*/ 1030232 w 1205177"/>
                  <a:gd name="connsiteY11" fmla="*/ 38877 h 1205177"/>
                  <a:gd name="connsiteX12" fmla="*/ 1049671 w 1205177"/>
                  <a:gd name="connsiteY12" fmla="*/ 19438 h 1205177"/>
                  <a:gd name="connsiteX13" fmla="*/ 1030232 w 1205177"/>
                  <a:gd name="connsiteY13" fmla="*/ 0 h 1205177"/>
                  <a:gd name="connsiteX14" fmla="*/ 835849 w 1205177"/>
                  <a:gd name="connsiteY14" fmla="*/ 0 h 1205177"/>
                  <a:gd name="connsiteX15" fmla="*/ 816410 w 1205177"/>
                  <a:gd name="connsiteY15" fmla="*/ 19438 h 1205177"/>
                  <a:gd name="connsiteX16" fmla="*/ 816410 w 1205177"/>
                  <a:gd name="connsiteY16" fmla="*/ 77753 h 1205177"/>
                  <a:gd name="connsiteX17" fmla="*/ 805622 w 1205177"/>
                  <a:gd name="connsiteY17" fmla="*/ 81019 h 1205177"/>
                  <a:gd name="connsiteX18" fmla="*/ 752264 w 1205177"/>
                  <a:gd name="connsiteY18" fmla="*/ 116630 h 1205177"/>
                  <a:gd name="connsiteX19" fmla="*/ 452913 w 1205177"/>
                  <a:gd name="connsiteY19" fmla="*/ 116630 h 1205177"/>
                  <a:gd name="connsiteX20" fmla="*/ 399555 w 1205177"/>
                  <a:gd name="connsiteY20" fmla="*/ 81019 h 1205177"/>
                  <a:gd name="connsiteX21" fmla="*/ 388767 w 1205177"/>
                  <a:gd name="connsiteY21" fmla="*/ 77753 h 1205177"/>
                  <a:gd name="connsiteX22" fmla="*/ 388767 w 1205177"/>
                  <a:gd name="connsiteY22" fmla="*/ 19438 h 1205177"/>
                  <a:gd name="connsiteX23" fmla="*/ 369329 w 1205177"/>
                  <a:gd name="connsiteY23" fmla="*/ 0 h 1205177"/>
                  <a:gd name="connsiteX24" fmla="*/ 58315 w 1205177"/>
                  <a:gd name="connsiteY24" fmla="*/ 0 h 1205177"/>
                  <a:gd name="connsiteX25" fmla="*/ 38877 w 1205177"/>
                  <a:gd name="connsiteY25" fmla="*/ 19438 h 1205177"/>
                  <a:gd name="connsiteX26" fmla="*/ 38877 w 1205177"/>
                  <a:gd name="connsiteY26" fmla="*/ 77753 h 1205177"/>
                  <a:gd name="connsiteX27" fmla="*/ 19438 w 1205177"/>
                  <a:gd name="connsiteY27" fmla="*/ 77753 h 1205177"/>
                  <a:gd name="connsiteX28" fmla="*/ 0 w 1205177"/>
                  <a:gd name="connsiteY28" fmla="*/ 97192 h 1205177"/>
                  <a:gd name="connsiteX29" fmla="*/ 0 w 1205177"/>
                  <a:gd name="connsiteY29" fmla="*/ 233260 h 1205177"/>
                  <a:gd name="connsiteX30" fmla="*/ 19438 w 1205177"/>
                  <a:gd name="connsiteY30" fmla="*/ 252698 h 1205177"/>
                  <a:gd name="connsiteX31" fmla="*/ 38877 w 1205177"/>
                  <a:gd name="connsiteY31" fmla="*/ 233260 h 1205177"/>
                  <a:gd name="connsiteX32" fmla="*/ 38877 w 1205177"/>
                  <a:gd name="connsiteY32" fmla="*/ 194383 h 1205177"/>
                  <a:gd name="connsiteX33" fmla="*/ 194383 w 1205177"/>
                  <a:gd name="connsiteY33" fmla="*/ 194383 h 1205177"/>
                  <a:gd name="connsiteX34" fmla="*/ 194383 w 1205177"/>
                  <a:gd name="connsiteY34" fmla="*/ 349890 h 1205177"/>
                  <a:gd name="connsiteX35" fmla="*/ 38877 w 1205177"/>
                  <a:gd name="connsiteY35" fmla="*/ 349890 h 1205177"/>
                  <a:gd name="connsiteX36" fmla="*/ 38877 w 1205177"/>
                  <a:gd name="connsiteY36" fmla="*/ 311014 h 1205177"/>
                  <a:gd name="connsiteX37" fmla="*/ 19438 w 1205177"/>
                  <a:gd name="connsiteY37" fmla="*/ 291575 h 1205177"/>
                  <a:gd name="connsiteX38" fmla="*/ 0 w 1205177"/>
                  <a:gd name="connsiteY38" fmla="*/ 311014 h 1205177"/>
                  <a:gd name="connsiteX39" fmla="*/ 0 w 1205177"/>
                  <a:gd name="connsiteY39" fmla="*/ 1146862 h 1205177"/>
                  <a:gd name="connsiteX40" fmla="*/ 19438 w 1205177"/>
                  <a:gd name="connsiteY40" fmla="*/ 1166301 h 1205177"/>
                  <a:gd name="connsiteX41" fmla="*/ 233260 w 1205177"/>
                  <a:gd name="connsiteY41" fmla="*/ 1166301 h 1205177"/>
                  <a:gd name="connsiteX42" fmla="*/ 233260 w 1205177"/>
                  <a:gd name="connsiteY42" fmla="*/ 1185739 h 1205177"/>
                  <a:gd name="connsiteX43" fmla="*/ 252698 w 1205177"/>
                  <a:gd name="connsiteY43" fmla="*/ 1205177 h 1205177"/>
                  <a:gd name="connsiteX44" fmla="*/ 952479 w 1205177"/>
                  <a:gd name="connsiteY44" fmla="*/ 1205177 h 1205177"/>
                  <a:gd name="connsiteX45" fmla="*/ 971917 w 1205177"/>
                  <a:gd name="connsiteY45" fmla="*/ 1185739 h 1205177"/>
                  <a:gd name="connsiteX46" fmla="*/ 971917 w 1205177"/>
                  <a:gd name="connsiteY46" fmla="*/ 1166301 h 1205177"/>
                  <a:gd name="connsiteX47" fmla="*/ 1185739 w 1205177"/>
                  <a:gd name="connsiteY47" fmla="*/ 1166301 h 1205177"/>
                  <a:gd name="connsiteX48" fmla="*/ 1205177 w 1205177"/>
                  <a:gd name="connsiteY48" fmla="*/ 1146862 h 1205177"/>
                  <a:gd name="connsiteX49" fmla="*/ 1205177 w 1205177"/>
                  <a:gd name="connsiteY49" fmla="*/ 97192 h 1205177"/>
                  <a:gd name="connsiteX50" fmla="*/ 1185739 w 1205177"/>
                  <a:gd name="connsiteY50" fmla="*/ 77753 h 1205177"/>
                  <a:gd name="connsiteX51" fmla="*/ 874726 w 1205177"/>
                  <a:gd name="connsiteY51" fmla="*/ 1088547 h 1205177"/>
                  <a:gd name="connsiteX52" fmla="*/ 874726 w 1205177"/>
                  <a:gd name="connsiteY52" fmla="*/ 894164 h 1205177"/>
                  <a:gd name="connsiteX53" fmla="*/ 913602 w 1205177"/>
                  <a:gd name="connsiteY53" fmla="*/ 894164 h 1205177"/>
                  <a:gd name="connsiteX54" fmla="*/ 913602 w 1205177"/>
                  <a:gd name="connsiteY54" fmla="*/ 1088547 h 1205177"/>
                  <a:gd name="connsiteX55" fmla="*/ 291575 w 1205177"/>
                  <a:gd name="connsiteY55" fmla="*/ 1088547 h 1205177"/>
                  <a:gd name="connsiteX56" fmla="*/ 291575 w 1205177"/>
                  <a:gd name="connsiteY56" fmla="*/ 894164 h 1205177"/>
                  <a:gd name="connsiteX57" fmla="*/ 330452 w 1205177"/>
                  <a:gd name="connsiteY57" fmla="*/ 894164 h 1205177"/>
                  <a:gd name="connsiteX58" fmla="*/ 330452 w 1205177"/>
                  <a:gd name="connsiteY58" fmla="*/ 1088547 h 1205177"/>
                  <a:gd name="connsiteX59" fmla="*/ 388767 w 1205177"/>
                  <a:gd name="connsiteY59" fmla="*/ 466520 h 1205177"/>
                  <a:gd name="connsiteX60" fmla="*/ 388767 w 1205177"/>
                  <a:gd name="connsiteY60" fmla="*/ 622027 h 1205177"/>
                  <a:gd name="connsiteX61" fmla="*/ 233260 w 1205177"/>
                  <a:gd name="connsiteY61" fmla="*/ 622027 h 1205177"/>
                  <a:gd name="connsiteX62" fmla="*/ 233260 w 1205177"/>
                  <a:gd name="connsiteY62" fmla="*/ 466520 h 1205177"/>
                  <a:gd name="connsiteX63" fmla="*/ 1166301 w 1205177"/>
                  <a:gd name="connsiteY63" fmla="*/ 194383 h 1205177"/>
                  <a:gd name="connsiteX64" fmla="*/ 1166301 w 1205177"/>
                  <a:gd name="connsiteY64" fmla="*/ 349890 h 1205177"/>
                  <a:gd name="connsiteX65" fmla="*/ 1010794 w 1205177"/>
                  <a:gd name="connsiteY65" fmla="*/ 349890 h 1205177"/>
                  <a:gd name="connsiteX66" fmla="*/ 1010794 w 1205177"/>
                  <a:gd name="connsiteY66" fmla="*/ 194383 h 1205177"/>
                  <a:gd name="connsiteX67" fmla="*/ 1166301 w 1205177"/>
                  <a:gd name="connsiteY67" fmla="*/ 622027 h 1205177"/>
                  <a:gd name="connsiteX68" fmla="*/ 1010794 w 1205177"/>
                  <a:gd name="connsiteY68" fmla="*/ 622027 h 1205177"/>
                  <a:gd name="connsiteX69" fmla="*/ 1010794 w 1205177"/>
                  <a:gd name="connsiteY69" fmla="*/ 466520 h 1205177"/>
                  <a:gd name="connsiteX70" fmla="*/ 1166301 w 1205177"/>
                  <a:gd name="connsiteY70" fmla="*/ 466520 h 1205177"/>
                  <a:gd name="connsiteX71" fmla="*/ 816410 w 1205177"/>
                  <a:gd name="connsiteY71" fmla="*/ 466520 h 1205177"/>
                  <a:gd name="connsiteX72" fmla="*/ 971917 w 1205177"/>
                  <a:gd name="connsiteY72" fmla="*/ 466520 h 1205177"/>
                  <a:gd name="connsiteX73" fmla="*/ 971917 w 1205177"/>
                  <a:gd name="connsiteY73" fmla="*/ 622027 h 1205177"/>
                  <a:gd name="connsiteX74" fmla="*/ 816410 w 1205177"/>
                  <a:gd name="connsiteY74" fmla="*/ 622027 h 1205177"/>
                  <a:gd name="connsiteX75" fmla="*/ 1166301 w 1205177"/>
                  <a:gd name="connsiteY75" fmla="*/ 427644 h 1205177"/>
                  <a:gd name="connsiteX76" fmla="*/ 816410 w 1205177"/>
                  <a:gd name="connsiteY76" fmla="*/ 427644 h 1205177"/>
                  <a:gd name="connsiteX77" fmla="*/ 816410 w 1205177"/>
                  <a:gd name="connsiteY77" fmla="*/ 388767 h 1205177"/>
                  <a:gd name="connsiteX78" fmla="*/ 1166301 w 1205177"/>
                  <a:gd name="connsiteY78" fmla="*/ 388767 h 1205177"/>
                  <a:gd name="connsiteX79" fmla="*/ 971917 w 1205177"/>
                  <a:gd name="connsiteY79" fmla="*/ 349890 h 1205177"/>
                  <a:gd name="connsiteX80" fmla="*/ 816410 w 1205177"/>
                  <a:gd name="connsiteY80" fmla="*/ 349890 h 1205177"/>
                  <a:gd name="connsiteX81" fmla="*/ 816410 w 1205177"/>
                  <a:gd name="connsiteY81" fmla="*/ 224221 h 1205177"/>
                  <a:gd name="connsiteX82" fmla="*/ 861119 w 1205177"/>
                  <a:gd name="connsiteY82" fmla="*/ 194383 h 1205177"/>
                  <a:gd name="connsiteX83" fmla="*/ 971917 w 1205177"/>
                  <a:gd name="connsiteY83" fmla="*/ 194383 h 1205177"/>
                  <a:gd name="connsiteX84" fmla="*/ 777534 w 1205177"/>
                  <a:gd name="connsiteY84" fmla="*/ 699780 h 1205177"/>
                  <a:gd name="connsiteX85" fmla="*/ 427644 w 1205177"/>
                  <a:gd name="connsiteY85" fmla="*/ 699780 h 1205177"/>
                  <a:gd name="connsiteX86" fmla="*/ 427644 w 1205177"/>
                  <a:gd name="connsiteY86" fmla="*/ 233260 h 1205177"/>
                  <a:gd name="connsiteX87" fmla="*/ 777534 w 1205177"/>
                  <a:gd name="connsiteY87" fmla="*/ 233260 h 1205177"/>
                  <a:gd name="connsiteX88" fmla="*/ 194383 w 1205177"/>
                  <a:gd name="connsiteY88" fmla="*/ 622027 h 1205177"/>
                  <a:gd name="connsiteX89" fmla="*/ 38877 w 1205177"/>
                  <a:gd name="connsiteY89" fmla="*/ 622027 h 1205177"/>
                  <a:gd name="connsiteX90" fmla="*/ 38877 w 1205177"/>
                  <a:gd name="connsiteY90" fmla="*/ 466520 h 1205177"/>
                  <a:gd name="connsiteX91" fmla="*/ 194383 w 1205177"/>
                  <a:gd name="connsiteY91" fmla="*/ 466520 h 1205177"/>
                  <a:gd name="connsiteX92" fmla="*/ 38877 w 1205177"/>
                  <a:gd name="connsiteY92" fmla="*/ 660904 h 1205177"/>
                  <a:gd name="connsiteX93" fmla="*/ 388767 w 1205177"/>
                  <a:gd name="connsiteY93" fmla="*/ 660904 h 1205177"/>
                  <a:gd name="connsiteX94" fmla="*/ 388767 w 1205177"/>
                  <a:gd name="connsiteY94" fmla="*/ 699780 h 1205177"/>
                  <a:gd name="connsiteX95" fmla="*/ 213822 w 1205177"/>
                  <a:gd name="connsiteY95" fmla="*/ 699780 h 1205177"/>
                  <a:gd name="connsiteX96" fmla="*/ 194383 w 1205177"/>
                  <a:gd name="connsiteY96" fmla="*/ 719219 h 1205177"/>
                  <a:gd name="connsiteX97" fmla="*/ 194383 w 1205177"/>
                  <a:gd name="connsiteY97" fmla="*/ 796972 h 1205177"/>
                  <a:gd name="connsiteX98" fmla="*/ 213822 w 1205177"/>
                  <a:gd name="connsiteY98" fmla="*/ 816410 h 1205177"/>
                  <a:gd name="connsiteX99" fmla="*/ 233260 w 1205177"/>
                  <a:gd name="connsiteY99" fmla="*/ 816410 h 1205177"/>
                  <a:gd name="connsiteX100" fmla="*/ 233260 w 1205177"/>
                  <a:gd name="connsiteY100" fmla="*/ 874726 h 1205177"/>
                  <a:gd name="connsiteX101" fmla="*/ 252698 w 1205177"/>
                  <a:gd name="connsiteY101" fmla="*/ 894164 h 1205177"/>
                  <a:gd name="connsiteX102" fmla="*/ 252698 w 1205177"/>
                  <a:gd name="connsiteY102" fmla="*/ 1010794 h 1205177"/>
                  <a:gd name="connsiteX103" fmla="*/ 38877 w 1205177"/>
                  <a:gd name="connsiteY103" fmla="*/ 1010794 h 1205177"/>
                  <a:gd name="connsiteX104" fmla="*/ 349890 w 1205177"/>
                  <a:gd name="connsiteY104" fmla="*/ 855287 h 1205177"/>
                  <a:gd name="connsiteX105" fmla="*/ 272137 w 1205177"/>
                  <a:gd name="connsiteY105" fmla="*/ 855287 h 1205177"/>
                  <a:gd name="connsiteX106" fmla="*/ 272137 w 1205177"/>
                  <a:gd name="connsiteY106" fmla="*/ 816410 h 1205177"/>
                  <a:gd name="connsiteX107" fmla="*/ 349890 w 1205177"/>
                  <a:gd name="connsiteY107" fmla="*/ 816410 h 1205177"/>
                  <a:gd name="connsiteX108" fmla="*/ 233260 w 1205177"/>
                  <a:gd name="connsiteY108" fmla="*/ 777534 h 1205177"/>
                  <a:gd name="connsiteX109" fmla="*/ 233260 w 1205177"/>
                  <a:gd name="connsiteY109" fmla="*/ 738657 h 1205177"/>
                  <a:gd name="connsiteX110" fmla="*/ 971917 w 1205177"/>
                  <a:gd name="connsiteY110" fmla="*/ 738657 h 1205177"/>
                  <a:gd name="connsiteX111" fmla="*/ 971917 w 1205177"/>
                  <a:gd name="connsiteY111" fmla="*/ 777534 h 1205177"/>
                  <a:gd name="connsiteX112" fmla="*/ 933041 w 1205177"/>
                  <a:gd name="connsiteY112" fmla="*/ 816410 h 1205177"/>
                  <a:gd name="connsiteX113" fmla="*/ 933041 w 1205177"/>
                  <a:gd name="connsiteY113" fmla="*/ 855287 h 1205177"/>
                  <a:gd name="connsiteX114" fmla="*/ 855287 w 1205177"/>
                  <a:gd name="connsiteY114" fmla="*/ 855287 h 1205177"/>
                  <a:gd name="connsiteX115" fmla="*/ 855287 w 1205177"/>
                  <a:gd name="connsiteY115" fmla="*/ 816410 h 1205177"/>
                  <a:gd name="connsiteX116" fmla="*/ 952479 w 1205177"/>
                  <a:gd name="connsiteY116" fmla="*/ 894164 h 1205177"/>
                  <a:gd name="connsiteX117" fmla="*/ 971917 w 1205177"/>
                  <a:gd name="connsiteY117" fmla="*/ 874726 h 1205177"/>
                  <a:gd name="connsiteX118" fmla="*/ 971917 w 1205177"/>
                  <a:gd name="connsiteY118" fmla="*/ 816410 h 1205177"/>
                  <a:gd name="connsiteX119" fmla="*/ 991356 w 1205177"/>
                  <a:gd name="connsiteY119" fmla="*/ 816410 h 1205177"/>
                  <a:gd name="connsiteX120" fmla="*/ 1010794 w 1205177"/>
                  <a:gd name="connsiteY120" fmla="*/ 796972 h 1205177"/>
                  <a:gd name="connsiteX121" fmla="*/ 1010794 w 1205177"/>
                  <a:gd name="connsiteY121" fmla="*/ 719219 h 1205177"/>
                  <a:gd name="connsiteX122" fmla="*/ 991356 w 1205177"/>
                  <a:gd name="connsiteY122" fmla="*/ 699780 h 1205177"/>
                  <a:gd name="connsiteX123" fmla="*/ 816410 w 1205177"/>
                  <a:gd name="connsiteY123" fmla="*/ 699780 h 1205177"/>
                  <a:gd name="connsiteX124" fmla="*/ 816410 w 1205177"/>
                  <a:gd name="connsiteY124" fmla="*/ 660904 h 1205177"/>
                  <a:gd name="connsiteX125" fmla="*/ 1166301 w 1205177"/>
                  <a:gd name="connsiteY125" fmla="*/ 660904 h 1205177"/>
                  <a:gd name="connsiteX126" fmla="*/ 1166301 w 1205177"/>
                  <a:gd name="connsiteY126" fmla="*/ 1010794 h 1205177"/>
                  <a:gd name="connsiteX127" fmla="*/ 952479 w 1205177"/>
                  <a:gd name="connsiteY127" fmla="*/ 1010794 h 1205177"/>
                  <a:gd name="connsiteX128" fmla="*/ 77753 w 1205177"/>
                  <a:gd name="connsiteY128" fmla="*/ 38877 h 1205177"/>
                  <a:gd name="connsiteX129" fmla="*/ 349890 w 1205177"/>
                  <a:gd name="connsiteY129" fmla="*/ 38877 h 1205177"/>
                  <a:gd name="connsiteX130" fmla="*/ 349890 w 1205177"/>
                  <a:gd name="connsiteY130" fmla="*/ 77753 h 1205177"/>
                  <a:gd name="connsiteX131" fmla="*/ 77753 w 1205177"/>
                  <a:gd name="connsiteY131" fmla="*/ 77753 h 1205177"/>
                  <a:gd name="connsiteX132" fmla="*/ 38877 w 1205177"/>
                  <a:gd name="connsiteY132" fmla="*/ 116630 h 1205177"/>
                  <a:gd name="connsiteX133" fmla="*/ 382935 w 1205177"/>
                  <a:gd name="connsiteY133" fmla="*/ 116630 h 1205177"/>
                  <a:gd name="connsiteX134" fmla="*/ 436352 w 1205177"/>
                  <a:gd name="connsiteY134" fmla="*/ 152241 h 1205177"/>
                  <a:gd name="connsiteX135" fmla="*/ 447082 w 1205177"/>
                  <a:gd name="connsiteY135" fmla="*/ 155507 h 1205177"/>
                  <a:gd name="connsiteX136" fmla="*/ 758095 w 1205177"/>
                  <a:gd name="connsiteY136" fmla="*/ 155507 h 1205177"/>
                  <a:gd name="connsiteX137" fmla="*/ 768884 w 1205177"/>
                  <a:gd name="connsiteY137" fmla="*/ 152241 h 1205177"/>
                  <a:gd name="connsiteX138" fmla="*/ 822242 w 1205177"/>
                  <a:gd name="connsiteY138" fmla="*/ 116630 h 1205177"/>
                  <a:gd name="connsiteX139" fmla="*/ 1166301 w 1205177"/>
                  <a:gd name="connsiteY139" fmla="*/ 116630 h 1205177"/>
                  <a:gd name="connsiteX140" fmla="*/ 1166301 w 1205177"/>
                  <a:gd name="connsiteY140" fmla="*/ 155507 h 1205177"/>
                  <a:gd name="connsiteX141" fmla="*/ 855287 w 1205177"/>
                  <a:gd name="connsiteY141" fmla="*/ 155507 h 1205177"/>
                  <a:gd name="connsiteX142" fmla="*/ 844499 w 1205177"/>
                  <a:gd name="connsiteY142" fmla="*/ 158772 h 1205177"/>
                  <a:gd name="connsiteX143" fmla="*/ 791141 w 1205177"/>
                  <a:gd name="connsiteY143" fmla="*/ 194383 h 1205177"/>
                  <a:gd name="connsiteX144" fmla="*/ 414037 w 1205177"/>
                  <a:gd name="connsiteY144" fmla="*/ 194383 h 1205177"/>
                  <a:gd name="connsiteX145" fmla="*/ 360678 w 1205177"/>
                  <a:gd name="connsiteY145" fmla="*/ 158772 h 1205177"/>
                  <a:gd name="connsiteX146" fmla="*/ 349890 w 1205177"/>
                  <a:gd name="connsiteY146" fmla="*/ 155507 h 1205177"/>
                  <a:gd name="connsiteX147" fmla="*/ 38877 w 1205177"/>
                  <a:gd name="connsiteY147" fmla="*/ 155507 h 1205177"/>
                  <a:gd name="connsiteX148" fmla="*/ 233260 w 1205177"/>
                  <a:gd name="connsiteY148" fmla="*/ 194383 h 1205177"/>
                  <a:gd name="connsiteX149" fmla="*/ 344059 w 1205177"/>
                  <a:gd name="connsiteY149" fmla="*/ 194383 h 1205177"/>
                  <a:gd name="connsiteX150" fmla="*/ 388767 w 1205177"/>
                  <a:gd name="connsiteY150" fmla="*/ 224221 h 1205177"/>
                  <a:gd name="connsiteX151" fmla="*/ 388767 w 1205177"/>
                  <a:gd name="connsiteY151" fmla="*/ 349890 h 1205177"/>
                  <a:gd name="connsiteX152" fmla="*/ 233260 w 1205177"/>
                  <a:gd name="connsiteY152" fmla="*/ 349890 h 1205177"/>
                  <a:gd name="connsiteX153" fmla="*/ 388767 w 1205177"/>
                  <a:gd name="connsiteY153" fmla="*/ 388767 h 1205177"/>
                  <a:gd name="connsiteX154" fmla="*/ 388767 w 1205177"/>
                  <a:gd name="connsiteY154" fmla="*/ 427644 h 1205177"/>
                  <a:gd name="connsiteX155" fmla="*/ 38877 w 1205177"/>
                  <a:gd name="connsiteY155" fmla="*/ 427644 h 1205177"/>
                  <a:gd name="connsiteX156" fmla="*/ 38877 w 1205177"/>
                  <a:gd name="connsiteY156" fmla="*/ 388767 h 1205177"/>
                  <a:gd name="connsiteX157" fmla="*/ 38877 w 1205177"/>
                  <a:gd name="connsiteY157" fmla="*/ 1127424 h 1205177"/>
                  <a:gd name="connsiteX158" fmla="*/ 38877 w 1205177"/>
                  <a:gd name="connsiteY158" fmla="*/ 1049671 h 1205177"/>
                  <a:gd name="connsiteX159" fmla="*/ 252698 w 1205177"/>
                  <a:gd name="connsiteY159" fmla="*/ 1049671 h 1205177"/>
                  <a:gd name="connsiteX160" fmla="*/ 252698 w 1205177"/>
                  <a:gd name="connsiteY160" fmla="*/ 1088547 h 1205177"/>
                  <a:gd name="connsiteX161" fmla="*/ 233260 w 1205177"/>
                  <a:gd name="connsiteY161" fmla="*/ 1107986 h 1205177"/>
                  <a:gd name="connsiteX162" fmla="*/ 233260 w 1205177"/>
                  <a:gd name="connsiteY162" fmla="*/ 1127424 h 1205177"/>
                  <a:gd name="connsiteX163" fmla="*/ 349890 w 1205177"/>
                  <a:gd name="connsiteY163" fmla="*/ 1166301 h 1205177"/>
                  <a:gd name="connsiteX164" fmla="*/ 272137 w 1205177"/>
                  <a:gd name="connsiteY164" fmla="*/ 1166301 h 1205177"/>
                  <a:gd name="connsiteX165" fmla="*/ 272137 w 1205177"/>
                  <a:gd name="connsiteY165" fmla="*/ 1127424 h 1205177"/>
                  <a:gd name="connsiteX166" fmla="*/ 349890 w 1205177"/>
                  <a:gd name="connsiteY166" fmla="*/ 1127424 h 1205177"/>
                  <a:gd name="connsiteX167" fmla="*/ 719219 w 1205177"/>
                  <a:gd name="connsiteY167" fmla="*/ 894164 h 1205177"/>
                  <a:gd name="connsiteX168" fmla="*/ 719219 w 1205177"/>
                  <a:gd name="connsiteY168" fmla="*/ 1166301 h 1205177"/>
                  <a:gd name="connsiteX169" fmla="*/ 622027 w 1205177"/>
                  <a:gd name="connsiteY169" fmla="*/ 1166301 h 1205177"/>
                  <a:gd name="connsiteX170" fmla="*/ 622027 w 1205177"/>
                  <a:gd name="connsiteY170" fmla="*/ 894164 h 1205177"/>
                  <a:gd name="connsiteX171" fmla="*/ 816410 w 1205177"/>
                  <a:gd name="connsiteY171" fmla="*/ 1107986 h 1205177"/>
                  <a:gd name="connsiteX172" fmla="*/ 816410 w 1205177"/>
                  <a:gd name="connsiteY172" fmla="*/ 1166301 h 1205177"/>
                  <a:gd name="connsiteX173" fmla="*/ 758095 w 1205177"/>
                  <a:gd name="connsiteY173" fmla="*/ 1166301 h 1205177"/>
                  <a:gd name="connsiteX174" fmla="*/ 758095 w 1205177"/>
                  <a:gd name="connsiteY174" fmla="*/ 874726 h 1205177"/>
                  <a:gd name="connsiteX175" fmla="*/ 738657 w 1205177"/>
                  <a:gd name="connsiteY175" fmla="*/ 855287 h 1205177"/>
                  <a:gd name="connsiteX176" fmla="*/ 466520 w 1205177"/>
                  <a:gd name="connsiteY176" fmla="*/ 855287 h 1205177"/>
                  <a:gd name="connsiteX177" fmla="*/ 447082 w 1205177"/>
                  <a:gd name="connsiteY177" fmla="*/ 874726 h 1205177"/>
                  <a:gd name="connsiteX178" fmla="*/ 447082 w 1205177"/>
                  <a:gd name="connsiteY178" fmla="*/ 1049671 h 1205177"/>
                  <a:gd name="connsiteX179" fmla="*/ 466520 w 1205177"/>
                  <a:gd name="connsiteY179" fmla="*/ 1069109 h 1205177"/>
                  <a:gd name="connsiteX180" fmla="*/ 485959 w 1205177"/>
                  <a:gd name="connsiteY180" fmla="*/ 1049671 h 1205177"/>
                  <a:gd name="connsiteX181" fmla="*/ 485959 w 1205177"/>
                  <a:gd name="connsiteY181" fmla="*/ 894164 h 1205177"/>
                  <a:gd name="connsiteX182" fmla="*/ 583150 w 1205177"/>
                  <a:gd name="connsiteY182" fmla="*/ 894164 h 1205177"/>
                  <a:gd name="connsiteX183" fmla="*/ 583150 w 1205177"/>
                  <a:gd name="connsiteY183" fmla="*/ 1166301 h 1205177"/>
                  <a:gd name="connsiteX184" fmla="*/ 485959 w 1205177"/>
                  <a:gd name="connsiteY184" fmla="*/ 1166301 h 1205177"/>
                  <a:gd name="connsiteX185" fmla="*/ 485959 w 1205177"/>
                  <a:gd name="connsiteY185" fmla="*/ 1127424 h 1205177"/>
                  <a:gd name="connsiteX186" fmla="*/ 466520 w 1205177"/>
                  <a:gd name="connsiteY186" fmla="*/ 1107986 h 1205177"/>
                  <a:gd name="connsiteX187" fmla="*/ 447082 w 1205177"/>
                  <a:gd name="connsiteY187" fmla="*/ 1127424 h 1205177"/>
                  <a:gd name="connsiteX188" fmla="*/ 447082 w 1205177"/>
                  <a:gd name="connsiteY188" fmla="*/ 1166301 h 1205177"/>
                  <a:gd name="connsiteX189" fmla="*/ 388767 w 1205177"/>
                  <a:gd name="connsiteY189" fmla="*/ 1166301 h 1205177"/>
                  <a:gd name="connsiteX190" fmla="*/ 388767 w 1205177"/>
                  <a:gd name="connsiteY190" fmla="*/ 1107986 h 1205177"/>
                  <a:gd name="connsiteX191" fmla="*/ 369329 w 1205177"/>
                  <a:gd name="connsiteY191" fmla="*/ 1088547 h 1205177"/>
                  <a:gd name="connsiteX192" fmla="*/ 369329 w 1205177"/>
                  <a:gd name="connsiteY192" fmla="*/ 894164 h 1205177"/>
                  <a:gd name="connsiteX193" fmla="*/ 388767 w 1205177"/>
                  <a:gd name="connsiteY193" fmla="*/ 874726 h 1205177"/>
                  <a:gd name="connsiteX194" fmla="*/ 388767 w 1205177"/>
                  <a:gd name="connsiteY194" fmla="*/ 816410 h 1205177"/>
                  <a:gd name="connsiteX195" fmla="*/ 816410 w 1205177"/>
                  <a:gd name="connsiteY195" fmla="*/ 816410 h 1205177"/>
                  <a:gd name="connsiteX196" fmla="*/ 816410 w 1205177"/>
                  <a:gd name="connsiteY196" fmla="*/ 874726 h 1205177"/>
                  <a:gd name="connsiteX197" fmla="*/ 835849 w 1205177"/>
                  <a:gd name="connsiteY197" fmla="*/ 894164 h 1205177"/>
                  <a:gd name="connsiteX198" fmla="*/ 835849 w 1205177"/>
                  <a:gd name="connsiteY198" fmla="*/ 1088547 h 1205177"/>
                  <a:gd name="connsiteX199" fmla="*/ 816410 w 1205177"/>
                  <a:gd name="connsiteY199" fmla="*/ 1107986 h 1205177"/>
                  <a:gd name="connsiteX200" fmla="*/ 933041 w 1205177"/>
                  <a:gd name="connsiteY200" fmla="*/ 1166301 h 1205177"/>
                  <a:gd name="connsiteX201" fmla="*/ 855287 w 1205177"/>
                  <a:gd name="connsiteY201" fmla="*/ 1166301 h 1205177"/>
                  <a:gd name="connsiteX202" fmla="*/ 855287 w 1205177"/>
                  <a:gd name="connsiteY202" fmla="*/ 1127424 h 1205177"/>
                  <a:gd name="connsiteX203" fmla="*/ 933041 w 1205177"/>
                  <a:gd name="connsiteY203" fmla="*/ 1127424 h 1205177"/>
                  <a:gd name="connsiteX204" fmla="*/ 971917 w 1205177"/>
                  <a:gd name="connsiteY204" fmla="*/ 1127424 h 1205177"/>
                  <a:gd name="connsiteX205" fmla="*/ 971917 w 1205177"/>
                  <a:gd name="connsiteY205" fmla="*/ 1107986 h 1205177"/>
                  <a:gd name="connsiteX206" fmla="*/ 952479 w 1205177"/>
                  <a:gd name="connsiteY206" fmla="*/ 1088547 h 1205177"/>
                  <a:gd name="connsiteX207" fmla="*/ 952479 w 1205177"/>
                  <a:gd name="connsiteY207" fmla="*/ 1049671 h 1205177"/>
                  <a:gd name="connsiteX208" fmla="*/ 1166301 w 1205177"/>
                  <a:gd name="connsiteY208" fmla="*/ 1049671 h 1205177"/>
                  <a:gd name="connsiteX209" fmla="*/ 1166301 w 1205177"/>
                  <a:gd name="connsiteY209" fmla="*/ 1127424 h 120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1205177" h="1205177">
                    <a:moveTo>
                      <a:pt x="1185739" y="77753"/>
                    </a:moveTo>
                    <a:lnTo>
                      <a:pt x="1166301" y="77753"/>
                    </a:lnTo>
                    <a:lnTo>
                      <a:pt x="1166301" y="19438"/>
                    </a:lnTo>
                    <a:cubicBezTo>
                      <a:pt x="1166301" y="8703"/>
                      <a:pt x="1157598" y="0"/>
                      <a:pt x="1146862" y="0"/>
                    </a:cubicBezTo>
                    <a:lnTo>
                      <a:pt x="1107986" y="0"/>
                    </a:lnTo>
                    <a:cubicBezTo>
                      <a:pt x="1097250" y="0"/>
                      <a:pt x="1088547" y="8703"/>
                      <a:pt x="1088547" y="19438"/>
                    </a:cubicBezTo>
                    <a:cubicBezTo>
                      <a:pt x="1088547" y="30174"/>
                      <a:pt x="1097250" y="38877"/>
                      <a:pt x="1107986" y="38877"/>
                    </a:cubicBezTo>
                    <a:lnTo>
                      <a:pt x="1127424" y="38877"/>
                    </a:lnTo>
                    <a:lnTo>
                      <a:pt x="1127424" y="77753"/>
                    </a:lnTo>
                    <a:lnTo>
                      <a:pt x="855287" y="77753"/>
                    </a:lnTo>
                    <a:lnTo>
                      <a:pt x="855287" y="38877"/>
                    </a:lnTo>
                    <a:lnTo>
                      <a:pt x="1030232" y="38877"/>
                    </a:lnTo>
                    <a:cubicBezTo>
                      <a:pt x="1040968" y="38877"/>
                      <a:pt x="1049671" y="30174"/>
                      <a:pt x="1049671" y="19438"/>
                    </a:cubicBezTo>
                    <a:cubicBezTo>
                      <a:pt x="1049671" y="8703"/>
                      <a:pt x="1040968" y="0"/>
                      <a:pt x="1030232" y="0"/>
                    </a:cubicBezTo>
                    <a:lnTo>
                      <a:pt x="835849" y="0"/>
                    </a:lnTo>
                    <a:cubicBezTo>
                      <a:pt x="825113" y="0"/>
                      <a:pt x="816410" y="8703"/>
                      <a:pt x="816410" y="19438"/>
                    </a:cubicBezTo>
                    <a:lnTo>
                      <a:pt x="816410" y="77753"/>
                    </a:lnTo>
                    <a:cubicBezTo>
                      <a:pt x="812571" y="77759"/>
                      <a:pt x="808820" y="78895"/>
                      <a:pt x="805622" y="81019"/>
                    </a:cubicBezTo>
                    <a:lnTo>
                      <a:pt x="752264" y="116630"/>
                    </a:lnTo>
                    <a:lnTo>
                      <a:pt x="452913" y="116630"/>
                    </a:lnTo>
                    <a:lnTo>
                      <a:pt x="399555" y="81019"/>
                    </a:lnTo>
                    <a:cubicBezTo>
                      <a:pt x="396358" y="78895"/>
                      <a:pt x="392606" y="77759"/>
                      <a:pt x="388767" y="77753"/>
                    </a:cubicBezTo>
                    <a:lnTo>
                      <a:pt x="388767" y="19438"/>
                    </a:lnTo>
                    <a:cubicBezTo>
                      <a:pt x="388767" y="8703"/>
                      <a:pt x="380064" y="0"/>
                      <a:pt x="369329" y="0"/>
                    </a:cubicBezTo>
                    <a:lnTo>
                      <a:pt x="58315" y="0"/>
                    </a:lnTo>
                    <a:cubicBezTo>
                      <a:pt x="47580" y="0"/>
                      <a:pt x="38877" y="8703"/>
                      <a:pt x="38877" y="19438"/>
                    </a:cubicBezTo>
                    <a:lnTo>
                      <a:pt x="38877" y="77753"/>
                    </a:lnTo>
                    <a:lnTo>
                      <a:pt x="19438" y="77753"/>
                    </a:lnTo>
                    <a:cubicBezTo>
                      <a:pt x="8703" y="77753"/>
                      <a:pt x="0" y="86456"/>
                      <a:pt x="0" y="97192"/>
                    </a:cubicBezTo>
                    <a:lnTo>
                      <a:pt x="0" y="233260"/>
                    </a:lnTo>
                    <a:cubicBezTo>
                      <a:pt x="0" y="243996"/>
                      <a:pt x="8703" y="252698"/>
                      <a:pt x="19438" y="252698"/>
                    </a:cubicBezTo>
                    <a:cubicBezTo>
                      <a:pt x="30174" y="252698"/>
                      <a:pt x="38877" y="243996"/>
                      <a:pt x="38877" y="233260"/>
                    </a:cubicBezTo>
                    <a:lnTo>
                      <a:pt x="38877" y="194383"/>
                    </a:lnTo>
                    <a:lnTo>
                      <a:pt x="194383" y="194383"/>
                    </a:lnTo>
                    <a:lnTo>
                      <a:pt x="194383" y="349890"/>
                    </a:lnTo>
                    <a:lnTo>
                      <a:pt x="38877" y="349890"/>
                    </a:lnTo>
                    <a:lnTo>
                      <a:pt x="38877" y="311014"/>
                    </a:lnTo>
                    <a:cubicBezTo>
                      <a:pt x="38877" y="300278"/>
                      <a:pt x="30174" y="291575"/>
                      <a:pt x="19438" y="291575"/>
                    </a:cubicBezTo>
                    <a:cubicBezTo>
                      <a:pt x="8703" y="291575"/>
                      <a:pt x="0" y="300278"/>
                      <a:pt x="0" y="311014"/>
                    </a:cubicBezTo>
                    <a:lnTo>
                      <a:pt x="0" y="1146862"/>
                    </a:lnTo>
                    <a:cubicBezTo>
                      <a:pt x="0" y="1157598"/>
                      <a:pt x="8703" y="1166301"/>
                      <a:pt x="19438" y="1166301"/>
                    </a:cubicBezTo>
                    <a:lnTo>
                      <a:pt x="233260" y="1166301"/>
                    </a:lnTo>
                    <a:lnTo>
                      <a:pt x="233260" y="1185739"/>
                    </a:lnTo>
                    <a:cubicBezTo>
                      <a:pt x="233260" y="1196475"/>
                      <a:pt x="241963" y="1205177"/>
                      <a:pt x="252698" y="1205177"/>
                    </a:cubicBezTo>
                    <a:lnTo>
                      <a:pt x="952479" y="1205177"/>
                    </a:lnTo>
                    <a:cubicBezTo>
                      <a:pt x="963215" y="1205177"/>
                      <a:pt x="971917" y="1196475"/>
                      <a:pt x="971917" y="1185739"/>
                    </a:cubicBezTo>
                    <a:lnTo>
                      <a:pt x="971917" y="1166301"/>
                    </a:lnTo>
                    <a:lnTo>
                      <a:pt x="1185739" y="1166301"/>
                    </a:lnTo>
                    <a:cubicBezTo>
                      <a:pt x="1196475" y="1166301"/>
                      <a:pt x="1205177" y="1157598"/>
                      <a:pt x="1205177" y="1146862"/>
                    </a:cubicBezTo>
                    <a:lnTo>
                      <a:pt x="1205177" y="97192"/>
                    </a:lnTo>
                    <a:cubicBezTo>
                      <a:pt x="1205177" y="86456"/>
                      <a:pt x="1196475" y="77753"/>
                      <a:pt x="1185739" y="77753"/>
                    </a:cubicBezTo>
                    <a:close/>
                    <a:moveTo>
                      <a:pt x="874726" y="1088547"/>
                    </a:moveTo>
                    <a:lnTo>
                      <a:pt x="874726" y="894164"/>
                    </a:lnTo>
                    <a:lnTo>
                      <a:pt x="913602" y="894164"/>
                    </a:lnTo>
                    <a:lnTo>
                      <a:pt x="913602" y="1088547"/>
                    </a:lnTo>
                    <a:close/>
                    <a:moveTo>
                      <a:pt x="291575" y="1088547"/>
                    </a:moveTo>
                    <a:lnTo>
                      <a:pt x="291575" y="894164"/>
                    </a:lnTo>
                    <a:lnTo>
                      <a:pt x="330452" y="894164"/>
                    </a:lnTo>
                    <a:lnTo>
                      <a:pt x="330452" y="1088547"/>
                    </a:lnTo>
                    <a:close/>
                    <a:moveTo>
                      <a:pt x="388767" y="466520"/>
                    </a:moveTo>
                    <a:lnTo>
                      <a:pt x="388767" y="622027"/>
                    </a:lnTo>
                    <a:lnTo>
                      <a:pt x="233260" y="622027"/>
                    </a:lnTo>
                    <a:lnTo>
                      <a:pt x="233260" y="466520"/>
                    </a:lnTo>
                    <a:close/>
                    <a:moveTo>
                      <a:pt x="1166301" y="194383"/>
                    </a:moveTo>
                    <a:lnTo>
                      <a:pt x="1166301" y="349890"/>
                    </a:lnTo>
                    <a:lnTo>
                      <a:pt x="1010794" y="349890"/>
                    </a:lnTo>
                    <a:lnTo>
                      <a:pt x="1010794" y="194383"/>
                    </a:lnTo>
                    <a:close/>
                    <a:moveTo>
                      <a:pt x="1166301" y="622027"/>
                    </a:moveTo>
                    <a:lnTo>
                      <a:pt x="1010794" y="622027"/>
                    </a:lnTo>
                    <a:lnTo>
                      <a:pt x="1010794" y="466520"/>
                    </a:lnTo>
                    <a:lnTo>
                      <a:pt x="1166301" y="466520"/>
                    </a:lnTo>
                    <a:close/>
                    <a:moveTo>
                      <a:pt x="816410" y="466520"/>
                    </a:moveTo>
                    <a:lnTo>
                      <a:pt x="971917" y="466520"/>
                    </a:lnTo>
                    <a:lnTo>
                      <a:pt x="971917" y="622027"/>
                    </a:lnTo>
                    <a:lnTo>
                      <a:pt x="816410" y="622027"/>
                    </a:lnTo>
                    <a:close/>
                    <a:moveTo>
                      <a:pt x="1166301" y="427644"/>
                    </a:moveTo>
                    <a:lnTo>
                      <a:pt x="816410" y="427644"/>
                    </a:lnTo>
                    <a:lnTo>
                      <a:pt x="816410" y="388767"/>
                    </a:lnTo>
                    <a:lnTo>
                      <a:pt x="1166301" y="388767"/>
                    </a:lnTo>
                    <a:close/>
                    <a:moveTo>
                      <a:pt x="971917" y="349890"/>
                    </a:moveTo>
                    <a:lnTo>
                      <a:pt x="816410" y="349890"/>
                    </a:lnTo>
                    <a:lnTo>
                      <a:pt x="816410" y="224221"/>
                    </a:lnTo>
                    <a:lnTo>
                      <a:pt x="861119" y="194383"/>
                    </a:lnTo>
                    <a:lnTo>
                      <a:pt x="971917" y="194383"/>
                    </a:lnTo>
                    <a:close/>
                    <a:moveTo>
                      <a:pt x="777534" y="699780"/>
                    </a:moveTo>
                    <a:lnTo>
                      <a:pt x="427644" y="699780"/>
                    </a:lnTo>
                    <a:lnTo>
                      <a:pt x="427644" y="233260"/>
                    </a:lnTo>
                    <a:lnTo>
                      <a:pt x="777534" y="233260"/>
                    </a:lnTo>
                    <a:close/>
                    <a:moveTo>
                      <a:pt x="194383" y="622027"/>
                    </a:moveTo>
                    <a:lnTo>
                      <a:pt x="38877" y="622027"/>
                    </a:lnTo>
                    <a:lnTo>
                      <a:pt x="38877" y="466520"/>
                    </a:lnTo>
                    <a:lnTo>
                      <a:pt x="194383" y="466520"/>
                    </a:lnTo>
                    <a:close/>
                    <a:moveTo>
                      <a:pt x="38877" y="660904"/>
                    </a:moveTo>
                    <a:lnTo>
                      <a:pt x="388767" y="660904"/>
                    </a:lnTo>
                    <a:lnTo>
                      <a:pt x="388767" y="699780"/>
                    </a:lnTo>
                    <a:lnTo>
                      <a:pt x="213822" y="699780"/>
                    </a:lnTo>
                    <a:cubicBezTo>
                      <a:pt x="203086" y="699780"/>
                      <a:pt x="194383" y="708483"/>
                      <a:pt x="194383" y="719219"/>
                    </a:cubicBezTo>
                    <a:lnTo>
                      <a:pt x="194383" y="796972"/>
                    </a:lnTo>
                    <a:cubicBezTo>
                      <a:pt x="194383" y="807708"/>
                      <a:pt x="203086" y="816410"/>
                      <a:pt x="213822" y="816410"/>
                    </a:cubicBezTo>
                    <a:lnTo>
                      <a:pt x="233260" y="816410"/>
                    </a:lnTo>
                    <a:lnTo>
                      <a:pt x="233260" y="874726"/>
                    </a:lnTo>
                    <a:cubicBezTo>
                      <a:pt x="233260" y="885461"/>
                      <a:pt x="241963" y="894164"/>
                      <a:pt x="252698" y="894164"/>
                    </a:cubicBezTo>
                    <a:lnTo>
                      <a:pt x="252698" y="1010794"/>
                    </a:lnTo>
                    <a:lnTo>
                      <a:pt x="38877" y="1010794"/>
                    </a:lnTo>
                    <a:close/>
                    <a:moveTo>
                      <a:pt x="349890" y="855287"/>
                    </a:moveTo>
                    <a:lnTo>
                      <a:pt x="272137" y="855287"/>
                    </a:lnTo>
                    <a:lnTo>
                      <a:pt x="272137" y="816410"/>
                    </a:lnTo>
                    <a:lnTo>
                      <a:pt x="349890" y="816410"/>
                    </a:lnTo>
                    <a:close/>
                    <a:moveTo>
                      <a:pt x="233260" y="777534"/>
                    </a:moveTo>
                    <a:lnTo>
                      <a:pt x="233260" y="738657"/>
                    </a:lnTo>
                    <a:lnTo>
                      <a:pt x="971917" y="738657"/>
                    </a:lnTo>
                    <a:lnTo>
                      <a:pt x="971917" y="777534"/>
                    </a:lnTo>
                    <a:close/>
                    <a:moveTo>
                      <a:pt x="933041" y="816410"/>
                    </a:moveTo>
                    <a:lnTo>
                      <a:pt x="933041" y="855287"/>
                    </a:lnTo>
                    <a:lnTo>
                      <a:pt x="855287" y="855287"/>
                    </a:lnTo>
                    <a:lnTo>
                      <a:pt x="855287" y="816410"/>
                    </a:lnTo>
                    <a:close/>
                    <a:moveTo>
                      <a:pt x="952479" y="894164"/>
                    </a:moveTo>
                    <a:cubicBezTo>
                      <a:pt x="963215" y="894164"/>
                      <a:pt x="971917" y="885461"/>
                      <a:pt x="971917" y="874726"/>
                    </a:cubicBezTo>
                    <a:lnTo>
                      <a:pt x="971917" y="816410"/>
                    </a:lnTo>
                    <a:lnTo>
                      <a:pt x="991356" y="816410"/>
                    </a:lnTo>
                    <a:cubicBezTo>
                      <a:pt x="1002091" y="816410"/>
                      <a:pt x="1010794" y="807708"/>
                      <a:pt x="1010794" y="796972"/>
                    </a:cubicBezTo>
                    <a:lnTo>
                      <a:pt x="1010794" y="719219"/>
                    </a:lnTo>
                    <a:cubicBezTo>
                      <a:pt x="1010794" y="708483"/>
                      <a:pt x="1002091" y="699780"/>
                      <a:pt x="991356" y="699780"/>
                    </a:cubicBezTo>
                    <a:lnTo>
                      <a:pt x="816410" y="699780"/>
                    </a:lnTo>
                    <a:lnTo>
                      <a:pt x="816410" y="660904"/>
                    </a:lnTo>
                    <a:lnTo>
                      <a:pt x="1166301" y="660904"/>
                    </a:lnTo>
                    <a:lnTo>
                      <a:pt x="1166301" y="1010794"/>
                    </a:lnTo>
                    <a:lnTo>
                      <a:pt x="952479" y="1010794"/>
                    </a:lnTo>
                    <a:close/>
                    <a:moveTo>
                      <a:pt x="77753" y="38877"/>
                    </a:moveTo>
                    <a:lnTo>
                      <a:pt x="349890" y="38877"/>
                    </a:lnTo>
                    <a:lnTo>
                      <a:pt x="349890" y="77753"/>
                    </a:lnTo>
                    <a:lnTo>
                      <a:pt x="77753" y="77753"/>
                    </a:lnTo>
                    <a:close/>
                    <a:moveTo>
                      <a:pt x="38877" y="116630"/>
                    </a:moveTo>
                    <a:lnTo>
                      <a:pt x="382935" y="116630"/>
                    </a:lnTo>
                    <a:lnTo>
                      <a:pt x="436352" y="152241"/>
                    </a:lnTo>
                    <a:cubicBezTo>
                      <a:pt x="439532" y="154354"/>
                      <a:pt x="443262" y="155489"/>
                      <a:pt x="447082" y="155507"/>
                    </a:cubicBezTo>
                    <a:lnTo>
                      <a:pt x="758095" y="155507"/>
                    </a:lnTo>
                    <a:cubicBezTo>
                      <a:pt x="761934" y="155501"/>
                      <a:pt x="765686" y="154365"/>
                      <a:pt x="768884" y="152241"/>
                    </a:cubicBezTo>
                    <a:lnTo>
                      <a:pt x="822242" y="116630"/>
                    </a:lnTo>
                    <a:lnTo>
                      <a:pt x="1166301" y="116630"/>
                    </a:lnTo>
                    <a:lnTo>
                      <a:pt x="1166301" y="155507"/>
                    </a:lnTo>
                    <a:lnTo>
                      <a:pt x="855287" y="155507"/>
                    </a:lnTo>
                    <a:cubicBezTo>
                      <a:pt x="851448" y="155513"/>
                      <a:pt x="847697" y="156649"/>
                      <a:pt x="844499" y="158772"/>
                    </a:cubicBezTo>
                    <a:lnTo>
                      <a:pt x="791141" y="194383"/>
                    </a:lnTo>
                    <a:lnTo>
                      <a:pt x="414037" y="194383"/>
                    </a:lnTo>
                    <a:lnTo>
                      <a:pt x="360678" y="158772"/>
                    </a:lnTo>
                    <a:cubicBezTo>
                      <a:pt x="357481" y="156649"/>
                      <a:pt x="353729" y="155513"/>
                      <a:pt x="349890" y="155507"/>
                    </a:cubicBezTo>
                    <a:lnTo>
                      <a:pt x="38877" y="155507"/>
                    </a:lnTo>
                    <a:close/>
                    <a:moveTo>
                      <a:pt x="233260" y="194383"/>
                    </a:moveTo>
                    <a:lnTo>
                      <a:pt x="344059" y="194383"/>
                    </a:lnTo>
                    <a:lnTo>
                      <a:pt x="388767" y="224221"/>
                    </a:lnTo>
                    <a:lnTo>
                      <a:pt x="388767" y="349890"/>
                    </a:lnTo>
                    <a:lnTo>
                      <a:pt x="233260" y="349890"/>
                    </a:lnTo>
                    <a:close/>
                    <a:moveTo>
                      <a:pt x="388767" y="388767"/>
                    </a:moveTo>
                    <a:lnTo>
                      <a:pt x="388767" y="427644"/>
                    </a:lnTo>
                    <a:lnTo>
                      <a:pt x="38877" y="427644"/>
                    </a:lnTo>
                    <a:lnTo>
                      <a:pt x="38877" y="388767"/>
                    </a:lnTo>
                    <a:close/>
                    <a:moveTo>
                      <a:pt x="38877" y="1127424"/>
                    </a:moveTo>
                    <a:lnTo>
                      <a:pt x="38877" y="1049671"/>
                    </a:lnTo>
                    <a:lnTo>
                      <a:pt x="252698" y="1049671"/>
                    </a:lnTo>
                    <a:lnTo>
                      <a:pt x="252698" y="1088547"/>
                    </a:lnTo>
                    <a:cubicBezTo>
                      <a:pt x="241963" y="1088547"/>
                      <a:pt x="233260" y="1097250"/>
                      <a:pt x="233260" y="1107986"/>
                    </a:cubicBezTo>
                    <a:lnTo>
                      <a:pt x="233260" y="1127424"/>
                    </a:lnTo>
                    <a:close/>
                    <a:moveTo>
                      <a:pt x="349890" y="1166301"/>
                    </a:moveTo>
                    <a:lnTo>
                      <a:pt x="272137" y="1166301"/>
                    </a:lnTo>
                    <a:lnTo>
                      <a:pt x="272137" y="1127424"/>
                    </a:lnTo>
                    <a:lnTo>
                      <a:pt x="349890" y="1127424"/>
                    </a:lnTo>
                    <a:close/>
                    <a:moveTo>
                      <a:pt x="719219" y="894164"/>
                    </a:moveTo>
                    <a:lnTo>
                      <a:pt x="719219" y="1166301"/>
                    </a:lnTo>
                    <a:lnTo>
                      <a:pt x="622027" y="1166301"/>
                    </a:lnTo>
                    <a:lnTo>
                      <a:pt x="622027" y="894164"/>
                    </a:lnTo>
                    <a:close/>
                    <a:moveTo>
                      <a:pt x="816410" y="1107986"/>
                    </a:moveTo>
                    <a:lnTo>
                      <a:pt x="816410" y="1166301"/>
                    </a:lnTo>
                    <a:lnTo>
                      <a:pt x="758095" y="1166301"/>
                    </a:lnTo>
                    <a:lnTo>
                      <a:pt x="758095" y="874726"/>
                    </a:lnTo>
                    <a:cubicBezTo>
                      <a:pt x="758095" y="863990"/>
                      <a:pt x="749393" y="855287"/>
                      <a:pt x="738657" y="855287"/>
                    </a:cubicBezTo>
                    <a:lnTo>
                      <a:pt x="466520" y="855287"/>
                    </a:lnTo>
                    <a:cubicBezTo>
                      <a:pt x="455784" y="855287"/>
                      <a:pt x="447082" y="863990"/>
                      <a:pt x="447082" y="874726"/>
                    </a:cubicBezTo>
                    <a:lnTo>
                      <a:pt x="447082" y="1049671"/>
                    </a:lnTo>
                    <a:cubicBezTo>
                      <a:pt x="447082" y="1060406"/>
                      <a:pt x="455784" y="1069109"/>
                      <a:pt x="466520" y="1069109"/>
                    </a:cubicBezTo>
                    <a:cubicBezTo>
                      <a:pt x="477256" y="1069109"/>
                      <a:pt x="485959" y="1060406"/>
                      <a:pt x="485959" y="1049671"/>
                    </a:cubicBezTo>
                    <a:lnTo>
                      <a:pt x="485959" y="894164"/>
                    </a:lnTo>
                    <a:lnTo>
                      <a:pt x="583150" y="894164"/>
                    </a:lnTo>
                    <a:lnTo>
                      <a:pt x="583150" y="1166301"/>
                    </a:lnTo>
                    <a:lnTo>
                      <a:pt x="485959" y="1166301"/>
                    </a:lnTo>
                    <a:lnTo>
                      <a:pt x="485959" y="1127424"/>
                    </a:lnTo>
                    <a:cubicBezTo>
                      <a:pt x="485959" y="1116688"/>
                      <a:pt x="477256" y="1107986"/>
                      <a:pt x="466520" y="1107986"/>
                    </a:cubicBezTo>
                    <a:cubicBezTo>
                      <a:pt x="455784" y="1107986"/>
                      <a:pt x="447082" y="1116688"/>
                      <a:pt x="447082" y="1127424"/>
                    </a:cubicBezTo>
                    <a:lnTo>
                      <a:pt x="447082" y="1166301"/>
                    </a:lnTo>
                    <a:lnTo>
                      <a:pt x="388767" y="1166301"/>
                    </a:lnTo>
                    <a:lnTo>
                      <a:pt x="388767" y="1107986"/>
                    </a:lnTo>
                    <a:cubicBezTo>
                      <a:pt x="388767" y="1097250"/>
                      <a:pt x="380064" y="1088547"/>
                      <a:pt x="369329" y="1088547"/>
                    </a:cubicBezTo>
                    <a:lnTo>
                      <a:pt x="369329" y="894164"/>
                    </a:lnTo>
                    <a:cubicBezTo>
                      <a:pt x="380064" y="894164"/>
                      <a:pt x="388767" y="885461"/>
                      <a:pt x="388767" y="874726"/>
                    </a:cubicBezTo>
                    <a:lnTo>
                      <a:pt x="388767" y="816410"/>
                    </a:lnTo>
                    <a:lnTo>
                      <a:pt x="816410" y="816410"/>
                    </a:lnTo>
                    <a:lnTo>
                      <a:pt x="816410" y="874726"/>
                    </a:lnTo>
                    <a:cubicBezTo>
                      <a:pt x="816410" y="885461"/>
                      <a:pt x="825113" y="894164"/>
                      <a:pt x="835849" y="894164"/>
                    </a:cubicBezTo>
                    <a:lnTo>
                      <a:pt x="835849" y="1088547"/>
                    </a:lnTo>
                    <a:cubicBezTo>
                      <a:pt x="825113" y="1088547"/>
                      <a:pt x="816410" y="1097250"/>
                      <a:pt x="816410" y="1107986"/>
                    </a:cubicBezTo>
                    <a:close/>
                    <a:moveTo>
                      <a:pt x="933041" y="1166301"/>
                    </a:moveTo>
                    <a:lnTo>
                      <a:pt x="855287" y="1166301"/>
                    </a:lnTo>
                    <a:lnTo>
                      <a:pt x="855287" y="1127424"/>
                    </a:lnTo>
                    <a:lnTo>
                      <a:pt x="933041" y="1127424"/>
                    </a:lnTo>
                    <a:close/>
                    <a:moveTo>
                      <a:pt x="971917" y="1127424"/>
                    </a:moveTo>
                    <a:lnTo>
                      <a:pt x="971917" y="1107986"/>
                    </a:lnTo>
                    <a:cubicBezTo>
                      <a:pt x="971917" y="1097250"/>
                      <a:pt x="963215" y="1088547"/>
                      <a:pt x="952479" y="1088547"/>
                    </a:cubicBezTo>
                    <a:lnTo>
                      <a:pt x="952479" y="1049671"/>
                    </a:lnTo>
                    <a:lnTo>
                      <a:pt x="1166301" y="1049671"/>
                    </a:lnTo>
                    <a:lnTo>
                      <a:pt x="1166301" y="1127424"/>
                    </a:lnTo>
                    <a:close/>
                  </a:path>
                </a:pathLst>
              </a:custGeom>
              <a:solidFill>
                <a:schemeClr val="accent1"/>
              </a:solidFill>
              <a:ln w="19348" cap="flat">
                <a:noFill/>
                <a:prstDash val="solid"/>
                <a:miter/>
              </a:ln>
            </p:spPr>
            <p:txBody>
              <a:bodyPr rtlCol="0" anchor="ctr"/>
              <a:lstStyle/>
              <a:p>
                <a:endParaRPr lang="en-AU"/>
              </a:p>
            </p:txBody>
          </p:sp>
          <p:sp>
            <p:nvSpPr>
              <p:cNvPr id="64" name="Freeform: Shape 173">
                <a:extLst>
                  <a:ext uri="{FF2B5EF4-FFF2-40B4-BE49-F238E27FC236}">
                    <a16:creationId xmlns:a16="http://schemas.microsoft.com/office/drawing/2014/main" id="{2B11E5E6-80BB-6FCA-27EA-883D47193243}"/>
                  </a:ext>
                </a:extLst>
              </p:cNvPr>
              <p:cNvSpPr/>
              <p:nvPr/>
            </p:nvSpPr>
            <p:spPr>
              <a:xfrm>
                <a:off x="9111151" y="2188701"/>
                <a:ext cx="155508" cy="349890"/>
              </a:xfrm>
              <a:custGeom>
                <a:avLst/>
                <a:gdLst>
                  <a:gd name="connsiteX0" fmla="*/ 58316 w 155508"/>
                  <a:gd name="connsiteY0" fmla="*/ 191623 h 349890"/>
                  <a:gd name="connsiteX1" fmla="*/ 58316 w 155508"/>
                  <a:gd name="connsiteY1" fmla="*/ 266733 h 349890"/>
                  <a:gd name="connsiteX2" fmla="*/ 38878 w 155508"/>
                  <a:gd name="connsiteY2" fmla="*/ 233260 h 349890"/>
                  <a:gd name="connsiteX3" fmla="*/ 19439 w 155508"/>
                  <a:gd name="connsiteY3" fmla="*/ 213822 h 349890"/>
                  <a:gd name="connsiteX4" fmla="*/ 1 w 155508"/>
                  <a:gd name="connsiteY4" fmla="*/ 233260 h 349890"/>
                  <a:gd name="connsiteX5" fmla="*/ 58316 w 155508"/>
                  <a:gd name="connsiteY5" fmla="*/ 308253 h 349890"/>
                  <a:gd name="connsiteX6" fmla="*/ 58316 w 155508"/>
                  <a:gd name="connsiteY6" fmla="*/ 330452 h 349890"/>
                  <a:gd name="connsiteX7" fmla="*/ 77754 w 155508"/>
                  <a:gd name="connsiteY7" fmla="*/ 349890 h 349890"/>
                  <a:gd name="connsiteX8" fmla="*/ 97193 w 155508"/>
                  <a:gd name="connsiteY8" fmla="*/ 330452 h 349890"/>
                  <a:gd name="connsiteX9" fmla="*/ 97193 w 155508"/>
                  <a:gd name="connsiteY9" fmla="*/ 308253 h 349890"/>
                  <a:gd name="connsiteX10" fmla="*/ 153099 w 155508"/>
                  <a:gd name="connsiteY10" fmla="*/ 214174 h 349890"/>
                  <a:gd name="connsiteX11" fmla="*/ 97193 w 155508"/>
                  <a:gd name="connsiteY11" fmla="*/ 158267 h 349890"/>
                  <a:gd name="connsiteX12" fmla="*/ 97193 w 155508"/>
                  <a:gd name="connsiteY12" fmla="*/ 83157 h 349890"/>
                  <a:gd name="connsiteX13" fmla="*/ 116631 w 155508"/>
                  <a:gd name="connsiteY13" fmla="*/ 116630 h 349890"/>
                  <a:gd name="connsiteX14" fmla="*/ 136069 w 155508"/>
                  <a:gd name="connsiteY14" fmla="*/ 136068 h 349890"/>
                  <a:gd name="connsiteX15" fmla="*/ 155508 w 155508"/>
                  <a:gd name="connsiteY15" fmla="*/ 116630 h 349890"/>
                  <a:gd name="connsiteX16" fmla="*/ 97193 w 155508"/>
                  <a:gd name="connsiteY16" fmla="*/ 41637 h 349890"/>
                  <a:gd name="connsiteX17" fmla="*/ 97193 w 155508"/>
                  <a:gd name="connsiteY17" fmla="*/ 19438 h 349890"/>
                  <a:gd name="connsiteX18" fmla="*/ 77754 w 155508"/>
                  <a:gd name="connsiteY18" fmla="*/ 0 h 349890"/>
                  <a:gd name="connsiteX19" fmla="*/ 58316 w 155508"/>
                  <a:gd name="connsiteY19" fmla="*/ 19438 h 349890"/>
                  <a:gd name="connsiteX20" fmla="*/ 58316 w 155508"/>
                  <a:gd name="connsiteY20" fmla="*/ 41656 h 349890"/>
                  <a:gd name="connsiteX21" fmla="*/ 2409 w 155508"/>
                  <a:gd name="connsiteY21" fmla="*/ 135736 h 349890"/>
                  <a:gd name="connsiteX22" fmla="*/ 58316 w 155508"/>
                  <a:gd name="connsiteY22" fmla="*/ 191643 h 349890"/>
                  <a:gd name="connsiteX23" fmla="*/ 116631 w 155508"/>
                  <a:gd name="connsiteY23" fmla="*/ 233260 h 349890"/>
                  <a:gd name="connsiteX24" fmla="*/ 97193 w 155508"/>
                  <a:gd name="connsiteY24" fmla="*/ 266733 h 349890"/>
                  <a:gd name="connsiteX25" fmla="*/ 97193 w 155508"/>
                  <a:gd name="connsiteY25" fmla="*/ 199787 h 349890"/>
                  <a:gd name="connsiteX26" fmla="*/ 116631 w 155508"/>
                  <a:gd name="connsiteY26" fmla="*/ 233260 h 349890"/>
                  <a:gd name="connsiteX27" fmla="*/ 58316 w 155508"/>
                  <a:gd name="connsiteY27" fmla="*/ 83157 h 349890"/>
                  <a:gd name="connsiteX28" fmla="*/ 58316 w 155508"/>
                  <a:gd name="connsiteY28" fmla="*/ 150103 h 349890"/>
                  <a:gd name="connsiteX29" fmla="*/ 43959 w 155508"/>
                  <a:gd name="connsiteY29" fmla="*/ 97514 h 349890"/>
                  <a:gd name="connsiteX30" fmla="*/ 58316 w 155508"/>
                  <a:gd name="connsiteY30" fmla="*/ 83157 h 34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5508" h="349890">
                    <a:moveTo>
                      <a:pt x="58316" y="191623"/>
                    </a:moveTo>
                    <a:lnTo>
                      <a:pt x="58316" y="266733"/>
                    </a:lnTo>
                    <a:cubicBezTo>
                      <a:pt x="46326" y="259844"/>
                      <a:pt x="38918" y="247087"/>
                      <a:pt x="38878" y="233260"/>
                    </a:cubicBezTo>
                    <a:cubicBezTo>
                      <a:pt x="38878" y="222524"/>
                      <a:pt x="30175" y="213822"/>
                      <a:pt x="19439" y="213822"/>
                    </a:cubicBezTo>
                    <a:cubicBezTo>
                      <a:pt x="8704" y="213822"/>
                      <a:pt x="1" y="222524"/>
                      <a:pt x="1" y="233260"/>
                    </a:cubicBezTo>
                    <a:cubicBezTo>
                      <a:pt x="133" y="268607"/>
                      <a:pt x="24091" y="299417"/>
                      <a:pt x="58316" y="308253"/>
                    </a:cubicBezTo>
                    <a:lnTo>
                      <a:pt x="58316" y="330452"/>
                    </a:lnTo>
                    <a:cubicBezTo>
                      <a:pt x="58316" y="341188"/>
                      <a:pt x="67019" y="349890"/>
                      <a:pt x="77754" y="349890"/>
                    </a:cubicBezTo>
                    <a:cubicBezTo>
                      <a:pt x="88490" y="349890"/>
                      <a:pt x="97193" y="341188"/>
                      <a:pt x="97193" y="330452"/>
                    </a:cubicBezTo>
                    <a:lnTo>
                      <a:pt x="97193" y="308253"/>
                    </a:lnTo>
                    <a:cubicBezTo>
                      <a:pt x="138610" y="297712"/>
                      <a:pt x="163641" y="255591"/>
                      <a:pt x="153099" y="214174"/>
                    </a:cubicBezTo>
                    <a:cubicBezTo>
                      <a:pt x="146107" y="186705"/>
                      <a:pt x="124659" y="165257"/>
                      <a:pt x="97193" y="158267"/>
                    </a:cubicBezTo>
                    <a:lnTo>
                      <a:pt x="97193" y="83157"/>
                    </a:lnTo>
                    <a:cubicBezTo>
                      <a:pt x="109182" y="90046"/>
                      <a:pt x="116590" y="102804"/>
                      <a:pt x="116631" y="116630"/>
                    </a:cubicBezTo>
                    <a:cubicBezTo>
                      <a:pt x="116631" y="127366"/>
                      <a:pt x="125334" y="136068"/>
                      <a:pt x="136069" y="136068"/>
                    </a:cubicBezTo>
                    <a:cubicBezTo>
                      <a:pt x="146805" y="136068"/>
                      <a:pt x="155508" y="127366"/>
                      <a:pt x="155508" y="116630"/>
                    </a:cubicBezTo>
                    <a:cubicBezTo>
                      <a:pt x="155375" y="81283"/>
                      <a:pt x="131418" y="50474"/>
                      <a:pt x="97193" y="41637"/>
                    </a:cubicBezTo>
                    <a:lnTo>
                      <a:pt x="97193" y="19438"/>
                    </a:lnTo>
                    <a:cubicBezTo>
                      <a:pt x="97193" y="8703"/>
                      <a:pt x="88490" y="0"/>
                      <a:pt x="77754" y="0"/>
                    </a:cubicBezTo>
                    <a:cubicBezTo>
                      <a:pt x="67019" y="0"/>
                      <a:pt x="58316" y="8703"/>
                      <a:pt x="58316" y="19438"/>
                    </a:cubicBezTo>
                    <a:lnTo>
                      <a:pt x="58316" y="41656"/>
                    </a:lnTo>
                    <a:cubicBezTo>
                      <a:pt x="16899" y="52198"/>
                      <a:pt x="-8132" y="94319"/>
                      <a:pt x="2409" y="135736"/>
                    </a:cubicBezTo>
                    <a:cubicBezTo>
                      <a:pt x="9401" y="163204"/>
                      <a:pt x="30850" y="184653"/>
                      <a:pt x="58316" y="191643"/>
                    </a:cubicBezTo>
                    <a:close/>
                    <a:moveTo>
                      <a:pt x="116631" y="233260"/>
                    </a:moveTo>
                    <a:cubicBezTo>
                      <a:pt x="116590" y="247087"/>
                      <a:pt x="109182" y="259844"/>
                      <a:pt x="97193" y="266733"/>
                    </a:cubicBezTo>
                    <a:lnTo>
                      <a:pt x="97193" y="199787"/>
                    </a:lnTo>
                    <a:cubicBezTo>
                      <a:pt x="109182" y="206676"/>
                      <a:pt x="116590" y="219434"/>
                      <a:pt x="116631" y="233260"/>
                    </a:cubicBezTo>
                    <a:close/>
                    <a:moveTo>
                      <a:pt x="58316" y="83157"/>
                    </a:moveTo>
                    <a:lnTo>
                      <a:pt x="58316" y="150103"/>
                    </a:lnTo>
                    <a:cubicBezTo>
                      <a:pt x="39830" y="139546"/>
                      <a:pt x="33402" y="116002"/>
                      <a:pt x="43959" y="97514"/>
                    </a:cubicBezTo>
                    <a:cubicBezTo>
                      <a:pt x="47374" y="91531"/>
                      <a:pt x="52333" y="86575"/>
                      <a:pt x="58316" y="83157"/>
                    </a:cubicBezTo>
                    <a:close/>
                  </a:path>
                </a:pathLst>
              </a:custGeom>
              <a:solidFill>
                <a:schemeClr val="accent1"/>
              </a:solidFill>
              <a:ln w="19348" cap="flat">
                <a:noFill/>
                <a:prstDash val="solid"/>
                <a:miter/>
              </a:ln>
            </p:spPr>
            <p:txBody>
              <a:bodyPr rtlCol="0" anchor="ctr"/>
              <a:lstStyle/>
              <a:p>
                <a:endParaRPr lang="en-AU"/>
              </a:p>
            </p:txBody>
          </p:sp>
        </p:grpSp>
        <p:cxnSp>
          <p:nvCxnSpPr>
            <p:cNvPr id="57" name="Straight Connector 56">
              <a:extLst>
                <a:ext uri="{FF2B5EF4-FFF2-40B4-BE49-F238E27FC236}">
                  <a16:creationId xmlns:a16="http://schemas.microsoft.com/office/drawing/2014/main" id="{BE2CCAC6-9D2B-A4C8-3E49-57350F3F89D8}"/>
                </a:ext>
              </a:extLst>
            </p:cNvPr>
            <p:cNvCxnSpPr/>
            <p:nvPr/>
          </p:nvCxnSpPr>
          <p:spPr>
            <a:xfrm>
              <a:off x="10769452" y="2153506"/>
              <a:ext cx="89048"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F98A0CC-1C55-3D4E-82AD-D7163441749F}"/>
                </a:ext>
              </a:extLst>
            </p:cNvPr>
            <p:cNvCxnSpPr/>
            <p:nvPr/>
          </p:nvCxnSpPr>
          <p:spPr>
            <a:xfrm>
              <a:off x="11067311" y="3043319"/>
              <a:ext cx="89048"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0829E37-BB99-C9EC-7BA6-109676F2853B}"/>
                </a:ext>
              </a:extLst>
            </p:cNvPr>
            <p:cNvCxnSpPr/>
            <p:nvPr/>
          </p:nvCxnSpPr>
          <p:spPr>
            <a:xfrm>
              <a:off x="9610650" y="1914938"/>
              <a:ext cx="89048"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BE677E6-DE5D-DEDF-5E2F-A78B542EF980}"/>
                </a:ext>
              </a:extLst>
            </p:cNvPr>
            <p:cNvCxnSpPr>
              <a:cxnSpLocks/>
            </p:cNvCxnSpPr>
            <p:nvPr/>
          </p:nvCxnSpPr>
          <p:spPr>
            <a:xfrm rot="5400000">
              <a:off x="8560242" y="2174150"/>
              <a:ext cx="89048"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1355E61-7B5C-2F51-14E1-9BE227E63660}"/>
                </a:ext>
              </a:extLst>
            </p:cNvPr>
            <p:cNvCxnSpPr>
              <a:cxnSpLocks/>
            </p:cNvCxnSpPr>
            <p:nvPr/>
          </p:nvCxnSpPr>
          <p:spPr>
            <a:xfrm rot="5400000">
              <a:off x="9006810" y="2984882"/>
              <a:ext cx="89048"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ECE36A6-4C10-1910-D147-6A997DD1E69A}"/>
                </a:ext>
              </a:extLst>
            </p:cNvPr>
            <p:cNvCxnSpPr>
              <a:cxnSpLocks/>
            </p:cNvCxnSpPr>
            <p:nvPr/>
          </p:nvCxnSpPr>
          <p:spPr>
            <a:xfrm rot="5400000">
              <a:off x="9838365" y="2440293"/>
              <a:ext cx="89048" cy="0"/>
            </a:xfrm>
            <a:prstGeom prst="line">
              <a:avLst/>
            </a:prstGeom>
            <a:ln w="44450"/>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AB977386-F87E-727A-1726-8CB2347D93A3}"/>
              </a:ext>
            </a:extLst>
          </p:cNvPr>
          <p:cNvGrpSpPr/>
          <p:nvPr/>
        </p:nvGrpSpPr>
        <p:grpSpPr>
          <a:xfrm>
            <a:off x="1915837" y="2435433"/>
            <a:ext cx="1478713" cy="92907"/>
            <a:chOff x="1823759" y="2379309"/>
            <a:chExt cx="1478713" cy="92907"/>
          </a:xfrm>
          <a:solidFill>
            <a:schemeClr val="accent6"/>
          </a:solidFill>
        </p:grpSpPr>
        <p:grpSp>
          <p:nvGrpSpPr>
            <p:cNvPr id="17" name="Group 16">
              <a:extLst>
                <a:ext uri="{FF2B5EF4-FFF2-40B4-BE49-F238E27FC236}">
                  <a16:creationId xmlns:a16="http://schemas.microsoft.com/office/drawing/2014/main" id="{A650A705-B88A-D6F0-B63E-F7BC6410784E}"/>
                </a:ext>
              </a:extLst>
            </p:cNvPr>
            <p:cNvGrpSpPr/>
            <p:nvPr/>
          </p:nvGrpSpPr>
          <p:grpSpPr>
            <a:xfrm>
              <a:off x="2295165" y="2379309"/>
              <a:ext cx="1007307" cy="92907"/>
              <a:chOff x="2503598" y="1750563"/>
              <a:chExt cx="1007307" cy="92907"/>
            </a:xfrm>
            <a:grpFill/>
          </p:grpSpPr>
          <p:sp>
            <p:nvSpPr>
              <p:cNvPr id="18" name="Oval 17">
                <a:extLst>
                  <a:ext uri="{FF2B5EF4-FFF2-40B4-BE49-F238E27FC236}">
                    <a16:creationId xmlns:a16="http://schemas.microsoft.com/office/drawing/2014/main" id="{26BE5EAD-B9D1-7E32-4223-06B7719477B4}"/>
                  </a:ext>
                </a:extLst>
              </p:cNvPr>
              <p:cNvSpPr/>
              <p:nvPr/>
            </p:nvSpPr>
            <p:spPr>
              <a:xfrm>
                <a:off x="2503598" y="1750563"/>
                <a:ext cx="92907" cy="92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Oval 18">
                <a:extLst>
                  <a:ext uri="{FF2B5EF4-FFF2-40B4-BE49-F238E27FC236}">
                    <a16:creationId xmlns:a16="http://schemas.microsoft.com/office/drawing/2014/main" id="{4C822BE0-9FBB-732F-C462-888B8E46E10D}"/>
                  </a:ext>
                </a:extLst>
              </p:cNvPr>
              <p:cNvSpPr/>
              <p:nvPr/>
            </p:nvSpPr>
            <p:spPr>
              <a:xfrm>
                <a:off x="2655998" y="1750563"/>
                <a:ext cx="92907" cy="92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a:extLst>
                  <a:ext uri="{FF2B5EF4-FFF2-40B4-BE49-F238E27FC236}">
                    <a16:creationId xmlns:a16="http://schemas.microsoft.com/office/drawing/2014/main" id="{B294C1F7-152A-317A-E08E-C9395F6DC949}"/>
                  </a:ext>
                </a:extLst>
              </p:cNvPr>
              <p:cNvSpPr/>
              <p:nvPr/>
            </p:nvSpPr>
            <p:spPr>
              <a:xfrm>
                <a:off x="2808398" y="1750563"/>
                <a:ext cx="92907" cy="92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a:extLst>
                  <a:ext uri="{FF2B5EF4-FFF2-40B4-BE49-F238E27FC236}">
                    <a16:creationId xmlns:a16="http://schemas.microsoft.com/office/drawing/2014/main" id="{D3743249-594C-79A6-FB75-BA20F92CE886}"/>
                  </a:ext>
                </a:extLst>
              </p:cNvPr>
              <p:cNvSpPr/>
              <p:nvPr/>
            </p:nvSpPr>
            <p:spPr>
              <a:xfrm>
                <a:off x="2960798" y="1750563"/>
                <a:ext cx="92907" cy="92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Oval 21">
                <a:extLst>
                  <a:ext uri="{FF2B5EF4-FFF2-40B4-BE49-F238E27FC236}">
                    <a16:creationId xmlns:a16="http://schemas.microsoft.com/office/drawing/2014/main" id="{20A3AD7C-9B41-C6B9-7224-4C616F58BF57}"/>
                  </a:ext>
                </a:extLst>
              </p:cNvPr>
              <p:cNvSpPr/>
              <p:nvPr/>
            </p:nvSpPr>
            <p:spPr>
              <a:xfrm>
                <a:off x="3113198" y="1750563"/>
                <a:ext cx="92907" cy="92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a:extLst>
                  <a:ext uri="{FF2B5EF4-FFF2-40B4-BE49-F238E27FC236}">
                    <a16:creationId xmlns:a16="http://schemas.microsoft.com/office/drawing/2014/main" id="{D237424C-5C59-6D91-C6B7-B3585BCF7C38}"/>
                  </a:ext>
                </a:extLst>
              </p:cNvPr>
              <p:cNvSpPr/>
              <p:nvPr/>
            </p:nvSpPr>
            <p:spPr>
              <a:xfrm>
                <a:off x="3265598" y="1750563"/>
                <a:ext cx="92907" cy="92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Oval 23">
                <a:extLst>
                  <a:ext uri="{FF2B5EF4-FFF2-40B4-BE49-F238E27FC236}">
                    <a16:creationId xmlns:a16="http://schemas.microsoft.com/office/drawing/2014/main" id="{72EC0D36-C067-9C3C-BF20-2DDC603F4612}"/>
                  </a:ext>
                </a:extLst>
              </p:cNvPr>
              <p:cNvSpPr/>
              <p:nvPr/>
            </p:nvSpPr>
            <p:spPr>
              <a:xfrm>
                <a:off x="3417998" y="1750563"/>
                <a:ext cx="92907" cy="92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71" name="Oval 70">
              <a:extLst>
                <a:ext uri="{FF2B5EF4-FFF2-40B4-BE49-F238E27FC236}">
                  <a16:creationId xmlns:a16="http://schemas.microsoft.com/office/drawing/2014/main" id="{D9476E56-B680-4B63-AB21-7F41F1BDDAA6}"/>
                </a:ext>
              </a:extLst>
            </p:cNvPr>
            <p:cNvSpPr/>
            <p:nvPr/>
          </p:nvSpPr>
          <p:spPr>
            <a:xfrm>
              <a:off x="1823759" y="2379309"/>
              <a:ext cx="92907" cy="92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Oval 71">
              <a:extLst>
                <a:ext uri="{FF2B5EF4-FFF2-40B4-BE49-F238E27FC236}">
                  <a16:creationId xmlns:a16="http://schemas.microsoft.com/office/drawing/2014/main" id="{400290A8-CB6A-B523-D64B-89866BBB496F}"/>
                </a:ext>
              </a:extLst>
            </p:cNvPr>
            <p:cNvSpPr/>
            <p:nvPr/>
          </p:nvSpPr>
          <p:spPr>
            <a:xfrm>
              <a:off x="1976159" y="2379309"/>
              <a:ext cx="92907" cy="92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Oval 72">
              <a:extLst>
                <a:ext uri="{FF2B5EF4-FFF2-40B4-BE49-F238E27FC236}">
                  <a16:creationId xmlns:a16="http://schemas.microsoft.com/office/drawing/2014/main" id="{F05DDB74-5197-4A63-AB5E-7CBB3AF68366}"/>
                </a:ext>
              </a:extLst>
            </p:cNvPr>
            <p:cNvSpPr/>
            <p:nvPr/>
          </p:nvSpPr>
          <p:spPr>
            <a:xfrm>
              <a:off x="2128559" y="2379309"/>
              <a:ext cx="92907" cy="92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77" name="Picture 76">
            <a:extLst>
              <a:ext uri="{FF2B5EF4-FFF2-40B4-BE49-F238E27FC236}">
                <a16:creationId xmlns:a16="http://schemas.microsoft.com/office/drawing/2014/main" id="{F14023D3-6A00-34C6-9933-E5CCD82F25DE}"/>
              </a:ext>
            </a:extLst>
          </p:cNvPr>
          <p:cNvPicPr>
            <a:picLocks noChangeAspect="1"/>
          </p:cNvPicPr>
          <p:nvPr/>
        </p:nvPicPr>
        <p:blipFill>
          <a:blip r:embed="rId9">
            <a:clrChange>
              <a:clrFrom>
                <a:srgbClr val="FAF4FD"/>
              </a:clrFrom>
              <a:clrTo>
                <a:srgbClr val="FAF4FD">
                  <a:alpha val="0"/>
                </a:srgbClr>
              </a:clrTo>
            </a:clrChange>
            <a:extLst>
              <a:ext uri="{28A0092B-C50C-407E-A947-70E740481C1C}">
                <a14:useLocalDpi xmlns:a14="http://schemas.microsoft.com/office/drawing/2010/main" val="0"/>
              </a:ext>
            </a:extLst>
          </a:blip>
          <a:stretch>
            <a:fillRect/>
          </a:stretch>
        </p:blipFill>
        <p:spPr>
          <a:xfrm>
            <a:off x="1251692" y="3136552"/>
            <a:ext cx="1779704" cy="630135"/>
          </a:xfrm>
          <a:prstGeom prst="rect">
            <a:avLst/>
          </a:prstGeom>
        </p:spPr>
      </p:pic>
      <p:cxnSp>
        <p:nvCxnSpPr>
          <p:cNvPr id="78" name="Straight Arrow Connector 77">
            <a:extLst>
              <a:ext uri="{FF2B5EF4-FFF2-40B4-BE49-F238E27FC236}">
                <a16:creationId xmlns:a16="http://schemas.microsoft.com/office/drawing/2014/main" id="{4E1454C0-801A-25C1-B331-1532A5CD4628}"/>
              </a:ext>
            </a:extLst>
          </p:cNvPr>
          <p:cNvCxnSpPr>
            <a:cxnSpLocks/>
          </p:cNvCxnSpPr>
          <p:nvPr/>
        </p:nvCxnSpPr>
        <p:spPr>
          <a:xfrm flipV="1">
            <a:off x="2500838" y="2574851"/>
            <a:ext cx="0" cy="618852"/>
          </a:xfrm>
          <a:prstGeom prst="straightConnector1">
            <a:avLst/>
          </a:prstGeom>
          <a:ln w="79375" cap="rnd">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3402367D-92FB-BB38-661E-851B7F7FAD58}"/>
              </a:ext>
            </a:extLst>
          </p:cNvPr>
          <p:cNvSpPr txBox="1"/>
          <p:nvPr/>
        </p:nvSpPr>
        <p:spPr>
          <a:xfrm>
            <a:off x="5158276" y="929534"/>
            <a:ext cx="1596693" cy="1384995"/>
          </a:xfrm>
          <a:prstGeom prst="rect">
            <a:avLst/>
          </a:prstGeom>
          <a:noFill/>
        </p:spPr>
        <p:txBody>
          <a:bodyPr wrap="square" rtlCol="0">
            <a:spAutoFit/>
          </a:bodyPr>
          <a:lstStyle/>
          <a:p>
            <a:pPr algn="ctr"/>
            <a:r>
              <a:rPr lang="en-US" sz="1400" i="1">
                <a:solidFill>
                  <a:schemeClr val="accent6"/>
                </a:solidFill>
                <a:latin typeface="+mj-lt"/>
              </a:rPr>
              <a:t>Deposit of key personal data and machine- readable preferences</a:t>
            </a:r>
          </a:p>
          <a:p>
            <a:pPr algn="ctr"/>
            <a:endParaRPr lang="en-US" sz="1400" i="1">
              <a:solidFill>
                <a:schemeClr val="accent6"/>
              </a:solidFill>
              <a:latin typeface="+mj-lt"/>
            </a:endParaRPr>
          </a:p>
        </p:txBody>
      </p:sp>
      <p:pic>
        <p:nvPicPr>
          <p:cNvPr id="83" name="Picture 82">
            <a:extLst>
              <a:ext uri="{FF2B5EF4-FFF2-40B4-BE49-F238E27FC236}">
                <a16:creationId xmlns:a16="http://schemas.microsoft.com/office/drawing/2014/main" id="{28756309-F14B-3D20-44D7-A19139E32007}"/>
              </a:ext>
            </a:extLst>
          </p:cNvPr>
          <p:cNvPicPr preferRelativeResize="0">
            <a:picLocks/>
          </p:cNvPicPr>
          <p:nvPr/>
        </p:nvPicPr>
        <p:blipFill>
          <a:blip r:embed="rId10"/>
          <a:stretch>
            <a:fillRect/>
          </a:stretch>
        </p:blipFill>
        <p:spPr>
          <a:xfrm>
            <a:off x="9875134" y="4391201"/>
            <a:ext cx="460800" cy="460800"/>
          </a:xfrm>
          <a:prstGeom prst="rect">
            <a:avLst/>
          </a:prstGeom>
        </p:spPr>
      </p:pic>
      <p:sp>
        <p:nvSpPr>
          <p:cNvPr id="84" name="TextBox 83">
            <a:extLst>
              <a:ext uri="{FF2B5EF4-FFF2-40B4-BE49-F238E27FC236}">
                <a16:creationId xmlns:a16="http://schemas.microsoft.com/office/drawing/2014/main" id="{74233316-A784-FDEA-6ACB-3A394F86AF4B}"/>
              </a:ext>
            </a:extLst>
          </p:cNvPr>
          <p:cNvSpPr txBox="1"/>
          <p:nvPr/>
        </p:nvSpPr>
        <p:spPr>
          <a:xfrm>
            <a:off x="9407245" y="3921562"/>
            <a:ext cx="1354706" cy="461665"/>
          </a:xfrm>
          <a:prstGeom prst="rect">
            <a:avLst/>
          </a:prstGeom>
          <a:noFill/>
        </p:spPr>
        <p:txBody>
          <a:bodyPr wrap="square" rtlCol="0">
            <a:spAutoFit/>
          </a:bodyPr>
          <a:lstStyle/>
          <a:p>
            <a:pPr algn="ctr"/>
            <a:r>
              <a:rPr lang="en-AU" sz="1200" b="1">
                <a:solidFill>
                  <a:schemeClr val="bg1"/>
                </a:solidFill>
                <a:latin typeface="+mj-lt"/>
                <a:cs typeface="Arial" panose="020B0604020202020204" pitchFamily="34" charset="0"/>
              </a:rPr>
              <a:t>Digital service </a:t>
            </a:r>
            <a:br>
              <a:rPr lang="en-AU" sz="1200" b="1">
                <a:solidFill>
                  <a:schemeClr val="bg1"/>
                </a:solidFill>
                <a:latin typeface="+mj-lt"/>
                <a:cs typeface="Arial" panose="020B0604020202020204" pitchFamily="34" charset="0"/>
              </a:rPr>
            </a:br>
            <a:r>
              <a:rPr lang="en-AU" sz="1200" b="1">
                <a:solidFill>
                  <a:schemeClr val="bg1"/>
                </a:solidFill>
                <a:latin typeface="+mj-lt"/>
                <a:cs typeface="Arial" panose="020B0604020202020204" pitchFamily="34" charset="0"/>
              </a:rPr>
              <a:t>providers</a:t>
            </a:r>
          </a:p>
        </p:txBody>
      </p:sp>
      <p:sp>
        <p:nvSpPr>
          <p:cNvPr id="85" name="TextBox 84">
            <a:extLst>
              <a:ext uri="{FF2B5EF4-FFF2-40B4-BE49-F238E27FC236}">
                <a16:creationId xmlns:a16="http://schemas.microsoft.com/office/drawing/2014/main" id="{A7248F70-9B99-781F-C4E0-F0FEF403796D}"/>
              </a:ext>
            </a:extLst>
          </p:cNvPr>
          <p:cNvSpPr txBox="1"/>
          <p:nvPr/>
        </p:nvSpPr>
        <p:spPr>
          <a:xfrm>
            <a:off x="1903019" y="3921562"/>
            <a:ext cx="1063024" cy="461665"/>
          </a:xfrm>
          <a:prstGeom prst="rect">
            <a:avLst/>
          </a:prstGeom>
          <a:noFill/>
        </p:spPr>
        <p:txBody>
          <a:bodyPr wrap="square" rtlCol="0">
            <a:spAutoFit/>
          </a:bodyPr>
          <a:lstStyle/>
          <a:p>
            <a:pPr algn="ctr"/>
            <a:r>
              <a:rPr lang="en-AU" sz="1200" b="1">
                <a:solidFill>
                  <a:schemeClr val="bg1"/>
                </a:solidFill>
                <a:latin typeface="+mj-lt"/>
                <a:cs typeface="Arial" panose="020B0604020202020204" pitchFamily="34" charset="0"/>
              </a:rPr>
              <a:t>Consumers/users</a:t>
            </a:r>
          </a:p>
        </p:txBody>
      </p:sp>
      <p:grpSp>
        <p:nvGrpSpPr>
          <p:cNvPr id="86" name="Group 85">
            <a:extLst>
              <a:ext uri="{FF2B5EF4-FFF2-40B4-BE49-F238E27FC236}">
                <a16:creationId xmlns:a16="http://schemas.microsoft.com/office/drawing/2014/main" id="{0ED5170C-55AF-09FD-8F10-D3AAA0B0D2BB}"/>
              </a:ext>
            </a:extLst>
          </p:cNvPr>
          <p:cNvGrpSpPr/>
          <p:nvPr/>
        </p:nvGrpSpPr>
        <p:grpSpPr>
          <a:xfrm>
            <a:off x="2288859" y="4471154"/>
            <a:ext cx="284343" cy="314853"/>
            <a:chOff x="10267864" y="3833535"/>
            <a:chExt cx="852984" cy="852984"/>
          </a:xfrm>
        </p:grpSpPr>
        <p:sp>
          <p:nvSpPr>
            <p:cNvPr id="87" name="Freeform: Shape 76">
              <a:extLst>
                <a:ext uri="{FF2B5EF4-FFF2-40B4-BE49-F238E27FC236}">
                  <a16:creationId xmlns:a16="http://schemas.microsoft.com/office/drawing/2014/main" id="{10A797B7-6488-C6FA-F9DE-5EA7E449CBB4}"/>
                </a:ext>
              </a:extLst>
            </p:cNvPr>
            <p:cNvSpPr/>
            <p:nvPr/>
          </p:nvSpPr>
          <p:spPr>
            <a:xfrm>
              <a:off x="10541853" y="4098477"/>
              <a:ext cx="305006" cy="303714"/>
            </a:xfrm>
            <a:custGeom>
              <a:avLst/>
              <a:gdLst>
                <a:gd name="connsiteX0" fmla="*/ 152503 w 305006"/>
                <a:gd name="connsiteY0" fmla="*/ 0 h 303714"/>
                <a:gd name="connsiteX1" fmla="*/ 0 w 305006"/>
                <a:gd name="connsiteY1" fmla="*/ 152503 h 303714"/>
                <a:gd name="connsiteX2" fmla="*/ 152503 w 305006"/>
                <a:gd name="connsiteY2" fmla="*/ 303714 h 303714"/>
                <a:gd name="connsiteX3" fmla="*/ 305007 w 305006"/>
                <a:gd name="connsiteY3" fmla="*/ 151211 h 303714"/>
                <a:gd name="connsiteX4" fmla="*/ 152503 w 305006"/>
                <a:gd name="connsiteY4" fmla="*/ 0 h 303714"/>
                <a:gd name="connsiteX5" fmla="*/ 152503 w 305006"/>
                <a:gd name="connsiteY5" fmla="*/ 277866 h 303714"/>
                <a:gd name="connsiteX6" fmla="*/ 25848 w 305006"/>
                <a:gd name="connsiteY6" fmla="*/ 151211 h 303714"/>
                <a:gd name="connsiteX7" fmla="*/ 152503 w 305006"/>
                <a:gd name="connsiteY7" fmla="*/ 24556 h 303714"/>
                <a:gd name="connsiteX8" fmla="*/ 279159 w 305006"/>
                <a:gd name="connsiteY8" fmla="*/ 151211 h 303714"/>
                <a:gd name="connsiteX9" fmla="*/ 152503 w 305006"/>
                <a:gd name="connsiteY9" fmla="*/ 277866 h 30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006" h="303714">
                  <a:moveTo>
                    <a:pt x="152503" y="0"/>
                  </a:moveTo>
                  <a:cubicBezTo>
                    <a:pt x="68497" y="0"/>
                    <a:pt x="0" y="68497"/>
                    <a:pt x="0" y="152503"/>
                  </a:cubicBezTo>
                  <a:cubicBezTo>
                    <a:pt x="0" y="235217"/>
                    <a:pt x="68497" y="303714"/>
                    <a:pt x="152503" y="303714"/>
                  </a:cubicBezTo>
                  <a:cubicBezTo>
                    <a:pt x="236509" y="303714"/>
                    <a:pt x="305007" y="235217"/>
                    <a:pt x="305007" y="151211"/>
                  </a:cubicBezTo>
                  <a:cubicBezTo>
                    <a:pt x="305007" y="68497"/>
                    <a:pt x="236509" y="0"/>
                    <a:pt x="152503" y="0"/>
                  </a:cubicBezTo>
                  <a:close/>
                  <a:moveTo>
                    <a:pt x="152503" y="277866"/>
                  </a:moveTo>
                  <a:cubicBezTo>
                    <a:pt x="82714" y="277866"/>
                    <a:pt x="25848" y="221001"/>
                    <a:pt x="25848" y="151211"/>
                  </a:cubicBezTo>
                  <a:cubicBezTo>
                    <a:pt x="25848" y="81421"/>
                    <a:pt x="82714" y="24556"/>
                    <a:pt x="152503" y="24556"/>
                  </a:cubicBezTo>
                  <a:cubicBezTo>
                    <a:pt x="222293" y="24556"/>
                    <a:pt x="279159" y="81421"/>
                    <a:pt x="279159" y="151211"/>
                  </a:cubicBezTo>
                  <a:cubicBezTo>
                    <a:pt x="279159" y="221001"/>
                    <a:pt x="222293" y="277866"/>
                    <a:pt x="152503" y="277866"/>
                  </a:cubicBezTo>
                  <a:close/>
                </a:path>
              </a:pathLst>
            </a:custGeom>
            <a:solidFill>
              <a:schemeClr val="tx1"/>
            </a:solidFill>
            <a:ln w="12887" cap="flat">
              <a:noFill/>
              <a:prstDash val="solid"/>
              <a:miter/>
            </a:ln>
          </p:spPr>
          <p:txBody>
            <a:bodyPr rtlCol="0" anchor="ctr"/>
            <a:lstStyle/>
            <a:p>
              <a:endParaRPr lang="en-AU">
                <a:latin typeface="+mj-lt"/>
              </a:endParaRPr>
            </a:p>
          </p:txBody>
        </p:sp>
        <p:sp>
          <p:nvSpPr>
            <p:cNvPr id="88" name="Freeform: Shape 77">
              <a:extLst>
                <a:ext uri="{FF2B5EF4-FFF2-40B4-BE49-F238E27FC236}">
                  <a16:creationId xmlns:a16="http://schemas.microsoft.com/office/drawing/2014/main" id="{296EA1DE-B501-10BB-94C8-E24647AB2A19}"/>
                </a:ext>
              </a:extLst>
            </p:cNvPr>
            <p:cNvSpPr/>
            <p:nvPr/>
          </p:nvSpPr>
          <p:spPr>
            <a:xfrm>
              <a:off x="10267864" y="3833535"/>
              <a:ext cx="852984" cy="852984"/>
            </a:xfrm>
            <a:custGeom>
              <a:avLst/>
              <a:gdLst>
                <a:gd name="connsiteX0" fmla="*/ 852985 w 852984"/>
                <a:gd name="connsiteY0" fmla="*/ 426493 h 852984"/>
                <a:gd name="connsiteX1" fmla="*/ 426493 w 852984"/>
                <a:gd name="connsiteY1" fmla="*/ 0 h 852984"/>
                <a:gd name="connsiteX2" fmla="*/ 0 w 852984"/>
                <a:gd name="connsiteY2" fmla="*/ 426493 h 852984"/>
                <a:gd name="connsiteX3" fmla="*/ 426493 w 852984"/>
                <a:gd name="connsiteY3" fmla="*/ 852985 h 852984"/>
                <a:gd name="connsiteX4" fmla="*/ 852985 w 852984"/>
                <a:gd name="connsiteY4" fmla="*/ 426493 h 852984"/>
                <a:gd name="connsiteX5" fmla="*/ 197737 w 852984"/>
                <a:gd name="connsiteY5" fmla="*/ 754763 h 852984"/>
                <a:gd name="connsiteX6" fmla="*/ 360580 w 852984"/>
                <a:gd name="connsiteY6" fmla="*/ 603552 h 852984"/>
                <a:gd name="connsiteX7" fmla="*/ 491113 w 852984"/>
                <a:gd name="connsiteY7" fmla="*/ 603552 h 852984"/>
                <a:gd name="connsiteX8" fmla="*/ 653955 w 852984"/>
                <a:gd name="connsiteY8" fmla="*/ 754763 h 852984"/>
                <a:gd name="connsiteX9" fmla="*/ 426493 w 852984"/>
                <a:gd name="connsiteY9" fmla="*/ 827137 h 852984"/>
                <a:gd name="connsiteX10" fmla="*/ 197737 w 852984"/>
                <a:gd name="connsiteY10" fmla="*/ 754763 h 852984"/>
                <a:gd name="connsiteX11" fmla="*/ 678511 w 852984"/>
                <a:gd name="connsiteY11" fmla="*/ 737961 h 852984"/>
                <a:gd name="connsiteX12" fmla="*/ 491113 w 852984"/>
                <a:gd name="connsiteY12" fmla="*/ 578996 h 852984"/>
                <a:gd name="connsiteX13" fmla="*/ 361872 w 852984"/>
                <a:gd name="connsiteY13" fmla="*/ 578996 h 852984"/>
                <a:gd name="connsiteX14" fmla="*/ 174474 w 852984"/>
                <a:gd name="connsiteY14" fmla="*/ 737961 h 852984"/>
                <a:gd name="connsiteX15" fmla="*/ 25848 w 852984"/>
                <a:gd name="connsiteY15" fmla="*/ 426493 h 852984"/>
                <a:gd name="connsiteX16" fmla="*/ 426493 w 852984"/>
                <a:gd name="connsiteY16" fmla="*/ 25848 h 852984"/>
                <a:gd name="connsiteX17" fmla="*/ 827137 w 852984"/>
                <a:gd name="connsiteY17" fmla="*/ 426493 h 852984"/>
                <a:gd name="connsiteX18" fmla="*/ 678511 w 852984"/>
                <a:gd name="connsiteY18" fmla="*/ 737961 h 85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2984" h="852984">
                  <a:moveTo>
                    <a:pt x="852985" y="426493"/>
                  </a:moveTo>
                  <a:cubicBezTo>
                    <a:pt x="852985" y="191275"/>
                    <a:pt x="661710" y="0"/>
                    <a:pt x="426493" y="0"/>
                  </a:cubicBezTo>
                  <a:cubicBezTo>
                    <a:pt x="191275" y="0"/>
                    <a:pt x="0" y="191275"/>
                    <a:pt x="0" y="426493"/>
                  </a:cubicBezTo>
                  <a:cubicBezTo>
                    <a:pt x="0" y="661710"/>
                    <a:pt x="191275" y="852985"/>
                    <a:pt x="426493" y="852985"/>
                  </a:cubicBezTo>
                  <a:cubicBezTo>
                    <a:pt x="661710" y="852985"/>
                    <a:pt x="852985" y="661710"/>
                    <a:pt x="852985" y="426493"/>
                  </a:cubicBezTo>
                  <a:close/>
                  <a:moveTo>
                    <a:pt x="197737" y="754763"/>
                  </a:moveTo>
                  <a:cubicBezTo>
                    <a:pt x="204199" y="669464"/>
                    <a:pt x="275282" y="603552"/>
                    <a:pt x="360580" y="603552"/>
                  </a:cubicBezTo>
                  <a:lnTo>
                    <a:pt x="491113" y="603552"/>
                  </a:lnTo>
                  <a:cubicBezTo>
                    <a:pt x="577703" y="603552"/>
                    <a:pt x="647493" y="669464"/>
                    <a:pt x="653955" y="754763"/>
                  </a:cubicBezTo>
                  <a:cubicBezTo>
                    <a:pt x="590628" y="799997"/>
                    <a:pt x="511791" y="827137"/>
                    <a:pt x="426493" y="827137"/>
                  </a:cubicBezTo>
                  <a:cubicBezTo>
                    <a:pt x="341194" y="827137"/>
                    <a:pt x="262358" y="799997"/>
                    <a:pt x="197737" y="754763"/>
                  </a:cubicBezTo>
                  <a:close/>
                  <a:moveTo>
                    <a:pt x="678511" y="737961"/>
                  </a:moveTo>
                  <a:cubicBezTo>
                    <a:pt x="664294" y="647493"/>
                    <a:pt x="585458" y="578996"/>
                    <a:pt x="491113" y="578996"/>
                  </a:cubicBezTo>
                  <a:lnTo>
                    <a:pt x="361872" y="578996"/>
                  </a:lnTo>
                  <a:cubicBezTo>
                    <a:pt x="267527" y="578996"/>
                    <a:pt x="189983" y="647493"/>
                    <a:pt x="174474" y="737961"/>
                  </a:cubicBezTo>
                  <a:cubicBezTo>
                    <a:pt x="84006" y="664294"/>
                    <a:pt x="25848" y="551855"/>
                    <a:pt x="25848" y="426493"/>
                  </a:cubicBezTo>
                  <a:cubicBezTo>
                    <a:pt x="25848" y="205492"/>
                    <a:pt x="205492" y="25848"/>
                    <a:pt x="426493" y="25848"/>
                  </a:cubicBezTo>
                  <a:cubicBezTo>
                    <a:pt x="647493" y="25848"/>
                    <a:pt x="827137" y="205492"/>
                    <a:pt x="827137" y="426493"/>
                  </a:cubicBezTo>
                  <a:cubicBezTo>
                    <a:pt x="827137" y="551855"/>
                    <a:pt x="768979" y="664294"/>
                    <a:pt x="678511" y="737961"/>
                  </a:cubicBezTo>
                  <a:close/>
                </a:path>
              </a:pathLst>
            </a:custGeom>
            <a:solidFill>
              <a:schemeClr val="tx1"/>
            </a:solidFill>
            <a:ln w="12887" cap="flat">
              <a:noFill/>
              <a:prstDash val="solid"/>
              <a:miter/>
            </a:ln>
          </p:spPr>
          <p:txBody>
            <a:bodyPr rtlCol="0" anchor="ctr"/>
            <a:lstStyle/>
            <a:p>
              <a:endParaRPr lang="en-AU">
                <a:latin typeface="+mj-lt"/>
              </a:endParaRPr>
            </a:p>
          </p:txBody>
        </p:sp>
      </p:grpSp>
      <p:pic>
        <p:nvPicPr>
          <p:cNvPr id="89" name="Picture 88">
            <a:extLst>
              <a:ext uri="{FF2B5EF4-FFF2-40B4-BE49-F238E27FC236}">
                <a16:creationId xmlns:a16="http://schemas.microsoft.com/office/drawing/2014/main" id="{11DF334C-A11A-E824-C1B9-A41044110C68}"/>
              </a:ext>
            </a:extLst>
          </p:cNvPr>
          <p:cNvPicPr>
            <a:picLocks/>
          </p:cNvPicPr>
          <p:nvPr/>
        </p:nvPicPr>
        <p:blipFill>
          <a:blip r:embed="rId11"/>
          <a:stretch>
            <a:fillRect/>
          </a:stretch>
        </p:blipFill>
        <p:spPr>
          <a:xfrm>
            <a:off x="2226490" y="4391201"/>
            <a:ext cx="460800" cy="460800"/>
          </a:xfrm>
          <a:prstGeom prst="rect">
            <a:avLst/>
          </a:prstGeom>
        </p:spPr>
      </p:pic>
      <p:sp>
        <p:nvSpPr>
          <p:cNvPr id="94" name="Arc 93">
            <a:extLst>
              <a:ext uri="{FF2B5EF4-FFF2-40B4-BE49-F238E27FC236}">
                <a16:creationId xmlns:a16="http://schemas.microsoft.com/office/drawing/2014/main" id="{12E5E96F-D0CD-0F7C-8EC3-1FA28402DF94}"/>
              </a:ext>
            </a:extLst>
          </p:cNvPr>
          <p:cNvSpPr/>
          <p:nvPr/>
        </p:nvSpPr>
        <p:spPr>
          <a:xfrm flipV="1">
            <a:off x="2480150" y="2765318"/>
            <a:ext cx="7621292" cy="3569486"/>
          </a:xfrm>
          <a:prstGeom prst="arc">
            <a:avLst>
              <a:gd name="adj1" fmla="val 11190153"/>
              <a:gd name="adj2" fmla="val 21245960"/>
            </a:avLst>
          </a:prstGeom>
          <a:noFill/>
          <a:ln w="38100" cap="flat">
            <a:solidFill>
              <a:schemeClr val="bg2"/>
            </a:solidFill>
            <a:prstDash val="sysDash"/>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latin typeface="+mj-lt"/>
            </a:endParaRPr>
          </a:p>
        </p:txBody>
      </p:sp>
      <p:sp>
        <p:nvSpPr>
          <p:cNvPr id="90" name="TextBox 89">
            <a:extLst>
              <a:ext uri="{FF2B5EF4-FFF2-40B4-BE49-F238E27FC236}">
                <a16:creationId xmlns:a16="http://schemas.microsoft.com/office/drawing/2014/main" id="{52A676B1-0A8A-6D84-20A8-D2C4AAD4F6BB}"/>
              </a:ext>
            </a:extLst>
          </p:cNvPr>
          <p:cNvSpPr txBox="1"/>
          <p:nvPr/>
        </p:nvSpPr>
        <p:spPr>
          <a:xfrm flipH="1">
            <a:off x="8765446" y="5555970"/>
            <a:ext cx="1059165" cy="238902"/>
          </a:xfrm>
          <a:prstGeom prst="rect">
            <a:avLst/>
          </a:prstGeom>
          <a:solidFill>
            <a:schemeClr val="accent5">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algn="ctr" defTabSz="1219200" hangingPunct="0">
              <a:lnSpc>
                <a:spcPct val="90000"/>
              </a:lnSpc>
            </a:pPr>
            <a:r>
              <a:rPr lang="de-DE" sz="1200" i="1">
                <a:solidFill>
                  <a:schemeClr val="bg1"/>
                </a:solidFill>
                <a:latin typeface="+mj-lt"/>
              </a:rPr>
              <a:t>Information</a:t>
            </a:r>
            <a:endParaRPr lang="de-DE" sz="1200" i="1">
              <a:solidFill>
                <a:schemeClr val="bg1"/>
              </a:solidFill>
              <a:latin typeface="+mj-lt"/>
              <a:ea typeface="Canela Text Regular"/>
              <a:cs typeface="Canela Text Regular"/>
              <a:sym typeface="Canela Text Regular"/>
            </a:endParaRPr>
          </a:p>
        </p:txBody>
      </p:sp>
      <p:sp>
        <p:nvSpPr>
          <p:cNvPr id="91" name="TextBox 90">
            <a:extLst>
              <a:ext uri="{FF2B5EF4-FFF2-40B4-BE49-F238E27FC236}">
                <a16:creationId xmlns:a16="http://schemas.microsoft.com/office/drawing/2014/main" id="{09C454E7-46F2-7928-C57F-AEB097BB12B9}"/>
              </a:ext>
            </a:extLst>
          </p:cNvPr>
          <p:cNvSpPr txBox="1"/>
          <p:nvPr/>
        </p:nvSpPr>
        <p:spPr>
          <a:xfrm>
            <a:off x="2652533" y="5555970"/>
            <a:ext cx="1503788" cy="238902"/>
          </a:xfrm>
          <a:prstGeom prst="rect">
            <a:avLst/>
          </a:prstGeom>
          <a:solidFill>
            <a:schemeClr val="accent5">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algn="ctr" defTabSz="1219200" hangingPunct="0">
              <a:lnSpc>
                <a:spcPct val="90000"/>
              </a:lnSpc>
            </a:pPr>
            <a:r>
              <a:rPr lang="de-DE" sz="1200" i="1">
                <a:solidFill>
                  <a:schemeClr val="bg1"/>
                </a:solidFill>
                <a:latin typeface="+mj-lt"/>
                <a:ea typeface="Canela Text Regular"/>
                <a:cs typeface="Canela Text Regular"/>
                <a:sym typeface="Canela Text Regular"/>
              </a:rPr>
              <a:t>Value </a:t>
            </a:r>
            <a:r>
              <a:rPr lang="de-DE" sz="1200" i="1" err="1">
                <a:solidFill>
                  <a:schemeClr val="bg1"/>
                </a:solidFill>
                <a:latin typeface="+mj-lt"/>
                <a:ea typeface="Canela Text Regular"/>
                <a:cs typeface="Canela Text Regular"/>
                <a:sym typeface="Canela Text Regular"/>
              </a:rPr>
              <a:t>transfer</a:t>
            </a:r>
            <a:endParaRPr lang="de-DE" sz="1200" i="1">
              <a:solidFill>
                <a:schemeClr val="bg1"/>
              </a:solidFill>
              <a:latin typeface="+mj-lt"/>
              <a:ea typeface="Canela Text Regular"/>
              <a:cs typeface="Canela Text Regular"/>
              <a:sym typeface="Canela Text Regular"/>
            </a:endParaRPr>
          </a:p>
        </p:txBody>
      </p:sp>
      <p:sp>
        <p:nvSpPr>
          <p:cNvPr id="92" name="Arc 91">
            <a:extLst>
              <a:ext uri="{FF2B5EF4-FFF2-40B4-BE49-F238E27FC236}">
                <a16:creationId xmlns:a16="http://schemas.microsoft.com/office/drawing/2014/main" id="{CAAD4E58-F9C0-750A-8422-8FB748F918BB}"/>
              </a:ext>
            </a:extLst>
          </p:cNvPr>
          <p:cNvSpPr/>
          <p:nvPr/>
        </p:nvSpPr>
        <p:spPr>
          <a:xfrm rot="10800000">
            <a:off x="1694504" y="1092276"/>
            <a:ext cx="9316396" cy="5643352"/>
          </a:xfrm>
          <a:prstGeom prst="arc">
            <a:avLst>
              <a:gd name="adj1" fmla="val 10805333"/>
              <a:gd name="adj2" fmla="val 8639"/>
            </a:avLst>
          </a:prstGeom>
          <a:solidFill>
            <a:schemeClr val="accent2">
              <a:alpha val="20000"/>
            </a:schemeClr>
          </a:solidFill>
          <a:ln w="50800" cap="rnd">
            <a:solidFill>
              <a:schemeClr val="accent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TextBox 92">
            <a:extLst>
              <a:ext uri="{FF2B5EF4-FFF2-40B4-BE49-F238E27FC236}">
                <a16:creationId xmlns:a16="http://schemas.microsoft.com/office/drawing/2014/main" id="{768C13E1-FEFF-3092-2844-09A603DFBD77}"/>
              </a:ext>
            </a:extLst>
          </p:cNvPr>
          <p:cNvSpPr txBox="1"/>
          <p:nvPr/>
        </p:nvSpPr>
        <p:spPr>
          <a:xfrm flipH="1">
            <a:off x="4636962" y="4852001"/>
            <a:ext cx="3431480" cy="3282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800" i="0">
                <a:solidFill>
                  <a:schemeClr val="accent2"/>
                </a:solidFill>
                <a:latin typeface="+mj-lt"/>
              </a:rPr>
              <a:t>Digital </a:t>
            </a:r>
            <a:r>
              <a:rPr lang="de-DE" sz="1800" i="0" err="1">
                <a:solidFill>
                  <a:schemeClr val="accent2"/>
                </a:solidFill>
                <a:latin typeface="+mj-lt"/>
              </a:rPr>
              <a:t>citizen</a:t>
            </a:r>
            <a:r>
              <a:rPr lang="de-DE" sz="1800" i="0">
                <a:solidFill>
                  <a:schemeClr val="accent2"/>
                </a:solidFill>
                <a:latin typeface="+mj-lt"/>
              </a:rPr>
              <a:t> </a:t>
            </a:r>
            <a:r>
              <a:rPr lang="de-DE" sz="1800" i="0" err="1">
                <a:solidFill>
                  <a:schemeClr val="accent2"/>
                </a:solidFill>
                <a:latin typeface="+mj-lt"/>
              </a:rPr>
              <a:t>markets</a:t>
            </a:r>
            <a:endParaRPr lang="de-DE" sz="1800" i="0">
              <a:solidFill>
                <a:schemeClr val="accent2"/>
              </a:solidFill>
              <a:latin typeface="+mj-lt"/>
            </a:endParaRPr>
          </a:p>
        </p:txBody>
      </p:sp>
      <p:sp>
        <p:nvSpPr>
          <p:cNvPr id="2" name="TextBox 1">
            <a:extLst>
              <a:ext uri="{FF2B5EF4-FFF2-40B4-BE49-F238E27FC236}">
                <a16:creationId xmlns:a16="http://schemas.microsoft.com/office/drawing/2014/main" id="{63337898-EF97-D057-1388-D88CED34AE63}"/>
              </a:ext>
            </a:extLst>
          </p:cNvPr>
          <p:cNvSpPr txBox="1"/>
          <p:nvPr/>
        </p:nvSpPr>
        <p:spPr>
          <a:xfrm>
            <a:off x="1734890" y="929534"/>
            <a:ext cx="1596693" cy="954107"/>
          </a:xfrm>
          <a:prstGeom prst="rect">
            <a:avLst/>
          </a:prstGeom>
          <a:noFill/>
        </p:spPr>
        <p:txBody>
          <a:bodyPr wrap="square" rtlCol="0">
            <a:spAutoFit/>
          </a:bodyPr>
          <a:lstStyle/>
          <a:p>
            <a:pPr algn="ctr"/>
            <a:r>
              <a:rPr lang="en-US" sz="1400" i="1">
                <a:solidFill>
                  <a:schemeClr val="accent6"/>
                </a:solidFill>
                <a:latin typeface="+mj-lt"/>
              </a:rPr>
              <a:t>Key Personal Data Verification</a:t>
            </a:r>
          </a:p>
          <a:p>
            <a:pPr algn="ctr"/>
            <a:endParaRPr lang="en-US" sz="1400" i="1">
              <a:solidFill>
                <a:schemeClr val="accent6"/>
              </a:solidFill>
              <a:latin typeface="+mj-lt"/>
            </a:endParaRPr>
          </a:p>
        </p:txBody>
      </p:sp>
      <p:sp>
        <p:nvSpPr>
          <p:cNvPr id="5" name="TextBox 4">
            <a:extLst>
              <a:ext uri="{FF2B5EF4-FFF2-40B4-BE49-F238E27FC236}">
                <a16:creationId xmlns:a16="http://schemas.microsoft.com/office/drawing/2014/main" id="{B60A8957-EC41-43ED-2F07-1D1720305248}"/>
              </a:ext>
            </a:extLst>
          </p:cNvPr>
          <p:cNvSpPr txBox="1"/>
          <p:nvPr/>
        </p:nvSpPr>
        <p:spPr>
          <a:xfrm>
            <a:off x="3129961" y="929534"/>
            <a:ext cx="1596693" cy="1384995"/>
          </a:xfrm>
          <a:prstGeom prst="rect">
            <a:avLst/>
          </a:prstGeom>
          <a:noFill/>
        </p:spPr>
        <p:txBody>
          <a:bodyPr wrap="square" rtlCol="0">
            <a:spAutoFit/>
          </a:bodyPr>
          <a:lstStyle/>
          <a:p>
            <a:pPr algn="ctr"/>
            <a:r>
              <a:rPr lang="en-US" sz="1400" i="1">
                <a:solidFill>
                  <a:schemeClr val="accent6"/>
                </a:solidFill>
                <a:latin typeface="+mj-lt"/>
              </a:rPr>
              <a:t>Fiduciary advice as to access and use and negotiation of terms</a:t>
            </a:r>
          </a:p>
          <a:p>
            <a:pPr algn="ctr"/>
            <a:endParaRPr lang="en-US" sz="1400" i="1">
              <a:solidFill>
                <a:schemeClr val="accent6"/>
              </a:solidFill>
              <a:latin typeface="+mj-lt"/>
            </a:endParaRPr>
          </a:p>
        </p:txBody>
      </p:sp>
      <p:pic>
        <p:nvPicPr>
          <p:cNvPr id="6" name="Picture 5">
            <a:extLst>
              <a:ext uri="{FF2B5EF4-FFF2-40B4-BE49-F238E27FC236}">
                <a16:creationId xmlns:a16="http://schemas.microsoft.com/office/drawing/2014/main" id="{7C746C8E-6ED0-DAFA-755B-BBE1D3365391}"/>
              </a:ext>
            </a:extLst>
          </p:cNvPr>
          <p:cNvPicPr>
            <a:picLocks noChangeAspect="1"/>
          </p:cNvPicPr>
          <p:nvPr/>
        </p:nvPicPr>
        <p:blipFill>
          <a:blip r:embed="rId12">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297681" y="6473266"/>
            <a:ext cx="802119" cy="191634"/>
          </a:xfrm>
          <a:prstGeom prst="rect">
            <a:avLst/>
          </a:prstGeom>
          <a:noFill/>
          <a:ln>
            <a:noFill/>
          </a:ln>
        </p:spPr>
        <p:style>
          <a:lnRef idx="0">
            <a:scrgbClr r="0" g="0" b="0"/>
          </a:lnRef>
          <a:fillRef idx="0">
            <a:scrgbClr r="0" g="0" b="0"/>
          </a:fillRef>
          <a:effectRef idx="0">
            <a:scrgbClr r="0" g="0" b="0"/>
          </a:effectRef>
          <a:fontRef idx="minor">
            <a:schemeClr val="accent1"/>
          </a:fontRef>
        </p:style>
      </p:pic>
    </p:spTree>
    <p:extLst>
      <p:ext uri="{BB962C8B-B14F-4D97-AF65-F5344CB8AC3E}">
        <p14:creationId xmlns:p14="http://schemas.microsoft.com/office/powerpoint/2010/main" val="404409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C638B21-AAEA-15AE-CC43-BA864591A4C1}"/>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think-cell data - do not delete" hidden="1">
                        <a:extLst>
                          <a:ext uri="{FF2B5EF4-FFF2-40B4-BE49-F238E27FC236}">
                            <a16:creationId xmlns:a16="http://schemas.microsoft.com/office/drawing/2014/main" id="{5C638B21-AAEA-15AE-CC43-BA864591A4C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4" name="Freeform 13">
            <a:extLst>
              <a:ext uri="{FF2B5EF4-FFF2-40B4-BE49-F238E27FC236}">
                <a16:creationId xmlns:a16="http://schemas.microsoft.com/office/drawing/2014/main" id="{F5497C68-3DF3-CA3E-C88B-7D5FE1B35847}"/>
              </a:ext>
            </a:extLst>
          </p:cNvPr>
          <p:cNvSpPr/>
          <p:nvPr/>
        </p:nvSpPr>
        <p:spPr>
          <a:xfrm>
            <a:off x="3108413" y="3332570"/>
            <a:ext cx="2028153" cy="3140347"/>
          </a:xfrm>
          <a:custGeom>
            <a:avLst/>
            <a:gdLst>
              <a:gd name="connsiteX0" fmla="*/ 0 w 2000373"/>
              <a:gd name="connsiteY0" fmla="*/ 0 h 1233563"/>
              <a:gd name="connsiteX1" fmla="*/ 2000373 w 2000373"/>
              <a:gd name="connsiteY1" fmla="*/ 0 h 1233563"/>
              <a:gd name="connsiteX2" fmla="*/ 2000373 w 2000373"/>
              <a:gd name="connsiteY2" fmla="*/ 1233563 h 1233563"/>
              <a:gd name="connsiteX3" fmla="*/ 0 w 2000373"/>
              <a:gd name="connsiteY3" fmla="*/ 1233563 h 1233563"/>
              <a:gd name="connsiteX4" fmla="*/ 0 w 2000373"/>
              <a:gd name="connsiteY4" fmla="*/ 0 h 1233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373" h="1233563">
                <a:moveTo>
                  <a:pt x="0" y="0"/>
                </a:moveTo>
                <a:lnTo>
                  <a:pt x="2000373" y="0"/>
                </a:lnTo>
                <a:lnTo>
                  <a:pt x="2000373" y="1233563"/>
                </a:lnTo>
                <a:lnTo>
                  <a:pt x="0" y="12335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t" anchorCtr="0">
            <a:spAutoFit/>
          </a:bodyPr>
          <a:lstStyle/>
          <a:p>
            <a:pPr marL="171450" lvl="1" indent="-171450" algn="l" defTabSz="711200">
              <a:lnSpc>
                <a:spcPct val="90000"/>
              </a:lnSpc>
              <a:spcBef>
                <a:spcPts val="300"/>
              </a:spcBef>
              <a:spcAft>
                <a:spcPts val="300"/>
              </a:spcAft>
              <a:buChar char="•"/>
            </a:pPr>
            <a:r>
              <a:rPr lang="en-US" sz="1400" b="1" kern="1200" dirty="0">
                <a:solidFill>
                  <a:schemeClr val="bg1"/>
                </a:solidFill>
                <a:latin typeface="+mj-lt"/>
              </a:rPr>
              <a:t>Engage citizens</a:t>
            </a:r>
          </a:p>
          <a:p>
            <a:pPr marL="171450" lvl="1" indent="-171450" algn="l" defTabSz="711200">
              <a:lnSpc>
                <a:spcPct val="90000"/>
              </a:lnSpc>
              <a:spcBef>
                <a:spcPts val="300"/>
              </a:spcBef>
              <a:spcAft>
                <a:spcPts val="300"/>
              </a:spcAft>
              <a:buChar char="•"/>
            </a:pPr>
            <a:r>
              <a:rPr lang="en-US" sz="1400" b="1" kern="1200" dirty="0">
                <a:solidFill>
                  <a:schemeClr val="bg1"/>
                </a:solidFill>
                <a:latin typeface="+mj-lt"/>
              </a:rPr>
              <a:t>Explain aspects of value in data market</a:t>
            </a:r>
          </a:p>
          <a:p>
            <a:pPr marL="171450" lvl="1" indent="-171450" algn="l" defTabSz="711200">
              <a:lnSpc>
                <a:spcPct val="90000"/>
              </a:lnSpc>
              <a:spcBef>
                <a:spcPts val="300"/>
              </a:spcBef>
              <a:spcAft>
                <a:spcPts val="300"/>
              </a:spcAft>
              <a:buChar char="•"/>
            </a:pPr>
            <a:r>
              <a:rPr lang="en-US" sz="1400" b="1" kern="1200" dirty="0">
                <a:solidFill>
                  <a:schemeClr val="bg1"/>
                </a:solidFill>
                <a:latin typeface="+mj-lt"/>
              </a:rPr>
              <a:t>Record citizens preferences</a:t>
            </a:r>
          </a:p>
          <a:p>
            <a:pPr marL="171450" lvl="1" indent="-171450" algn="l" defTabSz="711200">
              <a:lnSpc>
                <a:spcPct val="90000"/>
              </a:lnSpc>
              <a:spcBef>
                <a:spcPts val="300"/>
              </a:spcBef>
              <a:spcAft>
                <a:spcPts val="300"/>
              </a:spcAft>
              <a:buChar char="•"/>
            </a:pPr>
            <a:r>
              <a:rPr lang="en-US" sz="1400" b="1" kern="1200" dirty="0">
                <a:solidFill>
                  <a:schemeClr val="bg1"/>
                </a:solidFill>
                <a:latin typeface="+mj-lt"/>
              </a:rPr>
              <a:t>Ensure collection and update  of authenticated data from citizen</a:t>
            </a:r>
          </a:p>
          <a:p>
            <a:pPr marL="171450" lvl="1" indent="-171450" algn="l" defTabSz="711200">
              <a:lnSpc>
                <a:spcPct val="90000"/>
              </a:lnSpc>
              <a:spcBef>
                <a:spcPts val="300"/>
              </a:spcBef>
              <a:spcAft>
                <a:spcPts val="300"/>
              </a:spcAft>
              <a:buChar char="•"/>
            </a:pPr>
            <a:r>
              <a:rPr lang="en-US" sz="1400" b="1" kern="1200" dirty="0">
                <a:solidFill>
                  <a:schemeClr val="bg1"/>
                </a:solidFill>
                <a:latin typeface="+mj-lt"/>
              </a:rPr>
              <a:t>Pass data and preferences to data registry</a:t>
            </a:r>
          </a:p>
          <a:p>
            <a:pPr marL="171450" lvl="1" indent="-171450" algn="l" defTabSz="711200">
              <a:lnSpc>
                <a:spcPct val="90000"/>
              </a:lnSpc>
              <a:spcBef>
                <a:spcPts val="300"/>
              </a:spcBef>
              <a:spcAft>
                <a:spcPts val="300"/>
              </a:spcAft>
              <a:buChar char="•"/>
            </a:pPr>
            <a:r>
              <a:rPr lang="en-US" sz="1400" b="1" dirty="0">
                <a:solidFill>
                  <a:schemeClr val="bg1"/>
                </a:solidFill>
                <a:latin typeface="+mj-lt"/>
              </a:rPr>
              <a:t>Establish citizen’s value account</a:t>
            </a:r>
            <a:endParaRPr lang="en-US" sz="1400" b="1" kern="1200" dirty="0">
              <a:solidFill>
                <a:schemeClr val="bg1"/>
              </a:solidFill>
              <a:latin typeface="+mj-lt"/>
            </a:endParaRPr>
          </a:p>
        </p:txBody>
      </p:sp>
      <p:sp>
        <p:nvSpPr>
          <p:cNvPr id="15" name="Freeform 14">
            <a:extLst>
              <a:ext uri="{FF2B5EF4-FFF2-40B4-BE49-F238E27FC236}">
                <a16:creationId xmlns:a16="http://schemas.microsoft.com/office/drawing/2014/main" id="{7253D423-8F1E-1620-E089-6E3A8DD94285}"/>
              </a:ext>
            </a:extLst>
          </p:cNvPr>
          <p:cNvSpPr/>
          <p:nvPr/>
        </p:nvSpPr>
        <p:spPr>
          <a:xfrm>
            <a:off x="5213584" y="3332570"/>
            <a:ext cx="2098096" cy="3257302"/>
          </a:xfrm>
          <a:custGeom>
            <a:avLst/>
            <a:gdLst>
              <a:gd name="connsiteX0" fmla="*/ 0 w 2810504"/>
              <a:gd name="connsiteY0" fmla="*/ 0 h 1233563"/>
              <a:gd name="connsiteX1" fmla="*/ 2810504 w 2810504"/>
              <a:gd name="connsiteY1" fmla="*/ 0 h 1233563"/>
              <a:gd name="connsiteX2" fmla="*/ 2810504 w 2810504"/>
              <a:gd name="connsiteY2" fmla="*/ 1233563 h 1233563"/>
              <a:gd name="connsiteX3" fmla="*/ 0 w 2810504"/>
              <a:gd name="connsiteY3" fmla="*/ 1233563 h 1233563"/>
              <a:gd name="connsiteX4" fmla="*/ 0 w 2810504"/>
              <a:gd name="connsiteY4" fmla="*/ 0 h 1233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0504" h="1233563">
                <a:moveTo>
                  <a:pt x="0" y="0"/>
                </a:moveTo>
                <a:lnTo>
                  <a:pt x="2810504" y="0"/>
                </a:lnTo>
                <a:lnTo>
                  <a:pt x="2810504" y="1233563"/>
                </a:lnTo>
                <a:lnTo>
                  <a:pt x="0" y="12335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t" anchorCtr="0">
            <a:spAutoFit/>
          </a:bodyPr>
          <a:lstStyle/>
          <a:p>
            <a:pPr marL="171450" lvl="1" indent="-171450" algn="l" defTabSz="711200">
              <a:lnSpc>
                <a:spcPct val="90000"/>
              </a:lnSpc>
              <a:spcBef>
                <a:spcPts val="300"/>
              </a:spcBef>
              <a:spcAft>
                <a:spcPts val="300"/>
              </a:spcAft>
              <a:buChar char="•"/>
            </a:pPr>
            <a:r>
              <a:rPr lang="en-US" sz="1400" b="1" kern="1200" dirty="0">
                <a:solidFill>
                  <a:schemeClr val="bg1"/>
                </a:solidFill>
                <a:latin typeface="+mj-lt"/>
              </a:rPr>
              <a:t>Store data securely</a:t>
            </a:r>
          </a:p>
          <a:p>
            <a:pPr marL="171450" lvl="1" indent="-171450" algn="l" defTabSz="711200">
              <a:lnSpc>
                <a:spcPct val="90000"/>
              </a:lnSpc>
              <a:spcBef>
                <a:spcPts val="300"/>
              </a:spcBef>
              <a:spcAft>
                <a:spcPts val="300"/>
              </a:spcAft>
              <a:buChar char="•"/>
            </a:pPr>
            <a:r>
              <a:rPr lang="en-US" sz="1400" b="1" kern="1200" dirty="0">
                <a:solidFill>
                  <a:schemeClr val="bg1"/>
                </a:solidFill>
                <a:latin typeface="+mj-lt"/>
              </a:rPr>
              <a:t>Encode data with preferences</a:t>
            </a:r>
          </a:p>
          <a:p>
            <a:pPr marL="171450" lvl="1" indent="-171450" algn="l" defTabSz="711200">
              <a:lnSpc>
                <a:spcPct val="90000"/>
              </a:lnSpc>
              <a:spcBef>
                <a:spcPts val="300"/>
              </a:spcBef>
              <a:spcAft>
                <a:spcPts val="300"/>
              </a:spcAft>
              <a:buChar char="•"/>
            </a:pPr>
            <a:r>
              <a:rPr lang="en-US" sz="1400" b="1" kern="1200" dirty="0">
                <a:solidFill>
                  <a:schemeClr val="bg1"/>
                </a:solidFill>
                <a:latin typeface="+mj-lt"/>
              </a:rPr>
              <a:t>Inform representative and/or citizens of data request</a:t>
            </a:r>
          </a:p>
          <a:p>
            <a:pPr marL="171450" lvl="1" indent="-171450" algn="l" defTabSz="711200">
              <a:lnSpc>
                <a:spcPct val="90000"/>
              </a:lnSpc>
              <a:spcBef>
                <a:spcPts val="300"/>
              </a:spcBef>
              <a:spcAft>
                <a:spcPts val="300"/>
              </a:spcAft>
              <a:buChar char="•"/>
            </a:pPr>
            <a:r>
              <a:rPr lang="en-US" sz="1400" b="1" kern="1200" dirty="0">
                <a:solidFill>
                  <a:schemeClr val="bg1"/>
                </a:solidFill>
                <a:latin typeface="+mj-lt"/>
              </a:rPr>
              <a:t>Share data with requestor according to citizens' approval and preferences</a:t>
            </a:r>
          </a:p>
          <a:p>
            <a:pPr marL="171450" lvl="1" indent="-171450" algn="l" defTabSz="711200">
              <a:lnSpc>
                <a:spcPct val="90000"/>
              </a:lnSpc>
              <a:spcBef>
                <a:spcPts val="300"/>
              </a:spcBef>
              <a:spcAft>
                <a:spcPts val="300"/>
              </a:spcAft>
              <a:buChar char="•"/>
            </a:pPr>
            <a:r>
              <a:rPr lang="en-US" sz="1400" b="1" kern="1200" dirty="0">
                <a:solidFill>
                  <a:schemeClr val="bg1"/>
                </a:solidFill>
                <a:latin typeface="+mj-lt"/>
              </a:rPr>
              <a:t>Encapsulate data with hash/digital signature specific to each requesting entity</a:t>
            </a:r>
          </a:p>
        </p:txBody>
      </p:sp>
      <p:sp>
        <p:nvSpPr>
          <p:cNvPr id="16" name="Title 2">
            <a:extLst>
              <a:ext uri="{FF2B5EF4-FFF2-40B4-BE49-F238E27FC236}">
                <a16:creationId xmlns:a16="http://schemas.microsoft.com/office/drawing/2014/main" id="{779F0990-90FC-22B2-0031-492A8B250A4A}"/>
              </a:ext>
            </a:extLst>
          </p:cNvPr>
          <p:cNvSpPr txBox="1">
            <a:spLocks/>
          </p:cNvSpPr>
          <p:nvPr/>
        </p:nvSpPr>
        <p:spPr>
          <a:xfrm>
            <a:off x="838200" y="318355"/>
            <a:ext cx="10515600" cy="590931"/>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600" kern="1200">
                <a:solidFill>
                  <a:schemeClr val="bg2"/>
                </a:solidFill>
                <a:latin typeface="+mj-lt"/>
                <a:ea typeface="+mj-ea"/>
                <a:cs typeface="+mj-cs"/>
              </a:defRPr>
            </a:lvl1pPr>
          </a:lstStyle>
          <a:p>
            <a:r>
              <a:rPr lang="en-US" dirty="0"/>
              <a:t>Proposed eco-system</a:t>
            </a:r>
          </a:p>
        </p:txBody>
      </p:sp>
      <p:sp>
        <p:nvSpPr>
          <p:cNvPr id="17" name="TextBox 16">
            <a:extLst>
              <a:ext uri="{FF2B5EF4-FFF2-40B4-BE49-F238E27FC236}">
                <a16:creationId xmlns:a16="http://schemas.microsoft.com/office/drawing/2014/main" id="{7547B1D7-5B12-BC56-3B0E-81C70E93BDF1}"/>
              </a:ext>
            </a:extLst>
          </p:cNvPr>
          <p:cNvSpPr txBox="1"/>
          <p:nvPr/>
        </p:nvSpPr>
        <p:spPr>
          <a:xfrm>
            <a:off x="8546998" y="3332570"/>
            <a:ext cx="2930721" cy="3462486"/>
          </a:xfrm>
          <a:prstGeom prst="rect">
            <a:avLst/>
          </a:prstGeom>
          <a:noFill/>
        </p:spPr>
        <p:txBody>
          <a:bodyPr wrap="square" rtlCol="0" anchor="t">
            <a:spAutoFit/>
          </a:bodyPr>
          <a:lstStyle/>
          <a:p>
            <a:pPr marL="180975" lvl="0" indent="-180975">
              <a:lnSpc>
                <a:spcPct val="90000"/>
              </a:lnSpc>
              <a:spcBef>
                <a:spcPts val="300"/>
              </a:spcBef>
              <a:spcAft>
                <a:spcPts val="300"/>
              </a:spcAft>
              <a:buFont typeface="Arial" panose="020B0604020202020204" pitchFamily="34" charset="0"/>
              <a:buChar char="•"/>
            </a:pPr>
            <a:r>
              <a:rPr lang="en-US" sz="1400" b="1" dirty="0">
                <a:solidFill>
                  <a:schemeClr val="bg1"/>
                </a:solidFill>
                <a:latin typeface="+mj-lt"/>
              </a:rPr>
              <a:t>Request data, as required, when establishing an account or first use of Official type data</a:t>
            </a:r>
          </a:p>
          <a:p>
            <a:pPr marL="180975" lvl="0" indent="-180975">
              <a:lnSpc>
                <a:spcPct val="90000"/>
              </a:lnSpc>
              <a:spcBef>
                <a:spcPts val="300"/>
              </a:spcBef>
              <a:spcAft>
                <a:spcPts val="300"/>
              </a:spcAft>
              <a:buFont typeface="Arial" panose="020B0604020202020204" pitchFamily="34" charset="0"/>
              <a:buChar char="•"/>
            </a:pPr>
            <a:r>
              <a:rPr lang="en-US" sz="1400" b="1" dirty="0">
                <a:solidFill>
                  <a:schemeClr val="bg1"/>
                </a:solidFill>
                <a:latin typeface="+mj-lt"/>
              </a:rPr>
              <a:t>Negotiate types of conditions for privy data with representatives </a:t>
            </a:r>
          </a:p>
          <a:p>
            <a:pPr marL="180975" lvl="0" indent="-180975">
              <a:lnSpc>
                <a:spcPct val="90000"/>
              </a:lnSpc>
              <a:spcBef>
                <a:spcPts val="300"/>
              </a:spcBef>
              <a:spcAft>
                <a:spcPts val="300"/>
              </a:spcAft>
              <a:buFont typeface="Arial" panose="020B0604020202020204" pitchFamily="34" charset="0"/>
              <a:buChar char="•"/>
            </a:pPr>
            <a:r>
              <a:rPr lang="en-US" sz="1400" b="1" dirty="0">
                <a:solidFill>
                  <a:schemeClr val="bg1"/>
                </a:solidFill>
                <a:latin typeface="+mj-lt"/>
              </a:rPr>
              <a:t>Accept/reject preferences put in citizen’s profile</a:t>
            </a:r>
          </a:p>
          <a:p>
            <a:pPr marL="180975" lvl="0" indent="-180975">
              <a:lnSpc>
                <a:spcPct val="90000"/>
              </a:lnSpc>
              <a:spcBef>
                <a:spcPts val="300"/>
              </a:spcBef>
              <a:spcAft>
                <a:spcPts val="300"/>
              </a:spcAft>
              <a:buFont typeface="Arial" panose="020B0604020202020204" pitchFamily="34" charset="0"/>
              <a:buChar char="•"/>
            </a:pPr>
            <a:r>
              <a:rPr lang="en-US" sz="1400" b="1" dirty="0">
                <a:solidFill>
                  <a:schemeClr val="bg1"/>
                </a:solidFill>
                <a:latin typeface="+mj-lt"/>
              </a:rPr>
              <a:t>Keep digital  signature with data for future auditing</a:t>
            </a:r>
          </a:p>
          <a:p>
            <a:pPr marL="180975" lvl="0" indent="-180975">
              <a:lnSpc>
                <a:spcPct val="90000"/>
              </a:lnSpc>
              <a:spcBef>
                <a:spcPts val="300"/>
              </a:spcBef>
              <a:spcAft>
                <a:spcPts val="300"/>
              </a:spcAft>
              <a:buFont typeface="Arial" panose="020B0604020202020204" pitchFamily="34" charset="0"/>
              <a:buChar char="•"/>
            </a:pPr>
            <a:r>
              <a:rPr lang="en-US" sz="1400" b="1" dirty="0">
                <a:solidFill>
                  <a:schemeClr val="bg1"/>
                </a:solidFill>
                <a:latin typeface="+mj-lt"/>
              </a:rPr>
              <a:t>Make value transfer to Citizens’ accounts</a:t>
            </a:r>
          </a:p>
          <a:p>
            <a:pPr lvl="0">
              <a:lnSpc>
                <a:spcPct val="90000"/>
              </a:lnSpc>
              <a:spcBef>
                <a:spcPts val="300"/>
              </a:spcBef>
              <a:spcAft>
                <a:spcPts val="300"/>
              </a:spcAft>
            </a:pPr>
            <a:endParaRPr lang="en-US" sz="1400" b="1" dirty="0">
              <a:solidFill>
                <a:schemeClr val="bg1"/>
              </a:solidFill>
              <a:latin typeface="+mj-lt"/>
            </a:endParaRPr>
          </a:p>
          <a:p>
            <a:pPr algn="l">
              <a:lnSpc>
                <a:spcPct val="90000"/>
              </a:lnSpc>
              <a:spcBef>
                <a:spcPts val="300"/>
              </a:spcBef>
              <a:spcAft>
                <a:spcPts val="300"/>
              </a:spcAft>
            </a:pPr>
            <a:endParaRPr lang="en-US" sz="1400" b="1" dirty="0">
              <a:solidFill>
                <a:schemeClr val="bg1"/>
              </a:solidFill>
              <a:latin typeface="+mj-lt"/>
            </a:endParaRPr>
          </a:p>
        </p:txBody>
      </p:sp>
      <p:sp>
        <p:nvSpPr>
          <p:cNvPr id="18" name="TextBox 17">
            <a:extLst>
              <a:ext uri="{FF2B5EF4-FFF2-40B4-BE49-F238E27FC236}">
                <a16:creationId xmlns:a16="http://schemas.microsoft.com/office/drawing/2014/main" id="{CEBAAD19-071E-7DA3-E23D-7B61C0CFA3FE}"/>
              </a:ext>
            </a:extLst>
          </p:cNvPr>
          <p:cNvSpPr txBox="1"/>
          <p:nvPr/>
        </p:nvSpPr>
        <p:spPr>
          <a:xfrm>
            <a:off x="854784" y="3332570"/>
            <a:ext cx="2028153" cy="1021818"/>
          </a:xfrm>
          <a:prstGeom prst="rect">
            <a:avLst/>
          </a:prstGeom>
          <a:noFill/>
        </p:spPr>
        <p:txBody>
          <a:bodyPr wrap="square" rtlCol="0" anchor="t">
            <a:spAutoFit/>
          </a:bodyPr>
          <a:lstStyle/>
          <a:p>
            <a:pPr marL="180975" lvl="0" indent="-180975">
              <a:lnSpc>
                <a:spcPct val="90000"/>
              </a:lnSpc>
              <a:spcBef>
                <a:spcPts val="300"/>
              </a:spcBef>
              <a:spcAft>
                <a:spcPts val="300"/>
              </a:spcAft>
              <a:buFont typeface="Arial" panose="020B0604020202020204" pitchFamily="34" charset="0"/>
              <a:buChar char="•"/>
            </a:pPr>
            <a:r>
              <a:rPr lang="en-US" sz="1400" b="1" dirty="0">
                <a:solidFill>
                  <a:schemeClr val="bg1"/>
                </a:solidFill>
                <a:latin typeface="+mj-lt"/>
              </a:rPr>
              <a:t>Right of </a:t>
            </a:r>
            <a:br>
              <a:rPr lang="en-US" sz="1400" b="1" dirty="0">
                <a:solidFill>
                  <a:schemeClr val="bg1"/>
                </a:solidFill>
                <a:latin typeface="+mj-lt"/>
              </a:rPr>
            </a:br>
            <a:r>
              <a:rPr lang="en-US" sz="1400" b="1" dirty="0">
                <a:solidFill>
                  <a:schemeClr val="bg1"/>
                </a:solidFill>
                <a:latin typeface="+mj-lt"/>
              </a:rPr>
              <a:t>association</a:t>
            </a:r>
          </a:p>
          <a:p>
            <a:pPr lvl="0">
              <a:lnSpc>
                <a:spcPct val="90000"/>
              </a:lnSpc>
              <a:spcBef>
                <a:spcPts val="300"/>
              </a:spcBef>
              <a:spcAft>
                <a:spcPts val="300"/>
              </a:spcAft>
            </a:pPr>
            <a:endParaRPr lang="en-US" sz="1400" b="1" dirty="0">
              <a:solidFill>
                <a:schemeClr val="bg1"/>
              </a:solidFill>
              <a:latin typeface="+mj-lt"/>
            </a:endParaRPr>
          </a:p>
          <a:p>
            <a:pPr algn="l">
              <a:lnSpc>
                <a:spcPct val="90000"/>
              </a:lnSpc>
              <a:spcBef>
                <a:spcPts val="300"/>
              </a:spcBef>
              <a:spcAft>
                <a:spcPts val="300"/>
              </a:spcAft>
            </a:pPr>
            <a:endParaRPr lang="en-US" sz="1400" b="1" dirty="0">
              <a:solidFill>
                <a:schemeClr val="bg1"/>
              </a:solidFill>
              <a:latin typeface="+mj-lt"/>
            </a:endParaRPr>
          </a:p>
        </p:txBody>
      </p:sp>
      <p:sp>
        <p:nvSpPr>
          <p:cNvPr id="19" name="Freeform 19">
            <a:extLst>
              <a:ext uri="{FF2B5EF4-FFF2-40B4-BE49-F238E27FC236}">
                <a16:creationId xmlns:a16="http://schemas.microsoft.com/office/drawing/2014/main" id="{36C75AAC-9530-1B94-9D05-0D11AFCA44C0}"/>
              </a:ext>
            </a:extLst>
          </p:cNvPr>
          <p:cNvSpPr/>
          <p:nvPr/>
        </p:nvSpPr>
        <p:spPr>
          <a:xfrm>
            <a:off x="379924" y="2915250"/>
            <a:ext cx="1997973" cy="316113"/>
          </a:xfrm>
          <a:custGeom>
            <a:avLst/>
            <a:gdLst>
              <a:gd name="connsiteX0" fmla="*/ 0 w 1997973"/>
              <a:gd name="connsiteY0" fmla="*/ 0 h 658422"/>
              <a:gd name="connsiteX1" fmla="*/ 1997973 w 1997973"/>
              <a:gd name="connsiteY1" fmla="*/ 0 h 658422"/>
              <a:gd name="connsiteX2" fmla="*/ 1997973 w 1997973"/>
              <a:gd name="connsiteY2" fmla="*/ 658422 h 658422"/>
              <a:gd name="connsiteX3" fmla="*/ 0 w 1997973"/>
              <a:gd name="connsiteY3" fmla="*/ 658422 h 658422"/>
              <a:gd name="connsiteX4" fmla="*/ 0 w 1997973"/>
              <a:gd name="connsiteY4" fmla="*/ 0 h 65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7973" h="658422">
                <a:moveTo>
                  <a:pt x="0" y="0"/>
                </a:moveTo>
                <a:lnTo>
                  <a:pt x="1997973" y="0"/>
                </a:lnTo>
                <a:lnTo>
                  <a:pt x="1997973" y="658422"/>
                </a:lnTo>
                <a:lnTo>
                  <a:pt x="0" y="6584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0000" tIns="46800" rIns="90000" bIns="46800" numCol="1" spcCol="1270" anchor="ctr" anchorCtr="0">
            <a:spAutoFit/>
          </a:bodyPr>
          <a:lstStyle/>
          <a:p>
            <a:pPr marL="0" lvl="0" indent="0" algn="ctr" defTabSz="933450">
              <a:lnSpc>
                <a:spcPct val="90000"/>
              </a:lnSpc>
              <a:spcBef>
                <a:spcPct val="0"/>
              </a:spcBef>
              <a:spcAft>
                <a:spcPct val="35000"/>
              </a:spcAft>
              <a:buNone/>
            </a:pPr>
            <a:r>
              <a:rPr lang="en-US" sz="1600" b="1" kern="1200" dirty="0">
                <a:solidFill>
                  <a:schemeClr val="accent1"/>
                </a:solidFill>
                <a:latin typeface="+mj-lt"/>
              </a:rPr>
              <a:t>Consumers</a:t>
            </a:r>
          </a:p>
        </p:txBody>
      </p:sp>
      <p:sp>
        <p:nvSpPr>
          <p:cNvPr id="20" name="Freeform 39">
            <a:extLst>
              <a:ext uri="{FF2B5EF4-FFF2-40B4-BE49-F238E27FC236}">
                <a16:creationId xmlns:a16="http://schemas.microsoft.com/office/drawing/2014/main" id="{1C3075DA-770F-38FD-3F0F-F2CBFDFEE867}"/>
              </a:ext>
            </a:extLst>
          </p:cNvPr>
          <p:cNvSpPr/>
          <p:nvPr/>
        </p:nvSpPr>
        <p:spPr>
          <a:xfrm>
            <a:off x="2896828" y="2804451"/>
            <a:ext cx="2000373" cy="537712"/>
          </a:xfrm>
          <a:custGeom>
            <a:avLst/>
            <a:gdLst>
              <a:gd name="connsiteX0" fmla="*/ 0 w 2000373"/>
              <a:gd name="connsiteY0" fmla="*/ 0 h 1400261"/>
              <a:gd name="connsiteX1" fmla="*/ 2000373 w 2000373"/>
              <a:gd name="connsiteY1" fmla="*/ 0 h 1400261"/>
              <a:gd name="connsiteX2" fmla="*/ 2000373 w 2000373"/>
              <a:gd name="connsiteY2" fmla="*/ 1400261 h 1400261"/>
              <a:gd name="connsiteX3" fmla="*/ 0 w 2000373"/>
              <a:gd name="connsiteY3" fmla="*/ 1400261 h 1400261"/>
              <a:gd name="connsiteX4" fmla="*/ 0 w 2000373"/>
              <a:gd name="connsiteY4" fmla="*/ 0 h 1400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373" h="1400261">
                <a:moveTo>
                  <a:pt x="0" y="0"/>
                </a:moveTo>
                <a:lnTo>
                  <a:pt x="2000373" y="0"/>
                </a:lnTo>
                <a:lnTo>
                  <a:pt x="2000373" y="1400261"/>
                </a:lnTo>
                <a:lnTo>
                  <a:pt x="0" y="14002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0000" tIns="46800" rIns="90000" bIns="46800" numCol="1" spcCol="1270" anchor="ctr" anchorCtr="0">
            <a:spAutoFit/>
          </a:bodyPr>
          <a:lstStyle/>
          <a:p>
            <a:pPr marL="0" lvl="0" indent="0" algn="ctr" defTabSz="933450">
              <a:lnSpc>
                <a:spcPct val="90000"/>
              </a:lnSpc>
              <a:spcBef>
                <a:spcPct val="0"/>
              </a:spcBef>
              <a:spcAft>
                <a:spcPct val="35000"/>
              </a:spcAft>
              <a:buNone/>
            </a:pPr>
            <a:r>
              <a:rPr lang="en-US" sz="1600" b="1" kern="1200" dirty="0">
                <a:solidFill>
                  <a:schemeClr val="accent1"/>
                </a:solidFill>
                <a:latin typeface="+mj-lt"/>
              </a:rPr>
              <a:t>Advisor/</a:t>
            </a:r>
            <a:br>
              <a:rPr lang="en-US" sz="1600" b="1" kern="1200" dirty="0">
                <a:solidFill>
                  <a:schemeClr val="accent1"/>
                </a:solidFill>
                <a:latin typeface="+mj-lt"/>
              </a:rPr>
            </a:br>
            <a:r>
              <a:rPr lang="en-US" sz="1600" b="1" kern="1200" dirty="0">
                <a:solidFill>
                  <a:schemeClr val="accent1"/>
                </a:solidFill>
                <a:latin typeface="+mj-lt"/>
              </a:rPr>
              <a:t>Representatives</a:t>
            </a:r>
          </a:p>
        </p:txBody>
      </p:sp>
      <p:sp>
        <p:nvSpPr>
          <p:cNvPr id="21" name="Freeform 42">
            <a:extLst>
              <a:ext uri="{FF2B5EF4-FFF2-40B4-BE49-F238E27FC236}">
                <a16:creationId xmlns:a16="http://schemas.microsoft.com/office/drawing/2014/main" id="{D9A2161C-AA00-D654-A7C5-49CCBE0115DB}"/>
              </a:ext>
            </a:extLst>
          </p:cNvPr>
          <p:cNvSpPr/>
          <p:nvPr/>
        </p:nvSpPr>
        <p:spPr>
          <a:xfrm>
            <a:off x="5171077" y="2915250"/>
            <a:ext cx="1700317" cy="316113"/>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46800" rIns="90000" bIns="46800" numCol="1" spcCol="1270" anchor="ctr" anchorCtr="0">
            <a:spAutoFit/>
          </a:bodyPr>
          <a:lstStyle/>
          <a:p>
            <a:pPr marL="0" lvl="0" indent="0" algn="ctr" defTabSz="933450">
              <a:lnSpc>
                <a:spcPct val="90000"/>
              </a:lnSpc>
              <a:spcBef>
                <a:spcPct val="0"/>
              </a:spcBef>
              <a:spcAft>
                <a:spcPct val="35000"/>
              </a:spcAft>
              <a:buNone/>
            </a:pPr>
            <a:r>
              <a:rPr lang="en-US" sz="1600" b="1" kern="1200" dirty="0">
                <a:solidFill>
                  <a:schemeClr val="accent1"/>
                </a:solidFill>
                <a:latin typeface="+mj-lt"/>
              </a:rPr>
              <a:t>Data registries</a:t>
            </a:r>
          </a:p>
        </p:txBody>
      </p:sp>
      <p:sp>
        <p:nvSpPr>
          <p:cNvPr id="22" name="TextBox 21">
            <a:extLst>
              <a:ext uri="{FF2B5EF4-FFF2-40B4-BE49-F238E27FC236}">
                <a16:creationId xmlns:a16="http://schemas.microsoft.com/office/drawing/2014/main" id="{48AFA52F-DF34-9731-E43B-95F147698E31}"/>
              </a:ext>
            </a:extLst>
          </p:cNvPr>
          <p:cNvSpPr txBox="1"/>
          <p:nvPr/>
        </p:nvSpPr>
        <p:spPr>
          <a:xfrm>
            <a:off x="6468789" y="2165692"/>
            <a:ext cx="2104481" cy="523220"/>
          </a:xfrm>
          <a:prstGeom prst="rect">
            <a:avLst/>
          </a:prstGeom>
          <a:noFill/>
        </p:spPr>
        <p:txBody>
          <a:bodyPr wrap="square" rtlCol="0">
            <a:spAutoFit/>
          </a:bodyPr>
          <a:lstStyle/>
          <a:p>
            <a:pPr algn="ctr"/>
            <a:r>
              <a:rPr lang="en-US" sz="1400" i="1" dirty="0">
                <a:solidFill>
                  <a:schemeClr val="accent6"/>
                </a:solidFill>
                <a:latin typeface="+mj-lt"/>
              </a:rPr>
              <a:t>Look-up and data transfer system</a:t>
            </a:r>
          </a:p>
        </p:txBody>
      </p:sp>
      <p:pic>
        <p:nvPicPr>
          <p:cNvPr id="23" name="Graphic 22">
            <a:extLst>
              <a:ext uri="{FF2B5EF4-FFF2-40B4-BE49-F238E27FC236}">
                <a16:creationId xmlns:a16="http://schemas.microsoft.com/office/drawing/2014/main" id="{C747E121-EB21-9C28-ECB9-BE08B928DD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54101" y="1974521"/>
            <a:ext cx="885825" cy="885825"/>
          </a:xfrm>
          <a:prstGeom prst="rect">
            <a:avLst/>
          </a:prstGeom>
        </p:spPr>
      </p:pic>
      <p:pic>
        <p:nvPicPr>
          <p:cNvPr id="24" name="Graphic 23">
            <a:extLst>
              <a:ext uri="{FF2B5EF4-FFF2-40B4-BE49-F238E27FC236}">
                <a16:creationId xmlns:a16="http://schemas.microsoft.com/office/drawing/2014/main" id="{39971554-DD79-9240-7788-C66DF5AAE6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2418" y="1976585"/>
            <a:ext cx="885825" cy="885825"/>
          </a:xfrm>
          <a:prstGeom prst="rect">
            <a:avLst/>
          </a:prstGeom>
        </p:spPr>
      </p:pic>
      <p:grpSp>
        <p:nvGrpSpPr>
          <p:cNvPr id="25" name="Group 24">
            <a:extLst>
              <a:ext uri="{FF2B5EF4-FFF2-40B4-BE49-F238E27FC236}">
                <a16:creationId xmlns:a16="http://schemas.microsoft.com/office/drawing/2014/main" id="{53E9990F-0563-4EA3-99A8-46A3B9A16997}"/>
              </a:ext>
            </a:extLst>
          </p:cNvPr>
          <p:cNvGrpSpPr/>
          <p:nvPr/>
        </p:nvGrpSpPr>
        <p:grpSpPr>
          <a:xfrm>
            <a:off x="2295165" y="2379309"/>
            <a:ext cx="1007307" cy="92907"/>
            <a:chOff x="2503598" y="1750563"/>
            <a:chExt cx="1007307" cy="92907"/>
          </a:xfrm>
          <a:solidFill>
            <a:schemeClr val="accent1"/>
          </a:solidFill>
        </p:grpSpPr>
        <p:sp>
          <p:nvSpPr>
            <p:cNvPr id="26" name="Oval 25">
              <a:extLst>
                <a:ext uri="{FF2B5EF4-FFF2-40B4-BE49-F238E27FC236}">
                  <a16:creationId xmlns:a16="http://schemas.microsoft.com/office/drawing/2014/main" id="{E0498A56-1257-DB1C-AA36-D75550BB8BF8}"/>
                </a:ext>
              </a:extLst>
            </p:cNvPr>
            <p:cNvSpPr/>
            <p:nvPr/>
          </p:nvSpPr>
          <p:spPr>
            <a:xfrm>
              <a:off x="2503598" y="1750563"/>
              <a:ext cx="92907" cy="92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Oval 26">
              <a:extLst>
                <a:ext uri="{FF2B5EF4-FFF2-40B4-BE49-F238E27FC236}">
                  <a16:creationId xmlns:a16="http://schemas.microsoft.com/office/drawing/2014/main" id="{21964F37-44A2-2A57-146F-B734EF515F4C}"/>
                </a:ext>
              </a:extLst>
            </p:cNvPr>
            <p:cNvSpPr/>
            <p:nvPr/>
          </p:nvSpPr>
          <p:spPr>
            <a:xfrm>
              <a:off x="2655998" y="1750563"/>
              <a:ext cx="92907" cy="92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Oval 27">
              <a:extLst>
                <a:ext uri="{FF2B5EF4-FFF2-40B4-BE49-F238E27FC236}">
                  <a16:creationId xmlns:a16="http://schemas.microsoft.com/office/drawing/2014/main" id="{D3FD1DA4-C21E-C695-BBBA-B73085F0725C}"/>
                </a:ext>
              </a:extLst>
            </p:cNvPr>
            <p:cNvSpPr/>
            <p:nvPr/>
          </p:nvSpPr>
          <p:spPr>
            <a:xfrm>
              <a:off x="2808398" y="1750563"/>
              <a:ext cx="92907" cy="92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Oval 28">
              <a:extLst>
                <a:ext uri="{FF2B5EF4-FFF2-40B4-BE49-F238E27FC236}">
                  <a16:creationId xmlns:a16="http://schemas.microsoft.com/office/drawing/2014/main" id="{42C8C72C-1E22-08E1-463B-23C82F82C721}"/>
                </a:ext>
              </a:extLst>
            </p:cNvPr>
            <p:cNvSpPr/>
            <p:nvPr/>
          </p:nvSpPr>
          <p:spPr>
            <a:xfrm>
              <a:off x="2960798" y="1750563"/>
              <a:ext cx="92907" cy="92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Oval 29">
              <a:extLst>
                <a:ext uri="{FF2B5EF4-FFF2-40B4-BE49-F238E27FC236}">
                  <a16:creationId xmlns:a16="http://schemas.microsoft.com/office/drawing/2014/main" id="{4E79150A-7B7B-1AD1-1871-724F301B1209}"/>
                </a:ext>
              </a:extLst>
            </p:cNvPr>
            <p:cNvSpPr/>
            <p:nvPr/>
          </p:nvSpPr>
          <p:spPr>
            <a:xfrm>
              <a:off x="3113198" y="1750563"/>
              <a:ext cx="92907" cy="92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Oval 30">
              <a:extLst>
                <a:ext uri="{FF2B5EF4-FFF2-40B4-BE49-F238E27FC236}">
                  <a16:creationId xmlns:a16="http://schemas.microsoft.com/office/drawing/2014/main" id="{8C4BC5A5-F19F-2362-1996-2F85CEDC3E59}"/>
                </a:ext>
              </a:extLst>
            </p:cNvPr>
            <p:cNvSpPr/>
            <p:nvPr/>
          </p:nvSpPr>
          <p:spPr>
            <a:xfrm>
              <a:off x="3265598" y="1750563"/>
              <a:ext cx="92907" cy="92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Oval 31">
              <a:extLst>
                <a:ext uri="{FF2B5EF4-FFF2-40B4-BE49-F238E27FC236}">
                  <a16:creationId xmlns:a16="http://schemas.microsoft.com/office/drawing/2014/main" id="{511C66BE-ECEB-F498-7D10-1E62610BAE38}"/>
                </a:ext>
              </a:extLst>
            </p:cNvPr>
            <p:cNvSpPr/>
            <p:nvPr/>
          </p:nvSpPr>
          <p:spPr>
            <a:xfrm>
              <a:off x="3417998" y="1750563"/>
              <a:ext cx="92907" cy="92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3" name="Group 32">
            <a:extLst>
              <a:ext uri="{FF2B5EF4-FFF2-40B4-BE49-F238E27FC236}">
                <a16:creationId xmlns:a16="http://schemas.microsoft.com/office/drawing/2014/main" id="{0BC7F22A-8FB0-D4EB-6D9F-B43A51395BFB}"/>
              </a:ext>
            </a:extLst>
          </p:cNvPr>
          <p:cNvGrpSpPr/>
          <p:nvPr/>
        </p:nvGrpSpPr>
        <p:grpSpPr>
          <a:xfrm>
            <a:off x="4451584" y="2379309"/>
            <a:ext cx="1007307" cy="92907"/>
            <a:chOff x="2503598" y="1750563"/>
            <a:chExt cx="1007307" cy="92907"/>
          </a:xfrm>
          <a:solidFill>
            <a:schemeClr val="accent1"/>
          </a:solidFill>
        </p:grpSpPr>
        <p:sp>
          <p:nvSpPr>
            <p:cNvPr id="34" name="Oval 33">
              <a:extLst>
                <a:ext uri="{FF2B5EF4-FFF2-40B4-BE49-F238E27FC236}">
                  <a16:creationId xmlns:a16="http://schemas.microsoft.com/office/drawing/2014/main" id="{703A23E8-598A-0B1D-0304-B95ED3297373}"/>
                </a:ext>
              </a:extLst>
            </p:cNvPr>
            <p:cNvSpPr/>
            <p:nvPr/>
          </p:nvSpPr>
          <p:spPr>
            <a:xfrm>
              <a:off x="2503598" y="1750563"/>
              <a:ext cx="92907" cy="92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Oval 34">
              <a:extLst>
                <a:ext uri="{FF2B5EF4-FFF2-40B4-BE49-F238E27FC236}">
                  <a16:creationId xmlns:a16="http://schemas.microsoft.com/office/drawing/2014/main" id="{A315503D-F204-8244-B776-6086F0F5E0CC}"/>
                </a:ext>
              </a:extLst>
            </p:cNvPr>
            <p:cNvSpPr/>
            <p:nvPr/>
          </p:nvSpPr>
          <p:spPr>
            <a:xfrm>
              <a:off x="2655998" y="1750563"/>
              <a:ext cx="92907" cy="92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Oval 35">
              <a:extLst>
                <a:ext uri="{FF2B5EF4-FFF2-40B4-BE49-F238E27FC236}">
                  <a16:creationId xmlns:a16="http://schemas.microsoft.com/office/drawing/2014/main" id="{D7B8C7A2-4CFF-A6B0-D779-2DF09725192D}"/>
                </a:ext>
              </a:extLst>
            </p:cNvPr>
            <p:cNvSpPr/>
            <p:nvPr/>
          </p:nvSpPr>
          <p:spPr>
            <a:xfrm>
              <a:off x="2808398" y="1750563"/>
              <a:ext cx="92907" cy="92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7" name="Oval 36">
              <a:extLst>
                <a:ext uri="{FF2B5EF4-FFF2-40B4-BE49-F238E27FC236}">
                  <a16:creationId xmlns:a16="http://schemas.microsoft.com/office/drawing/2014/main" id="{6A6A101B-D3FF-EA66-52E2-6D6E01EA1306}"/>
                </a:ext>
              </a:extLst>
            </p:cNvPr>
            <p:cNvSpPr/>
            <p:nvPr/>
          </p:nvSpPr>
          <p:spPr>
            <a:xfrm>
              <a:off x="2960798" y="1750563"/>
              <a:ext cx="92907" cy="92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Oval 37">
              <a:extLst>
                <a:ext uri="{FF2B5EF4-FFF2-40B4-BE49-F238E27FC236}">
                  <a16:creationId xmlns:a16="http://schemas.microsoft.com/office/drawing/2014/main" id="{62E967B9-3953-804B-489B-5AF1950F8AE5}"/>
                </a:ext>
              </a:extLst>
            </p:cNvPr>
            <p:cNvSpPr/>
            <p:nvPr/>
          </p:nvSpPr>
          <p:spPr>
            <a:xfrm>
              <a:off x="3113198" y="1750563"/>
              <a:ext cx="92907" cy="92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Oval 38">
              <a:extLst>
                <a:ext uri="{FF2B5EF4-FFF2-40B4-BE49-F238E27FC236}">
                  <a16:creationId xmlns:a16="http://schemas.microsoft.com/office/drawing/2014/main" id="{6D2FFCAE-0588-0CF8-D2B7-2590A6E52CFB}"/>
                </a:ext>
              </a:extLst>
            </p:cNvPr>
            <p:cNvSpPr/>
            <p:nvPr/>
          </p:nvSpPr>
          <p:spPr>
            <a:xfrm>
              <a:off x="3265598" y="1750563"/>
              <a:ext cx="92907" cy="92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0" name="Oval 39">
              <a:extLst>
                <a:ext uri="{FF2B5EF4-FFF2-40B4-BE49-F238E27FC236}">
                  <a16:creationId xmlns:a16="http://schemas.microsoft.com/office/drawing/2014/main" id="{C9F85D9C-141E-1CF6-3BE4-AF83A8DB1BAE}"/>
                </a:ext>
              </a:extLst>
            </p:cNvPr>
            <p:cNvSpPr/>
            <p:nvPr/>
          </p:nvSpPr>
          <p:spPr>
            <a:xfrm>
              <a:off x="3417998" y="1750563"/>
              <a:ext cx="92907" cy="92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41" name="Group 40">
            <a:extLst>
              <a:ext uri="{FF2B5EF4-FFF2-40B4-BE49-F238E27FC236}">
                <a16:creationId xmlns:a16="http://schemas.microsoft.com/office/drawing/2014/main" id="{6E38EACD-FF77-B727-3603-BBEA47F2D926}"/>
              </a:ext>
            </a:extLst>
          </p:cNvPr>
          <p:cNvGrpSpPr/>
          <p:nvPr/>
        </p:nvGrpSpPr>
        <p:grpSpPr>
          <a:xfrm>
            <a:off x="5537674" y="2612511"/>
            <a:ext cx="831057" cy="247835"/>
            <a:chOff x="5707629" y="1983765"/>
            <a:chExt cx="831057" cy="247835"/>
          </a:xfrm>
        </p:grpSpPr>
        <p:sp>
          <p:nvSpPr>
            <p:cNvPr id="43" name="Rectangle: Rounded Corners 143">
              <a:extLst>
                <a:ext uri="{FF2B5EF4-FFF2-40B4-BE49-F238E27FC236}">
                  <a16:creationId xmlns:a16="http://schemas.microsoft.com/office/drawing/2014/main" id="{7A088C0C-1E57-4D33-A623-F822B467715B}"/>
                </a:ext>
              </a:extLst>
            </p:cNvPr>
            <p:cNvSpPr/>
            <p:nvPr/>
          </p:nvSpPr>
          <p:spPr>
            <a:xfrm>
              <a:off x="5707629" y="1983765"/>
              <a:ext cx="831057" cy="247835"/>
            </a:xfrm>
            <a:prstGeom prst="roundRect">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Oval 50">
              <a:extLst>
                <a:ext uri="{FF2B5EF4-FFF2-40B4-BE49-F238E27FC236}">
                  <a16:creationId xmlns:a16="http://schemas.microsoft.com/office/drawing/2014/main" id="{6DF2BFC7-A041-6A53-EC30-EE43465BB024}"/>
                </a:ext>
              </a:extLst>
            </p:cNvPr>
            <p:cNvSpPr/>
            <p:nvPr/>
          </p:nvSpPr>
          <p:spPr>
            <a:xfrm>
              <a:off x="5805222" y="2059316"/>
              <a:ext cx="92907" cy="92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52" name="Group 51">
            <a:extLst>
              <a:ext uri="{FF2B5EF4-FFF2-40B4-BE49-F238E27FC236}">
                <a16:creationId xmlns:a16="http://schemas.microsoft.com/office/drawing/2014/main" id="{D885C6F0-F72F-7263-5C0C-C14015E001F3}"/>
              </a:ext>
            </a:extLst>
          </p:cNvPr>
          <p:cNvGrpSpPr/>
          <p:nvPr/>
        </p:nvGrpSpPr>
        <p:grpSpPr>
          <a:xfrm>
            <a:off x="5534115" y="2301844"/>
            <a:ext cx="831057" cy="247835"/>
            <a:chOff x="5707629" y="1983765"/>
            <a:chExt cx="831057" cy="247835"/>
          </a:xfrm>
        </p:grpSpPr>
        <p:sp>
          <p:nvSpPr>
            <p:cNvPr id="53" name="Rectangle: Rounded Corners 146">
              <a:extLst>
                <a:ext uri="{FF2B5EF4-FFF2-40B4-BE49-F238E27FC236}">
                  <a16:creationId xmlns:a16="http://schemas.microsoft.com/office/drawing/2014/main" id="{0B8F7A96-69F0-CCDA-B37E-63BE5E8C0073}"/>
                </a:ext>
              </a:extLst>
            </p:cNvPr>
            <p:cNvSpPr/>
            <p:nvPr/>
          </p:nvSpPr>
          <p:spPr>
            <a:xfrm>
              <a:off x="5707629" y="1983765"/>
              <a:ext cx="831057" cy="247835"/>
            </a:xfrm>
            <a:prstGeom prst="roundRect">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4" name="Oval 53">
              <a:extLst>
                <a:ext uri="{FF2B5EF4-FFF2-40B4-BE49-F238E27FC236}">
                  <a16:creationId xmlns:a16="http://schemas.microsoft.com/office/drawing/2014/main" id="{F788A1A3-C655-19A7-B3EF-C67E7DFDFC59}"/>
                </a:ext>
              </a:extLst>
            </p:cNvPr>
            <p:cNvSpPr/>
            <p:nvPr/>
          </p:nvSpPr>
          <p:spPr>
            <a:xfrm>
              <a:off x="5805222" y="2059316"/>
              <a:ext cx="92907" cy="92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55" name="Group 54">
            <a:extLst>
              <a:ext uri="{FF2B5EF4-FFF2-40B4-BE49-F238E27FC236}">
                <a16:creationId xmlns:a16="http://schemas.microsoft.com/office/drawing/2014/main" id="{F4D018A8-BE05-D96B-DB58-475711E5DDF2}"/>
              </a:ext>
            </a:extLst>
          </p:cNvPr>
          <p:cNvGrpSpPr/>
          <p:nvPr/>
        </p:nvGrpSpPr>
        <p:grpSpPr>
          <a:xfrm>
            <a:off x="5530556" y="1991177"/>
            <a:ext cx="831057" cy="247835"/>
            <a:chOff x="5707629" y="1983765"/>
            <a:chExt cx="831057" cy="247835"/>
          </a:xfrm>
        </p:grpSpPr>
        <p:sp>
          <p:nvSpPr>
            <p:cNvPr id="56" name="Rectangle: Rounded Corners 149">
              <a:extLst>
                <a:ext uri="{FF2B5EF4-FFF2-40B4-BE49-F238E27FC236}">
                  <a16:creationId xmlns:a16="http://schemas.microsoft.com/office/drawing/2014/main" id="{8CC29397-CB4B-7780-A9B3-8E2CBAB06D1C}"/>
                </a:ext>
              </a:extLst>
            </p:cNvPr>
            <p:cNvSpPr/>
            <p:nvPr/>
          </p:nvSpPr>
          <p:spPr>
            <a:xfrm>
              <a:off x="5707629" y="1983765"/>
              <a:ext cx="831057" cy="247835"/>
            </a:xfrm>
            <a:prstGeom prst="roundRect">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7" name="Oval 56">
              <a:extLst>
                <a:ext uri="{FF2B5EF4-FFF2-40B4-BE49-F238E27FC236}">
                  <a16:creationId xmlns:a16="http://schemas.microsoft.com/office/drawing/2014/main" id="{DD9CEFAB-24CD-1FFF-99DB-01D2F0281448}"/>
                </a:ext>
              </a:extLst>
            </p:cNvPr>
            <p:cNvSpPr/>
            <p:nvPr/>
          </p:nvSpPr>
          <p:spPr>
            <a:xfrm>
              <a:off x="5805222" y="2059316"/>
              <a:ext cx="92907" cy="92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58" name="Group 57">
            <a:extLst>
              <a:ext uri="{FF2B5EF4-FFF2-40B4-BE49-F238E27FC236}">
                <a16:creationId xmlns:a16="http://schemas.microsoft.com/office/drawing/2014/main" id="{5B1E41F1-C1D7-B4C4-734C-9EE698B390ED}"/>
              </a:ext>
            </a:extLst>
          </p:cNvPr>
          <p:cNvGrpSpPr/>
          <p:nvPr/>
        </p:nvGrpSpPr>
        <p:grpSpPr>
          <a:xfrm>
            <a:off x="6616070" y="2121677"/>
            <a:ext cx="1809918" cy="613745"/>
            <a:chOff x="6640362" y="1492931"/>
            <a:chExt cx="2244456" cy="613745"/>
          </a:xfrm>
        </p:grpSpPr>
        <p:cxnSp>
          <p:nvCxnSpPr>
            <p:cNvPr id="59" name="Straight Arrow Connector 58">
              <a:extLst>
                <a:ext uri="{FF2B5EF4-FFF2-40B4-BE49-F238E27FC236}">
                  <a16:creationId xmlns:a16="http://schemas.microsoft.com/office/drawing/2014/main" id="{9AD1AF34-9017-45D5-1B9D-48D1BCC354B9}"/>
                </a:ext>
              </a:extLst>
            </p:cNvPr>
            <p:cNvCxnSpPr>
              <a:cxnSpLocks/>
            </p:cNvCxnSpPr>
            <p:nvPr/>
          </p:nvCxnSpPr>
          <p:spPr>
            <a:xfrm>
              <a:off x="6640362" y="1492931"/>
              <a:ext cx="2244456" cy="0"/>
            </a:xfrm>
            <a:prstGeom prst="straightConnector1">
              <a:avLst/>
            </a:prstGeom>
            <a:ln w="793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34E8633-B213-3D44-4215-E8D4D84E809B}"/>
                </a:ext>
              </a:extLst>
            </p:cNvPr>
            <p:cNvCxnSpPr>
              <a:cxnSpLocks/>
            </p:cNvCxnSpPr>
            <p:nvPr/>
          </p:nvCxnSpPr>
          <p:spPr>
            <a:xfrm flipH="1">
              <a:off x="6640362" y="2106676"/>
              <a:ext cx="2244456" cy="0"/>
            </a:xfrm>
            <a:prstGeom prst="straightConnector1">
              <a:avLst/>
            </a:prstGeom>
            <a:ln w="793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1" name="Graphic 44">
            <a:extLst>
              <a:ext uri="{FF2B5EF4-FFF2-40B4-BE49-F238E27FC236}">
                <a16:creationId xmlns:a16="http://schemas.microsoft.com/office/drawing/2014/main" id="{AC2B6CC2-9743-929B-6828-49E9DBBC5F8A}"/>
              </a:ext>
            </a:extLst>
          </p:cNvPr>
          <p:cNvGrpSpPr/>
          <p:nvPr/>
        </p:nvGrpSpPr>
        <p:grpSpPr>
          <a:xfrm>
            <a:off x="2347520" y="2751079"/>
            <a:ext cx="470847" cy="470847"/>
            <a:chOff x="9859958" y="1730045"/>
            <a:chExt cx="1380850" cy="1380850"/>
          </a:xfrm>
          <a:solidFill>
            <a:schemeClr val="accent1"/>
          </a:solidFill>
        </p:grpSpPr>
        <p:sp>
          <p:nvSpPr>
            <p:cNvPr id="62" name="Freeform: Shape 155">
              <a:extLst>
                <a:ext uri="{FF2B5EF4-FFF2-40B4-BE49-F238E27FC236}">
                  <a16:creationId xmlns:a16="http://schemas.microsoft.com/office/drawing/2014/main" id="{D25101B2-4091-6F10-2036-6BBE8148CB1A}"/>
                </a:ext>
              </a:extLst>
            </p:cNvPr>
            <p:cNvSpPr/>
            <p:nvPr/>
          </p:nvSpPr>
          <p:spPr>
            <a:xfrm>
              <a:off x="9859958" y="2398199"/>
              <a:ext cx="1224947" cy="712697"/>
            </a:xfrm>
            <a:custGeom>
              <a:avLst/>
              <a:gdLst>
                <a:gd name="connsiteX0" fmla="*/ 1202676 w 1224947"/>
                <a:gd name="connsiteY0" fmla="*/ 623610 h 712697"/>
                <a:gd name="connsiteX1" fmla="*/ 1069046 w 1224947"/>
                <a:gd name="connsiteY1" fmla="*/ 623610 h 712697"/>
                <a:gd name="connsiteX2" fmla="*/ 1069046 w 1224947"/>
                <a:gd name="connsiteY2" fmla="*/ 601338 h 712697"/>
                <a:gd name="connsiteX3" fmla="*/ 1046774 w 1224947"/>
                <a:gd name="connsiteY3" fmla="*/ 579066 h 712697"/>
                <a:gd name="connsiteX4" fmla="*/ 1046774 w 1224947"/>
                <a:gd name="connsiteY4" fmla="*/ 445436 h 712697"/>
                <a:gd name="connsiteX5" fmla="*/ 1069046 w 1224947"/>
                <a:gd name="connsiteY5" fmla="*/ 423164 h 712697"/>
                <a:gd name="connsiteX6" fmla="*/ 1069046 w 1224947"/>
                <a:gd name="connsiteY6" fmla="*/ 356349 h 712697"/>
                <a:gd name="connsiteX7" fmla="*/ 1091317 w 1224947"/>
                <a:gd name="connsiteY7" fmla="*/ 356349 h 712697"/>
                <a:gd name="connsiteX8" fmla="*/ 1113589 w 1224947"/>
                <a:gd name="connsiteY8" fmla="*/ 334077 h 712697"/>
                <a:gd name="connsiteX9" fmla="*/ 1113589 w 1224947"/>
                <a:gd name="connsiteY9" fmla="*/ 244990 h 712697"/>
                <a:gd name="connsiteX10" fmla="*/ 1091317 w 1224947"/>
                <a:gd name="connsiteY10" fmla="*/ 222718 h 712697"/>
                <a:gd name="connsiteX11" fmla="*/ 1069046 w 1224947"/>
                <a:gd name="connsiteY11" fmla="*/ 222718 h 712697"/>
                <a:gd name="connsiteX12" fmla="*/ 1069046 w 1224947"/>
                <a:gd name="connsiteY12" fmla="*/ 22272 h 712697"/>
                <a:gd name="connsiteX13" fmla="*/ 1046774 w 1224947"/>
                <a:gd name="connsiteY13" fmla="*/ 0 h 712697"/>
                <a:gd name="connsiteX14" fmla="*/ 957687 w 1224947"/>
                <a:gd name="connsiteY14" fmla="*/ 0 h 712697"/>
                <a:gd name="connsiteX15" fmla="*/ 935415 w 1224947"/>
                <a:gd name="connsiteY15" fmla="*/ 22272 h 712697"/>
                <a:gd name="connsiteX16" fmla="*/ 935415 w 1224947"/>
                <a:gd name="connsiteY16" fmla="*/ 105145 h 712697"/>
                <a:gd name="connsiteX17" fmla="*/ 699334 w 1224947"/>
                <a:gd name="connsiteY17" fmla="*/ 1871 h 712697"/>
                <a:gd name="connsiteX18" fmla="*/ 681517 w 1224947"/>
                <a:gd name="connsiteY18" fmla="*/ 1871 h 712697"/>
                <a:gd name="connsiteX19" fmla="*/ 445436 w 1224947"/>
                <a:gd name="connsiteY19" fmla="*/ 105145 h 712697"/>
                <a:gd name="connsiteX20" fmla="*/ 445436 w 1224947"/>
                <a:gd name="connsiteY20" fmla="*/ 22272 h 712697"/>
                <a:gd name="connsiteX21" fmla="*/ 423164 w 1224947"/>
                <a:gd name="connsiteY21" fmla="*/ 0 h 712697"/>
                <a:gd name="connsiteX22" fmla="*/ 334077 w 1224947"/>
                <a:gd name="connsiteY22" fmla="*/ 0 h 712697"/>
                <a:gd name="connsiteX23" fmla="*/ 311805 w 1224947"/>
                <a:gd name="connsiteY23" fmla="*/ 22272 h 712697"/>
                <a:gd name="connsiteX24" fmla="*/ 311805 w 1224947"/>
                <a:gd name="connsiteY24" fmla="*/ 222718 h 712697"/>
                <a:gd name="connsiteX25" fmla="*/ 289533 w 1224947"/>
                <a:gd name="connsiteY25" fmla="*/ 222718 h 712697"/>
                <a:gd name="connsiteX26" fmla="*/ 267261 w 1224947"/>
                <a:gd name="connsiteY26" fmla="*/ 244990 h 712697"/>
                <a:gd name="connsiteX27" fmla="*/ 267261 w 1224947"/>
                <a:gd name="connsiteY27" fmla="*/ 334077 h 712697"/>
                <a:gd name="connsiteX28" fmla="*/ 289533 w 1224947"/>
                <a:gd name="connsiteY28" fmla="*/ 356349 h 712697"/>
                <a:gd name="connsiteX29" fmla="*/ 311805 w 1224947"/>
                <a:gd name="connsiteY29" fmla="*/ 356349 h 712697"/>
                <a:gd name="connsiteX30" fmla="*/ 311805 w 1224947"/>
                <a:gd name="connsiteY30" fmla="*/ 423164 h 712697"/>
                <a:gd name="connsiteX31" fmla="*/ 334077 w 1224947"/>
                <a:gd name="connsiteY31" fmla="*/ 445436 h 712697"/>
                <a:gd name="connsiteX32" fmla="*/ 334077 w 1224947"/>
                <a:gd name="connsiteY32" fmla="*/ 579066 h 712697"/>
                <a:gd name="connsiteX33" fmla="*/ 311805 w 1224947"/>
                <a:gd name="connsiteY33" fmla="*/ 601338 h 712697"/>
                <a:gd name="connsiteX34" fmla="*/ 311805 w 1224947"/>
                <a:gd name="connsiteY34" fmla="*/ 623610 h 712697"/>
                <a:gd name="connsiteX35" fmla="*/ 44544 w 1224947"/>
                <a:gd name="connsiteY35" fmla="*/ 623610 h 712697"/>
                <a:gd name="connsiteX36" fmla="*/ 44544 w 1224947"/>
                <a:gd name="connsiteY36" fmla="*/ 89087 h 712697"/>
                <a:gd name="connsiteX37" fmla="*/ 22272 w 1224947"/>
                <a:gd name="connsiteY37" fmla="*/ 66815 h 712697"/>
                <a:gd name="connsiteX38" fmla="*/ 0 w 1224947"/>
                <a:gd name="connsiteY38" fmla="*/ 89087 h 712697"/>
                <a:gd name="connsiteX39" fmla="*/ 0 w 1224947"/>
                <a:gd name="connsiteY39" fmla="*/ 645882 h 712697"/>
                <a:gd name="connsiteX40" fmla="*/ 22272 w 1224947"/>
                <a:gd name="connsiteY40" fmla="*/ 668153 h 712697"/>
                <a:gd name="connsiteX41" fmla="*/ 311805 w 1224947"/>
                <a:gd name="connsiteY41" fmla="*/ 668153 h 712697"/>
                <a:gd name="connsiteX42" fmla="*/ 311805 w 1224947"/>
                <a:gd name="connsiteY42" fmla="*/ 690425 h 712697"/>
                <a:gd name="connsiteX43" fmla="*/ 334077 w 1224947"/>
                <a:gd name="connsiteY43" fmla="*/ 712697 h 712697"/>
                <a:gd name="connsiteX44" fmla="*/ 1046774 w 1224947"/>
                <a:gd name="connsiteY44" fmla="*/ 712697 h 712697"/>
                <a:gd name="connsiteX45" fmla="*/ 1069046 w 1224947"/>
                <a:gd name="connsiteY45" fmla="*/ 690425 h 712697"/>
                <a:gd name="connsiteX46" fmla="*/ 1069046 w 1224947"/>
                <a:gd name="connsiteY46" fmla="*/ 668153 h 712697"/>
                <a:gd name="connsiteX47" fmla="*/ 1202676 w 1224947"/>
                <a:gd name="connsiteY47" fmla="*/ 668153 h 712697"/>
                <a:gd name="connsiteX48" fmla="*/ 1224948 w 1224947"/>
                <a:gd name="connsiteY48" fmla="*/ 645882 h 712697"/>
                <a:gd name="connsiteX49" fmla="*/ 1202676 w 1224947"/>
                <a:gd name="connsiteY49" fmla="*/ 623610 h 712697"/>
                <a:gd name="connsiteX50" fmla="*/ 979958 w 1224947"/>
                <a:gd name="connsiteY50" fmla="*/ 44544 h 712697"/>
                <a:gd name="connsiteX51" fmla="*/ 1024502 w 1224947"/>
                <a:gd name="connsiteY51" fmla="*/ 44544 h 712697"/>
                <a:gd name="connsiteX52" fmla="*/ 1024502 w 1224947"/>
                <a:gd name="connsiteY52" fmla="*/ 144121 h 712697"/>
                <a:gd name="connsiteX53" fmla="*/ 979958 w 1224947"/>
                <a:gd name="connsiteY53" fmla="*/ 124722 h 712697"/>
                <a:gd name="connsiteX54" fmla="*/ 356349 w 1224947"/>
                <a:gd name="connsiteY54" fmla="*/ 44544 h 712697"/>
                <a:gd name="connsiteX55" fmla="*/ 400892 w 1224947"/>
                <a:gd name="connsiteY55" fmla="*/ 44544 h 712697"/>
                <a:gd name="connsiteX56" fmla="*/ 400892 w 1224947"/>
                <a:gd name="connsiteY56" fmla="*/ 124722 h 712697"/>
                <a:gd name="connsiteX57" fmla="*/ 356349 w 1224947"/>
                <a:gd name="connsiteY57" fmla="*/ 144210 h 712697"/>
                <a:gd name="connsiteX58" fmla="*/ 356349 w 1224947"/>
                <a:gd name="connsiteY58" fmla="*/ 192740 h 712697"/>
                <a:gd name="connsiteX59" fmla="*/ 690425 w 1224947"/>
                <a:gd name="connsiteY59" fmla="*/ 46593 h 712697"/>
                <a:gd name="connsiteX60" fmla="*/ 1024502 w 1224947"/>
                <a:gd name="connsiteY60" fmla="*/ 192740 h 712697"/>
                <a:gd name="connsiteX61" fmla="*/ 1024502 w 1224947"/>
                <a:gd name="connsiteY61" fmla="*/ 222718 h 712697"/>
                <a:gd name="connsiteX62" fmla="*/ 356349 w 1224947"/>
                <a:gd name="connsiteY62" fmla="*/ 222718 h 712697"/>
                <a:gd name="connsiteX63" fmla="*/ 445436 w 1224947"/>
                <a:gd name="connsiteY63" fmla="*/ 668153 h 712697"/>
                <a:gd name="connsiteX64" fmla="*/ 356349 w 1224947"/>
                <a:gd name="connsiteY64" fmla="*/ 668153 h 712697"/>
                <a:gd name="connsiteX65" fmla="*/ 356349 w 1224947"/>
                <a:gd name="connsiteY65" fmla="*/ 623610 h 712697"/>
                <a:gd name="connsiteX66" fmla="*/ 445436 w 1224947"/>
                <a:gd name="connsiteY66" fmla="*/ 623610 h 712697"/>
                <a:gd name="connsiteX67" fmla="*/ 378620 w 1224947"/>
                <a:gd name="connsiteY67" fmla="*/ 579066 h 712697"/>
                <a:gd name="connsiteX68" fmla="*/ 378620 w 1224947"/>
                <a:gd name="connsiteY68" fmla="*/ 445436 h 712697"/>
                <a:gd name="connsiteX69" fmla="*/ 423164 w 1224947"/>
                <a:gd name="connsiteY69" fmla="*/ 445436 h 712697"/>
                <a:gd name="connsiteX70" fmla="*/ 423164 w 1224947"/>
                <a:gd name="connsiteY70" fmla="*/ 579066 h 712697"/>
                <a:gd name="connsiteX71" fmla="*/ 445436 w 1224947"/>
                <a:gd name="connsiteY71" fmla="*/ 400892 h 712697"/>
                <a:gd name="connsiteX72" fmla="*/ 356349 w 1224947"/>
                <a:gd name="connsiteY72" fmla="*/ 400892 h 712697"/>
                <a:gd name="connsiteX73" fmla="*/ 356349 w 1224947"/>
                <a:gd name="connsiteY73" fmla="*/ 356349 h 712697"/>
                <a:gd name="connsiteX74" fmla="*/ 445436 w 1224947"/>
                <a:gd name="connsiteY74" fmla="*/ 356349 h 712697"/>
                <a:gd name="connsiteX75" fmla="*/ 668153 w 1224947"/>
                <a:gd name="connsiteY75" fmla="*/ 668153 h 712697"/>
                <a:gd name="connsiteX76" fmla="*/ 579066 w 1224947"/>
                <a:gd name="connsiteY76" fmla="*/ 668153 h 712697"/>
                <a:gd name="connsiteX77" fmla="*/ 579066 w 1224947"/>
                <a:gd name="connsiteY77" fmla="*/ 445436 h 712697"/>
                <a:gd name="connsiteX78" fmla="*/ 668153 w 1224947"/>
                <a:gd name="connsiteY78" fmla="*/ 445436 h 712697"/>
                <a:gd name="connsiteX79" fmla="*/ 801784 w 1224947"/>
                <a:gd name="connsiteY79" fmla="*/ 668153 h 712697"/>
                <a:gd name="connsiteX80" fmla="*/ 712697 w 1224947"/>
                <a:gd name="connsiteY80" fmla="*/ 668153 h 712697"/>
                <a:gd name="connsiteX81" fmla="*/ 712697 w 1224947"/>
                <a:gd name="connsiteY81" fmla="*/ 445436 h 712697"/>
                <a:gd name="connsiteX82" fmla="*/ 801784 w 1224947"/>
                <a:gd name="connsiteY82" fmla="*/ 445436 h 712697"/>
                <a:gd name="connsiteX83" fmla="*/ 913143 w 1224947"/>
                <a:gd name="connsiteY83" fmla="*/ 579066 h 712697"/>
                <a:gd name="connsiteX84" fmla="*/ 890871 w 1224947"/>
                <a:gd name="connsiteY84" fmla="*/ 601338 h 712697"/>
                <a:gd name="connsiteX85" fmla="*/ 890871 w 1224947"/>
                <a:gd name="connsiteY85" fmla="*/ 668153 h 712697"/>
                <a:gd name="connsiteX86" fmla="*/ 846328 w 1224947"/>
                <a:gd name="connsiteY86" fmla="*/ 668153 h 712697"/>
                <a:gd name="connsiteX87" fmla="*/ 846328 w 1224947"/>
                <a:gd name="connsiteY87" fmla="*/ 423164 h 712697"/>
                <a:gd name="connsiteX88" fmla="*/ 824056 w 1224947"/>
                <a:gd name="connsiteY88" fmla="*/ 400892 h 712697"/>
                <a:gd name="connsiteX89" fmla="*/ 556795 w 1224947"/>
                <a:gd name="connsiteY89" fmla="*/ 400892 h 712697"/>
                <a:gd name="connsiteX90" fmla="*/ 534523 w 1224947"/>
                <a:gd name="connsiteY90" fmla="*/ 423164 h 712697"/>
                <a:gd name="connsiteX91" fmla="*/ 534523 w 1224947"/>
                <a:gd name="connsiteY91" fmla="*/ 668153 h 712697"/>
                <a:gd name="connsiteX92" fmla="*/ 489979 w 1224947"/>
                <a:gd name="connsiteY92" fmla="*/ 668153 h 712697"/>
                <a:gd name="connsiteX93" fmla="*/ 489979 w 1224947"/>
                <a:gd name="connsiteY93" fmla="*/ 601338 h 712697"/>
                <a:gd name="connsiteX94" fmla="*/ 467707 w 1224947"/>
                <a:gd name="connsiteY94" fmla="*/ 579066 h 712697"/>
                <a:gd name="connsiteX95" fmla="*/ 467707 w 1224947"/>
                <a:gd name="connsiteY95" fmla="*/ 445436 h 712697"/>
                <a:gd name="connsiteX96" fmla="*/ 489979 w 1224947"/>
                <a:gd name="connsiteY96" fmla="*/ 423164 h 712697"/>
                <a:gd name="connsiteX97" fmla="*/ 489979 w 1224947"/>
                <a:gd name="connsiteY97" fmla="*/ 356349 h 712697"/>
                <a:gd name="connsiteX98" fmla="*/ 890871 w 1224947"/>
                <a:gd name="connsiteY98" fmla="*/ 356349 h 712697"/>
                <a:gd name="connsiteX99" fmla="*/ 890871 w 1224947"/>
                <a:gd name="connsiteY99" fmla="*/ 423164 h 712697"/>
                <a:gd name="connsiteX100" fmla="*/ 913143 w 1224947"/>
                <a:gd name="connsiteY100" fmla="*/ 445436 h 712697"/>
                <a:gd name="connsiteX101" fmla="*/ 1024502 w 1224947"/>
                <a:gd name="connsiteY101" fmla="*/ 668153 h 712697"/>
                <a:gd name="connsiteX102" fmla="*/ 935415 w 1224947"/>
                <a:gd name="connsiteY102" fmla="*/ 668153 h 712697"/>
                <a:gd name="connsiteX103" fmla="*/ 935415 w 1224947"/>
                <a:gd name="connsiteY103" fmla="*/ 623610 h 712697"/>
                <a:gd name="connsiteX104" fmla="*/ 1024502 w 1224947"/>
                <a:gd name="connsiteY104" fmla="*/ 623610 h 712697"/>
                <a:gd name="connsiteX105" fmla="*/ 957687 w 1224947"/>
                <a:gd name="connsiteY105" fmla="*/ 579066 h 712697"/>
                <a:gd name="connsiteX106" fmla="*/ 957687 w 1224947"/>
                <a:gd name="connsiteY106" fmla="*/ 445436 h 712697"/>
                <a:gd name="connsiteX107" fmla="*/ 1002230 w 1224947"/>
                <a:gd name="connsiteY107" fmla="*/ 445436 h 712697"/>
                <a:gd name="connsiteX108" fmla="*/ 1002230 w 1224947"/>
                <a:gd name="connsiteY108" fmla="*/ 579066 h 712697"/>
                <a:gd name="connsiteX109" fmla="*/ 1024502 w 1224947"/>
                <a:gd name="connsiteY109" fmla="*/ 400892 h 712697"/>
                <a:gd name="connsiteX110" fmla="*/ 935415 w 1224947"/>
                <a:gd name="connsiteY110" fmla="*/ 400892 h 712697"/>
                <a:gd name="connsiteX111" fmla="*/ 935415 w 1224947"/>
                <a:gd name="connsiteY111" fmla="*/ 356349 h 712697"/>
                <a:gd name="connsiteX112" fmla="*/ 1024502 w 1224947"/>
                <a:gd name="connsiteY112" fmla="*/ 356349 h 712697"/>
                <a:gd name="connsiteX113" fmla="*/ 311805 w 1224947"/>
                <a:gd name="connsiteY113" fmla="*/ 311805 h 712697"/>
                <a:gd name="connsiteX114" fmla="*/ 311805 w 1224947"/>
                <a:gd name="connsiteY114" fmla="*/ 267261 h 712697"/>
                <a:gd name="connsiteX115" fmla="*/ 1069046 w 1224947"/>
                <a:gd name="connsiteY115" fmla="*/ 267261 h 712697"/>
                <a:gd name="connsiteX116" fmla="*/ 1069046 w 1224947"/>
                <a:gd name="connsiteY116" fmla="*/ 311805 h 7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224947" h="712697">
                  <a:moveTo>
                    <a:pt x="1202676" y="623610"/>
                  </a:moveTo>
                  <a:lnTo>
                    <a:pt x="1069046" y="623610"/>
                  </a:lnTo>
                  <a:lnTo>
                    <a:pt x="1069046" y="601338"/>
                  </a:lnTo>
                  <a:cubicBezTo>
                    <a:pt x="1069046" y="589037"/>
                    <a:pt x="1059074" y="579066"/>
                    <a:pt x="1046774" y="579066"/>
                  </a:cubicBezTo>
                  <a:lnTo>
                    <a:pt x="1046774" y="445436"/>
                  </a:lnTo>
                  <a:cubicBezTo>
                    <a:pt x="1059074" y="445436"/>
                    <a:pt x="1069046" y="435465"/>
                    <a:pt x="1069046" y="423164"/>
                  </a:cubicBezTo>
                  <a:lnTo>
                    <a:pt x="1069046" y="356349"/>
                  </a:lnTo>
                  <a:lnTo>
                    <a:pt x="1091317" y="356349"/>
                  </a:lnTo>
                  <a:cubicBezTo>
                    <a:pt x="1103618" y="356349"/>
                    <a:pt x="1113589" y="346377"/>
                    <a:pt x="1113589" y="334077"/>
                  </a:cubicBezTo>
                  <a:lnTo>
                    <a:pt x="1113589" y="244990"/>
                  </a:lnTo>
                  <a:cubicBezTo>
                    <a:pt x="1113589" y="232689"/>
                    <a:pt x="1103618" y="222718"/>
                    <a:pt x="1091317" y="222718"/>
                  </a:cubicBezTo>
                  <a:lnTo>
                    <a:pt x="1069046" y="222718"/>
                  </a:lnTo>
                  <a:lnTo>
                    <a:pt x="1069046" y="22272"/>
                  </a:lnTo>
                  <a:cubicBezTo>
                    <a:pt x="1069046" y="9971"/>
                    <a:pt x="1059074" y="0"/>
                    <a:pt x="1046774" y="0"/>
                  </a:cubicBezTo>
                  <a:lnTo>
                    <a:pt x="957687" y="0"/>
                  </a:lnTo>
                  <a:cubicBezTo>
                    <a:pt x="945386" y="0"/>
                    <a:pt x="935415" y="9971"/>
                    <a:pt x="935415" y="22272"/>
                  </a:cubicBezTo>
                  <a:lnTo>
                    <a:pt x="935415" y="105145"/>
                  </a:lnTo>
                  <a:lnTo>
                    <a:pt x="699334" y="1871"/>
                  </a:lnTo>
                  <a:cubicBezTo>
                    <a:pt x="693655" y="-608"/>
                    <a:pt x="687198" y="-608"/>
                    <a:pt x="681517" y="1871"/>
                  </a:cubicBezTo>
                  <a:lnTo>
                    <a:pt x="445436" y="105145"/>
                  </a:lnTo>
                  <a:lnTo>
                    <a:pt x="445436" y="22272"/>
                  </a:lnTo>
                  <a:cubicBezTo>
                    <a:pt x="445436" y="9971"/>
                    <a:pt x="435465" y="0"/>
                    <a:pt x="423164" y="0"/>
                  </a:cubicBezTo>
                  <a:lnTo>
                    <a:pt x="334077" y="0"/>
                  </a:lnTo>
                  <a:cubicBezTo>
                    <a:pt x="321776" y="0"/>
                    <a:pt x="311805" y="9971"/>
                    <a:pt x="311805" y="22272"/>
                  </a:cubicBezTo>
                  <a:lnTo>
                    <a:pt x="311805" y="222718"/>
                  </a:lnTo>
                  <a:lnTo>
                    <a:pt x="289533" y="222718"/>
                  </a:lnTo>
                  <a:cubicBezTo>
                    <a:pt x="277232" y="222718"/>
                    <a:pt x="267261" y="232689"/>
                    <a:pt x="267261" y="244990"/>
                  </a:cubicBezTo>
                  <a:lnTo>
                    <a:pt x="267261" y="334077"/>
                  </a:lnTo>
                  <a:cubicBezTo>
                    <a:pt x="267261" y="346377"/>
                    <a:pt x="277232" y="356349"/>
                    <a:pt x="289533" y="356349"/>
                  </a:cubicBezTo>
                  <a:lnTo>
                    <a:pt x="311805" y="356349"/>
                  </a:lnTo>
                  <a:lnTo>
                    <a:pt x="311805" y="423164"/>
                  </a:lnTo>
                  <a:cubicBezTo>
                    <a:pt x="311805" y="435465"/>
                    <a:pt x="321776" y="445436"/>
                    <a:pt x="334077" y="445436"/>
                  </a:cubicBezTo>
                  <a:lnTo>
                    <a:pt x="334077" y="579066"/>
                  </a:lnTo>
                  <a:cubicBezTo>
                    <a:pt x="321776" y="579066"/>
                    <a:pt x="311805" y="589037"/>
                    <a:pt x="311805" y="601338"/>
                  </a:cubicBezTo>
                  <a:lnTo>
                    <a:pt x="311805" y="623610"/>
                  </a:lnTo>
                  <a:lnTo>
                    <a:pt x="44544" y="623610"/>
                  </a:lnTo>
                  <a:lnTo>
                    <a:pt x="44544" y="89087"/>
                  </a:lnTo>
                  <a:cubicBezTo>
                    <a:pt x="44544" y="76786"/>
                    <a:pt x="34572" y="66815"/>
                    <a:pt x="22272" y="66815"/>
                  </a:cubicBezTo>
                  <a:cubicBezTo>
                    <a:pt x="9972" y="66815"/>
                    <a:pt x="0" y="76786"/>
                    <a:pt x="0" y="89087"/>
                  </a:cubicBezTo>
                  <a:lnTo>
                    <a:pt x="0" y="645882"/>
                  </a:lnTo>
                  <a:cubicBezTo>
                    <a:pt x="0" y="658182"/>
                    <a:pt x="9972" y="668153"/>
                    <a:pt x="22272" y="668153"/>
                  </a:cubicBezTo>
                  <a:lnTo>
                    <a:pt x="311805" y="668153"/>
                  </a:lnTo>
                  <a:lnTo>
                    <a:pt x="311805" y="690425"/>
                  </a:lnTo>
                  <a:cubicBezTo>
                    <a:pt x="311805" y="702726"/>
                    <a:pt x="321776" y="712697"/>
                    <a:pt x="334077" y="712697"/>
                  </a:cubicBezTo>
                  <a:lnTo>
                    <a:pt x="1046774" y="712697"/>
                  </a:lnTo>
                  <a:cubicBezTo>
                    <a:pt x="1059074" y="712697"/>
                    <a:pt x="1069046" y="702726"/>
                    <a:pt x="1069046" y="690425"/>
                  </a:cubicBezTo>
                  <a:lnTo>
                    <a:pt x="1069046" y="668153"/>
                  </a:lnTo>
                  <a:lnTo>
                    <a:pt x="1202676" y="668153"/>
                  </a:lnTo>
                  <a:cubicBezTo>
                    <a:pt x="1214977" y="668153"/>
                    <a:pt x="1224948" y="658182"/>
                    <a:pt x="1224948" y="645882"/>
                  </a:cubicBezTo>
                  <a:cubicBezTo>
                    <a:pt x="1224948" y="633581"/>
                    <a:pt x="1214977" y="623610"/>
                    <a:pt x="1202676" y="623610"/>
                  </a:cubicBezTo>
                  <a:close/>
                  <a:moveTo>
                    <a:pt x="979958" y="44544"/>
                  </a:moveTo>
                  <a:lnTo>
                    <a:pt x="1024502" y="44544"/>
                  </a:lnTo>
                  <a:lnTo>
                    <a:pt x="1024502" y="144121"/>
                  </a:lnTo>
                  <a:lnTo>
                    <a:pt x="979958" y="124722"/>
                  </a:lnTo>
                  <a:close/>
                  <a:moveTo>
                    <a:pt x="356349" y="44544"/>
                  </a:moveTo>
                  <a:lnTo>
                    <a:pt x="400892" y="44544"/>
                  </a:lnTo>
                  <a:lnTo>
                    <a:pt x="400892" y="124722"/>
                  </a:lnTo>
                  <a:lnTo>
                    <a:pt x="356349" y="144210"/>
                  </a:lnTo>
                  <a:close/>
                  <a:moveTo>
                    <a:pt x="356349" y="192740"/>
                  </a:moveTo>
                  <a:lnTo>
                    <a:pt x="690425" y="46593"/>
                  </a:lnTo>
                  <a:lnTo>
                    <a:pt x="1024502" y="192740"/>
                  </a:lnTo>
                  <a:lnTo>
                    <a:pt x="1024502" y="222718"/>
                  </a:lnTo>
                  <a:lnTo>
                    <a:pt x="356349" y="222718"/>
                  </a:lnTo>
                  <a:close/>
                  <a:moveTo>
                    <a:pt x="445436" y="668153"/>
                  </a:moveTo>
                  <a:lnTo>
                    <a:pt x="356349" y="668153"/>
                  </a:lnTo>
                  <a:lnTo>
                    <a:pt x="356349" y="623610"/>
                  </a:lnTo>
                  <a:lnTo>
                    <a:pt x="445436" y="623610"/>
                  </a:lnTo>
                  <a:close/>
                  <a:moveTo>
                    <a:pt x="378620" y="579066"/>
                  </a:moveTo>
                  <a:lnTo>
                    <a:pt x="378620" y="445436"/>
                  </a:lnTo>
                  <a:lnTo>
                    <a:pt x="423164" y="445436"/>
                  </a:lnTo>
                  <a:lnTo>
                    <a:pt x="423164" y="579066"/>
                  </a:lnTo>
                  <a:close/>
                  <a:moveTo>
                    <a:pt x="445436" y="400892"/>
                  </a:moveTo>
                  <a:lnTo>
                    <a:pt x="356349" y="400892"/>
                  </a:lnTo>
                  <a:lnTo>
                    <a:pt x="356349" y="356349"/>
                  </a:lnTo>
                  <a:lnTo>
                    <a:pt x="445436" y="356349"/>
                  </a:lnTo>
                  <a:close/>
                  <a:moveTo>
                    <a:pt x="668153" y="668153"/>
                  </a:moveTo>
                  <a:lnTo>
                    <a:pt x="579066" y="668153"/>
                  </a:lnTo>
                  <a:lnTo>
                    <a:pt x="579066" y="445436"/>
                  </a:lnTo>
                  <a:lnTo>
                    <a:pt x="668153" y="445436"/>
                  </a:lnTo>
                  <a:close/>
                  <a:moveTo>
                    <a:pt x="801784" y="668153"/>
                  </a:moveTo>
                  <a:lnTo>
                    <a:pt x="712697" y="668153"/>
                  </a:lnTo>
                  <a:lnTo>
                    <a:pt x="712697" y="445436"/>
                  </a:lnTo>
                  <a:lnTo>
                    <a:pt x="801784" y="445436"/>
                  </a:lnTo>
                  <a:close/>
                  <a:moveTo>
                    <a:pt x="913143" y="579066"/>
                  </a:moveTo>
                  <a:cubicBezTo>
                    <a:pt x="900842" y="579066"/>
                    <a:pt x="890871" y="589037"/>
                    <a:pt x="890871" y="601338"/>
                  </a:cubicBezTo>
                  <a:lnTo>
                    <a:pt x="890871" y="668153"/>
                  </a:lnTo>
                  <a:lnTo>
                    <a:pt x="846328" y="668153"/>
                  </a:lnTo>
                  <a:lnTo>
                    <a:pt x="846328" y="423164"/>
                  </a:lnTo>
                  <a:cubicBezTo>
                    <a:pt x="846328" y="410863"/>
                    <a:pt x="836357" y="400892"/>
                    <a:pt x="824056" y="400892"/>
                  </a:cubicBezTo>
                  <a:lnTo>
                    <a:pt x="556795" y="400892"/>
                  </a:lnTo>
                  <a:cubicBezTo>
                    <a:pt x="544494" y="400892"/>
                    <a:pt x="534523" y="410863"/>
                    <a:pt x="534523" y="423164"/>
                  </a:cubicBezTo>
                  <a:lnTo>
                    <a:pt x="534523" y="668153"/>
                  </a:lnTo>
                  <a:lnTo>
                    <a:pt x="489979" y="668153"/>
                  </a:lnTo>
                  <a:lnTo>
                    <a:pt x="489979" y="601338"/>
                  </a:lnTo>
                  <a:cubicBezTo>
                    <a:pt x="489979" y="589037"/>
                    <a:pt x="480008" y="579066"/>
                    <a:pt x="467707" y="579066"/>
                  </a:cubicBezTo>
                  <a:lnTo>
                    <a:pt x="467707" y="445436"/>
                  </a:lnTo>
                  <a:cubicBezTo>
                    <a:pt x="480008" y="445436"/>
                    <a:pt x="489979" y="435465"/>
                    <a:pt x="489979" y="423164"/>
                  </a:cubicBezTo>
                  <a:lnTo>
                    <a:pt x="489979" y="356349"/>
                  </a:lnTo>
                  <a:lnTo>
                    <a:pt x="890871" y="356349"/>
                  </a:lnTo>
                  <a:lnTo>
                    <a:pt x="890871" y="423164"/>
                  </a:lnTo>
                  <a:cubicBezTo>
                    <a:pt x="890871" y="435465"/>
                    <a:pt x="900842" y="445436"/>
                    <a:pt x="913143" y="445436"/>
                  </a:cubicBezTo>
                  <a:close/>
                  <a:moveTo>
                    <a:pt x="1024502" y="668153"/>
                  </a:moveTo>
                  <a:lnTo>
                    <a:pt x="935415" y="668153"/>
                  </a:lnTo>
                  <a:lnTo>
                    <a:pt x="935415" y="623610"/>
                  </a:lnTo>
                  <a:lnTo>
                    <a:pt x="1024502" y="623610"/>
                  </a:lnTo>
                  <a:close/>
                  <a:moveTo>
                    <a:pt x="957687" y="579066"/>
                  </a:moveTo>
                  <a:lnTo>
                    <a:pt x="957687" y="445436"/>
                  </a:lnTo>
                  <a:lnTo>
                    <a:pt x="1002230" y="445436"/>
                  </a:lnTo>
                  <a:lnTo>
                    <a:pt x="1002230" y="579066"/>
                  </a:lnTo>
                  <a:close/>
                  <a:moveTo>
                    <a:pt x="1024502" y="400892"/>
                  </a:moveTo>
                  <a:lnTo>
                    <a:pt x="935415" y="400892"/>
                  </a:lnTo>
                  <a:lnTo>
                    <a:pt x="935415" y="356349"/>
                  </a:lnTo>
                  <a:lnTo>
                    <a:pt x="1024502" y="356349"/>
                  </a:lnTo>
                  <a:close/>
                  <a:moveTo>
                    <a:pt x="311805" y="311805"/>
                  </a:moveTo>
                  <a:lnTo>
                    <a:pt x="311805" y="267261"/>
                  </a:lnTo>
                  <a:lnTo>
                    <a:pt x="1069046" y="267261"/>
                  </a:lnTo>
                  <a:lnTo>
                    <a:pt x="1069046" y="311805"/>
                  </a:lnTo>
                  <a:close/>
                </a:path>
              </a:pathLst>
            </a:custGeom>
            <a:solidFill>
              <a:schemeClr val="accent1"/>
            </a:solidFill>
            <a:ln w="22175" cap="flat">
              <a:noFill/>
              <a:prstDash val="solid"/>
              <a:miter/>
            </a:ln>
          </p:spPr>
          <p:txBody>
            <a:bodyPr rtlCol="0" anchor="ctr"/>
            <a:lstStyle/>
            <a:p>
              <a:endParaRPr lang="en-AU" dirty="0"/>
            </a:p>
          </p:txBody>
        </p:sp>
        <p:sp>
          <p:nvSpPr>
            <p:cNvPr id="63" name="Freeform: Shape 156">
              <a:extLst>
                <a:ext uri="{FF2B5EF4-FFF2-40B4-BE49-F238E27FC236}">
                  <a16:creationId xmlns:a16="http://schemas.microsoft.com/office/drawing/2014/main" id="{A17EFADA-3B99-5654-C304-09A60F505E3B}"/>
                </a:ext>
              </a:extLst>
            </p:cNvPr>
            <p:cNvSpPr/>
            <p:nvPr/>
          </p:nvSpPr>
          <p:spPr>
            <a:xfrm>
              <a:off x="9859958" y="1730045"/>
              <a:ext cx="1380850" cy="1336306"/>
            </a:xfrm>
            <a:custGeom>
              <a:avLst/>
              <a:gdLst>
                <a:gd name="connsiteX0" fmla="*/ 1358579 w 1380850"/>
                <a:gd name="connsiteY0" fmla="*/ 579066 h 1336306"/>
                <a:gd name="connsiteX1" fmla="*/ 1113589 w 1380850"/>
                <a:gd name="connsiteY1" fmla="*/ 579066 h 1336306"/>
                <a:gd name="connsiteX2" fmla="*/ 1113589 w 1380850"/>
                <a:gd name="connsiteY2" fmla="*/ 534523 h 1336306"/>
                <a:gd name="connsiteX3" fmla="*/ 1135861 w 1380850"/>
                <a:gd name="connsiteY3" fmla="*/ 534523 h 1336306"/>
                <a:gd name="connsiteX4" fmla="*/ 1158133 w 1380850"/>
                <a:gd name="connsiteY4" fmla="*/ 512251 h 1336306"/>
                <a:gd name="connsiteX5" fmla="*/ 1158133 w 1380850"/>
                <a:gd name="connsiteY5" fmla="*/ 423164 h 1336306"/>
                <a:gd name="connsiteX6" fmla="*/ 1135861 w 1380850"/>
                <a:gd name="connsiteY6" fmla="*/ 400892 h 1336306"/>
                <a:gd name="connsiteX7" fmla="*/ 1102921 w 1380850"/>
                <a:gd name="connsiteY7" fmla="*/ 400892 h 1336306"/>
                <a:gd name="connsiteX8" fmla="*/ 1094146 w 1380850"/>
                <a:gd name="connsiteY8" fmla="*/ 388375 h 1336306"/>
                <a:gd name="connsiteX9" fmla="*/ 712697 w 1380850"/>
                <a:gd name="connsiteY9" fmla="*/ 178865 h 1336306"/>
                <a:gd name="connsiteX10" fmla="*/ 712697 w 1380850"/>
                <a:gd name="connsiteY10" fmla="*/ 133631 h 1336306"/>
                <a:gd name="connsiteX11" fmla="*/ 824056 w 1380850"/>
                <a:gd name="connsiteY11" fmla="*/ 133631 h 1336306"/>
                <a:gd name="connsiteX12" fmla="*/ 846328 w 1380850"/>
                <a:gd name="connsiteY12" fmla="*/ 111359 h 1336306"/>
                <a:gd name="connsiteX13" fmla="*/ 846328 w 1380850"/>
                <a:gd name="connsiteY13" fmla="*/ 22272 h 1336306"/>
                <a:gd name="connsiteX14" fmla="*/ 824056 w 1380850"/>
                <a:gd name="connsiteY14" fmla="*/ 0 h 1336306"/>
                <a:gd name="connsiteX15" fmla="*/ 690425 w 1380850"/>
                <a:gd name="connsiteY15" fmla="*/ 0 h 1336306"/>
                <a:gd name="connsiteX16" fmla="*/ 668153 w 1380850"/>
                <a:gd name="connsiteY16" fmla="*/ 22272 h 1336306"/>
                <a:gd name="connsiteX17" fmla="*/ 668153 w 1380850"/>
                <a:gd name="connsiteY17" fmla="*/ 178865 h 1336306"/>
                <a:gd name="connsiteX18" fmla="*/ 286705 w 1380850"/>
                <a:gd name="connsiteY18" fmla="*/ 388375 h 1336306"/>
                <a:gd name="connsiteX19" fmla="*/ 277930 w 1380850"/>
                <a:gd name="connsiteY19" fmla="*/ 400892 h 1336306"/>
                <a:gd name="connsiteX20" fmla="*/ 244990 w 1380850"/>
                <a:gd name="connsiteY20" fmla="*/ 400892 h 1336306"/>
                <a:gd name="connsiteX21" fmla="*/ 222718 w 1380850"/>
                <a:gd name="connsiteY21" fmla="*/ 423164 h 1336306"/>
                <a:gd name="connsiteX22" fmla="*/ 222718 w 1380850"/>
                <a:gd name="connsiteY22" fmla="*/ 512251 h 1336306"/>
                <a:gd name="connsiteX23" fmla="*/ 244990 w 1380850"/>
                <a:gd name="connsiteY23" fmla="*/ 534523 h 1336306"/>
                <a:gd name="connsiteX24" fmla="*/ 267261 w 1380850"/>
                <a:gd name="connsiteY24" fmla="*/ 534523 h 1336306"/>
                <a:gd name="connsiteX25" fmla="*/ 267261 w 1380850"/>
                <a:gd name="connsiteY25" fmla="*/ 579066 h 1336306"/>
                <a:gd name="connsiteX26" fmla="*/ 22272 w 1380850"/>
                <a:gd name="connsiteY26" fmla="*/ 579066 h 1336306"/>
                <a:gd name="connsiteX27" fmla="*/ 0 w 1380850"/>
                <a:gd name="connsiteY27" fmla="*/ 601338 h 1336306"/>
                <a:gd name="connsiteX28" fmla="*/ 0 w 1380850"/>
                <a:gd name="connsiteY28" fmla="*/ 668153 h 1336306"/>
                <a:gd name="connsiteX29" fmla="*/ 22272 w 1380850"/>
                <a:gd name="connsiteY29" fmla="*/ 690425 h 1336306"/>
                <a:gd name="connsiteX30" fmla="*/ 44544 w 1380850"/>
                <a:gd name="connsiteY30" fmla="*/ 668153 h 1336306"/>
                <a:gd name="connsiteX31" fmla="*/ 44544 w 1380850"/>
                <a:gd name="connsiteY31" fmla="*/ 623610 h 1336306"/>
                <a:gd name="connsiteX32" fmla="*/ 1336307 w 1380850"/>
                <a:gd name="connsiteY32" fmla="*/ 623610 h 1336306"/>
                <a:gd name="connsiteX33" fmla="*/ 1336307 w 1380850"/>
                <a:gd name="connsiteY33" fmla="*/ 1291763 h 1336306"/>
                <a:gd name="connsiteX34" fmla="*/ 1291763 w 1380850"/>
                <a:gd name="connsiteY34" fmla="*/ 1291763 h 1336306"/>
                <a:gd name="connsiteX35" fmla="*/ 1269492 w 1380850"/>
                <a:gd name="connsiteY35" fmla="*/ 1314035 h 1336306"/>
                <a:gd name="connsiteX36" fmla="*/ 1291763 w 1380850"/>
                <a:gd name="connsiteY36" fmla="*/ 1336307 h 1336306"/>
                <a:gd name="connsiteX37" fmla="*/ 1358579 w 1380850"/>
                <a:gd name="connsiteY37" fmla="*/ 1336307 h 1336306"/>
                <a:gd name="connsiteX38" fmla="*/ 1380851 w 1380850"/>
                <a:gd name="connsiteY38" fmla="*/ 1314035 h 1336306"/>
                <a:gd name="connsiteX39" fmla="*/ 1380851 w 1380850"/>
                <a:gd name="connsiteY39" fmla="*/ 601338 h 1336306"/>
                <a:gd name="connsiteX40" fmla="*/ 1358579 w 1380850"/>
                <a:gd name="connsiteY40" fmla="*/ 579066 h 1336306"/>
                <a:gd name="connsiteX41" fmla="*/ 712697 w 1380850"/>
                <a:gd name="connsiteY41" fmla="*/ 44544 h 1336306"/>
                <a:gd name="connsiteX42" fmla="*/ 801784 w 1380850"/>
                <a:gd name="connsiteY42" fmla="*/ 44544 h 1336306"/>
                <a:gd name="connsiteX43" fmla="*/ 801784 w 1380850"/>
                <a:gd name="connsiteY43" fmla="*/ 89087 h 1336306"/>
                <a:gd name="connsiteX44" fmla="*/ 712697 w 1380850"/>
                <a:gd name="connsiteY44" fmla="*/ 89087 h 1336306"/>
                <a:gd name="connsiteX45" fmla="*/ 267261 w 1380850"/>
                <a:gd name="connsiteY45" fmla="*/ 445436 h 1336306"/>
                <a:gd name="connsiteX46" fmla="*/ 913143 w 1380850"/>
                <a:gd name="connsiteY46" fmla="*/ 445436 h 1336306"/>
                <a:gd name="connsiteX47" fmla="*/ 935415 w 1380850"/>
                <a:gd name="connsiteY47" fmla="*/ 423164 h 1336306"/>
                <a:gd name="connsiteX48" fmla="*/ 913143 w 1380850"/>
                <a:gd name="connsiteY48" fmla="*/ 400892 h 1336306"/>
                <a:gd name="connsiteX49" fmla="*/ 332919 w 1380850"/>
                <a:gd name="connsiteY49" fmla="*/ 400892 h 1336306"/>
                <a:gd name="connsiteX50" fmla="*/ 959867 w 1380850"/>
                <a:gd name="connsiteY50" fmla="*/ 312916 h 1336306"/>
                <a:gd name="connsiteX51" fmla="*/ 1047843 w 1380850"/>
                <a:gd name="connsiteY51" fmla="*/ 400892 h 1336306"/>
                <a:gd name="connsiteX52" fmla="*/ 1002230 w 1380850"/>
                <a:gd name="connsiteY52" fmla="*/ 400892 h 1336306"/>
                <a:gd name="connsiteX53" fmla="*/ 979958 w 1380850"/>
                <a:gd name="connsiteY53" fmla="*/ 423164 h 1336306"/>
                <a:gd name="connsiteX54" fmla="*/ 1002230 w 1380850"/>
                <a:gd name="connsiteY54" fmla="*/ 445436 h 1336306"/>
                <a:gd name="connsiteX55" fmla="*/ 1113589 w 1380850"/>
                <a:gd name="connsiteY55" fmla="*/ 445436 h 1336306"/>
                <a:gd name="connsiteX56" fmla="*/ 1113589 w 1380850"/>
                <a:gd name="connsiteY56" fmla="*/ 489979 h 1336306"/>
                <a:gd name="connsiteX57" fmla="*/ 267261 w 1380850"/>
                <a:gd name="connsiteY57" fmla="*/ 489979 h 1336306"/>
                <a:gd name="connsiteX58" fmla="*/ 311805 w 1380850"/>
                <a:gd name="connsiteY58" fmla="*/ 534523 h 1336306"/>
                <a:gd name="connsiteX59" fmla="*/ 1069046 w 1380850"/>
                <a:gd name="connsiteY59" fmla="*/ 534523 h 1336306"/>
                <a:gd name="connsiteX60" fmla="*/ 1069046 w 1380850"/>
                <a:gd name="connsiteY60" fmla="*/ 579066 h 1336306"/>
                <a:gd name="connsiteX61" fmla="*/ 311805 w 1380850"/>
                <a:gd name="connsiteY61" fmla="*/ 579066 h 133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0850" h="1336306">
                  <a:moveTo>
                    <a:pt x="1358579" y="579066"/>
                  </a:moveTo>
                  <a:lnTo>
                    <a:pt x="1113589" y="579066"/>
                  </a:lnTo>
                  <a:lnTo>
                    <a:pt x="1113589" y="534523"/>
                  </a:lnTo>
                  <a:lnTo>
                    <a:pt x="1135861" y="534523"/>
                  </a:lnTo>
                  <a:cubicBezTo>
                    <a:pt x="1148162" y="534523"/>
                    <a:pt x="1158133" y="524552"/>
                    <a:pt x="1158133" y="512251"/>
                  </a:cubicBezTo>
                  <a:lnTo>
                    <a:pt x="1158133" y="423164"/>
                  </a:lnTo>
                  <a:cubicBezTo>
                    <a:pt x="1158133" y="410863"/>
                    <a:pt x="1148162" y="400892"/>
                    <a:pt x="1135861" y="400892"/>
                  </a:cubicBezTo>
                  <a:lnTo>
                    <a:pt x="1102921" y="400892"/>
                  </a:lnTo>
                  <a:lnTo>
                    <a:pt x="1094146" y="388375"/>
                  </a:lnTo>
                  <a:cubicBezTo>
                    <a:pt x="1006366" y="263163"/>
                    <a:pt x="865457" y="185768"/>
                    <a:pt x="712697" y="178865"/>
                  </a:cubicBezTo>
                  <a:lnTo>
                    <a:pt x="712697" y="133631"/>
                  </a:lnTo>
                  <a:lnTo>
                    <a:pt x="824056" y="133631"/>
                  </a:lnTo>
                  <a:cubicBezTo>
                    <a:pt x="836357" y="133631"/>
                    <a:pt x="846328" y="123659"/>
                    <a:pt x="846328" y="111359"/>
                  </a:cubicBezTo>
                  <a:lnTo>
                    <a:pt x="846328" y="22272"/>
                  </a:lnTo>
                  <a:cubicBezTo>
                    <a:pt x="846328" y="9972"/>
                    <a:pt x="836357" y="0"/>
                    <a:pt x="824056" y="0"/>
                  </a:cubicBezTo>
                  <a:lnTo>
                    <a:pt x="690425" y="0"/>
                  </a:lnTo>
                  <a:cubicBezTo>
                    <a:pt x="678125" y="0"/>
                    <a:pt x="668153" y="9972"/>
                    <a:pt x="668153" y="22272"/>
                  </a:cubicBezTo>
                  <a:lnTo>
                    <a:pt x="668153" y="178865"/>
                  </a:lnTo>
                  <a:cubicBezTo>
                    <a:pt x="515391" y="185758"/>
                    <a:pt x="374478" y="263154"/>
                    <a:pt x="286705" y="388375"/>
                  </a:cubicBezTo>
                  <a:lnTo>
                    <a:pt x="277930" y="400892"/>
                  </a:lnTo>
                  <a:lnTo>
                    <a:pt x="244990" y="400892"/>
                  </a:lnTo>
                  <a:cubicBezTo>
                    <a:pt x="232689" y="400892"/>
                    <a:pt x="222718" y="410863"/>
                    <a:pt x="222718" y="423164"/>
                  </a:cubicBezTo>
                  <a:lnTo>
                    <a:pt x="222718" y="512251"/>
                  </a:lnTo>
                  <a:cubicBezTo>
                    <a:pt x="222718" y="524552"/>
                    <a:pt x="232689" y="534523"/>
                    <a:pt x="244990" y="534523"/>
                  </a:cubicBezTo>
                  <a:lnTo>
                    <a:pt x="267261" y="534523"/>
                  </a:lnTo>
                  <a:lnTo>
                    <a:pt x="267261" y="579066"/>
                  </a:lnTo>
                  <a:lnTo>
                    <a:pt x="22272" y="579066"/>
                  </a:lnTo>
                  <a:cubicBezTo>
                    <a:pt x="9972" y="579066"/>
                    <a:pt x="0" y="589037"/>
                    <a:pt x="0" y="601338"/>
                  </a:cubicBezTo>
                  <a:lnTo>
                    <a:pt x="0" y="668153"/>
                  </a:lnTo>
                  <a:cubicBezTo>
                    <a:pt x="0" y="680454"/>
                    <a:pt x="9972" y="690425"/>
                    <a:pt x="22272" y="690425"/>
                  </a:cubicBezTo>
                  <a:cubicBezTo>
                    <a:pt x="34572" y="690425"/>
                    <a:pt x="44544" y="680454"/>
                    <a:pt x="44544" y="668153"/>
                  </a:cubicBezTo>
                  <a:lnTo>
                    <a:pt x="44544" y="623610"/>
                  </a:lnTo>
                  <a:lnTo>
                    <a:pt x="1336307" y="623610"/>
                  </a:lnTo>
                  <a:lnTo>
                    <a:pt x="1336307" y="1291763"/>
                  </a:lnTo>
                  <a:lnTo>
                    <a:pt x="1291763" y="1291763"/>
                  </a:lnTo>
                  <a:cubicBezTo>
                    <a:pt x="1279463" y="1291763"/>
                    <a:pt x="1269492" y="1301734"/>
                    <a:pt x="1269492" y="1314035"/>
                  </a:cubicBezTo>
                  <a:cubicBezTo>
                    <a:pt x="1269492" y="1326336"/>
                    <a:pt x="1279463" y="1336307"/>
                    <a:pt x="1291763" y="1336307"/>
                  </a:cubicBezTo>
                  <a:lnTo>
                    <a:pt x="1358579" y="1336307"/>
                  </a:lnTo>
                  <a:cubicBezTo>
                    <a:pt x="1370879" y="1336307"/>
                    <a:pt x="1380851" y="1326336"/>
                    <a:pt x="1380851" y="1314035"/>
                  </a:cubicBezTo>
                  <a:lnTo>
                    <a:pt x="1380851" y="601338"/>
                  </a:lnTo>
                  <a:cubicBezTo>
                    <a:pt x="1380851" y="589037"/>
                    <a:pt x="1370879" y="579066"/>
                    <a:pt x="1358579" y="579066"/>
                  </a:cubicBezTo>
                  <a:close/>
                  <a:moveTo>
                    <a:pt x="712697" y="44544"/>
                  </a:moveTo>
                  <a:lnTo>
                    <a:pt x="801784" y="44544"/>
                  </a:lnTo>
                  <a:lnTo>
                    <a:pt x="801784" y="89087"/>
                  </a:lnTo>
                  <a:lnTo>
                    <a:pt x="712697" y="89087"/>
                  </a:lnTo>
                  <a:close/>
                  <a:moveTo>
                    <a:pt x="267261" y="445436"/>
                  </a:moveTo>
                  <a:lnTo>
                    <a:pt x="913143" y="445436"/>
                  </a:lnTo>
                  <a:cubicBezTo>
                    <a:pt x="925444" y="445436"/>
                    <a:pt x="935415" y="435465"/>
                    <a:pt x="935415" y="423164"/>
                  </a:cubicBezTo>
                  <a:cubicBezTo>
                    <a:pt x="935415" y="410863"/>
                    <a:pt x="925444" y="400892"/>
                    <a:pt x="913143" y="400892"/>
                  </a:cubicBezTo>
                  <a:lnTo>
                    <a:pt x="332919" y="400892"/>
                  </a:lnTo>
                  <a:cubicBezTo>
                    <a:pt x="481752" y="203471"/>
                    <a:pt x="762446" y="164083"/>
                    <a:pt x="959867" y="312916"/>
                  </a:cubicBezTo>
                  <a:cubicBezTo>
                    <a:pt x="993143" y="338003"/>
                    <a:pt x="1022756" y="367616"/>
                    <a:pt x="1047843" y="400892"/>
                  </a:cubicBezTo>
                  <a:lnTo>
                    <a:pt x="1002230" y="400892"/>
                  </a:lnTo>
                  <a:cubicBezTo>
                    <a:pt x="989929" y="400892"/>
                    <a:pt x="979958" y="410863"/>
                    <a:pt x="979958" y="423164"/>
                  </a:cubicBezTo>
                  <a:cubicBezTo>
                    <a:pt x="979958" y="435465"/>
                    <a:pt x="989929" y="445436"/>
                    <a:pt x="1002230" y="445436"/>
                  </a:cubicBezTo>
                  <a:lnTo>
                    <a:pt x="1113589" y="445436"/>
                  </a:lnTo>
                  <a:lnTo>
                    <a:pt x="1113589" y="489979"/>
                  </a:lnTo>
                  <a:lnTo>
                    <a:pt x="267261" y="489979"/>
                  </a:lnTo>
                  <a:close/>
                  <a:moveTo>
                    <a:pt x="311805" y="534523"/>
                  </a:moveTo>
                  <a:lnTo>
                    <a:pt x="1069046" y="534523"/>
                  </a:lnTo>
                  <a:lnTo>
                    <a:pt x="1069046" y="579066"/>
                  </a:lnTo>
                  <a:lnTo>
                    <a:pt x="311805" y="579066"/>
                  </a:lnTo>
                  <a:close/>
                </a:path>
              </a:pathLst>
            </a:custGeom>
            <a:solidFill>
              <a:schemeClr val="accent1"/>
            </a:solidFill>
            <a:ln w="22175" cap="flat">
              <a:noFill/>
              <a:prstDash val="solid"/>
              <a:miter/>
            </a:ln>
          </p:spPr>
          <p:txBody>
            <a:bodyPr rtlCol="0" anchor="ctr"/>
            <a:lstStyle/>
            <a:p>
              <a:endParaRPr lang="en-AU" dirty="0"/>
            </a:p>
          </p:txBody>
        </p:sp>
        <p:sp>
          <p:nvSpPr>
            <p:cNvPr id="64" name="Freeform: Shape 157">
              <a:extLst>
                <a:ext uri="{FF2B5EF4-FFF2-40B4-BE49-F238E27FC236}">
                  <a16:creationId xmlns:a16="http://schemas.microsoft.com/office/drawing/2014/main" id="{566B8010-E199-F20E-13F8-155BF1DB5800}"/>
                </a:ext>
              </a:extLst>
            </p:cNvPr>
            <p:cNvSpPr/>
            <p:nvPr/>
          </p:nvSpPr>
          <p:spPr>
            <a:xfrm>
              <a:off x="9949045" y="2398199"/>
              <a:ext cx="133630" cy="222717"/>
            </a:xfrm>
            <a:custGeom>
              <a:avLst/>
              <a:gdLst>
                <a:gd name="connsiteX0" fmla="*/ 22272 w 133630"/>
                <a:gd name="connsiteY0" fmla="*/ 222718 h 222717"/>
                <a:gd name="connsiteX1" fmla="*/ 111359 w 133630"/>
                <a:gd name="connsiteY1" fmla="*/ 222718 h 222717"/>
                <a:gd name="connsiteX2" fmla="*/ 133631 w 133630"/>
                <a:gd name="connsiteY2" fmla="*/ 200446 h 222717"/>
                <a:gd name="connsiteX3" fmla="*/ 133631 w 133630"/>
                <a:gd name="connsiteY3" fmla="*/ 22272 h 222717"/>
                <a:gd name="connsiteX4" fmla="*/ 111359 w 133630"/>
                <a:gd name="connsiteY4" fmla="*/ 0 h 222717"/>
                <a:gd name="connsiteX5" fmla="*/ 22272 w 133630"/>
                <a:gd name="connsiteY5" fmla="*/ 0 h 222717"/>
                <a:gd name="connsiteX6" fmla="*/ 0 w 133630"/>
                <a:gd name="connsiteY6" fmla="*/ 22272 h 222717"/>
                <a:gd name="connsiteX7" fmla="*/ 0 w 133630"/>
                <a:gd name="connsiteY7" fmla="*/ 200446 h 222717"/>
                <a:gd name="connsiteX8" fmla="*/ 22272 w 133630"/>
                <a:gd name="connsiteY8" fmla="*/ 222718 h 222717"/>
                <a:gd name="connsiteX9" fmla="*/ 44544 w 133630"/>
                <a:gd name="connsiteY9" fmla="*/ 44544 h 222717"/>
                <a:gd name="connsiteX10" fmla="*/ 89087 w 133630"/>
                <a:gd name="connsiteY10" fmla="*/ 44544 h 222717"/>
                <a:gd name="connsiteX11" fmla="*/ 89087 w 133630"/>
                <a:gd name="connsiteY11" fmla="*/ 178174 h 222717"/>
                <a:gd name="connsiteX12" fmla="*/ 44544 w 133630"/>
                <a:gd name="connsiteY12" fmla="*/ 178174 h 22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630" h="222717">
                  <a:moveTo>
                    <a:pt x="22272" y="222718"/>
                  </a:moveTo>
                  <a:lnTo>
                    <a:pt x="111359" y="222718"/>
                  </a:lnTo>
                  <a:cubicBezTo>
                    <a:pt x="123660" y="222718"/>
                    <a:pt x="133631" y="212747"/>
                    <a:pt x="133631" y="200446"/>
                  </a:cubicBezTo>
                  <a:lnTo>
                    <a:pt x="133631" y="22272"/>
                  </a:lnTo>
                  <a:cubicBezTo>
                    <a:pt x="133631" y="9971"/>
                    <a:pt x="123660" y="0"/>
                    <a:pt x="111359" y="0"/>
                  </a:cubicBezTo>
                  <a:lnTo>
                    <a:pt x="22272" y="0"/>
                  </a:lnTo>
                  <a:cubicBezTo>
                    <a:pt x="9972" y="0"/>
                    <a:pt x="0" y="9971"/>
                    <a:pt x="0" y="22272"/>
                  </a:cubicBezTo>
                  <a:lnTo>
                    <a:pt x="0" y="200446"/>
                  </a:lnTo>
                  <a:cubicBezTo>
                    <a:pt x="0" y="212747"/>
                    <a:pt x="9972" y="222718"/>
                    <a:pt x="22272" y="222718"/>
                  </a:cubicBezTo>
                  <a:close/>
                  <a:moveTo>
                    <a:pt x="44544" y="44544"/>
                  </a:moveTo>
                  <a:lnTo>
                    <a:pt x="89087" y="44544"/>
                  </a:lnTo>
                  <a:lnTo>
                    <a:pt x="89087" y="178174"/>
                  </a:lnTo>
                  <a:lnTo>
                    <a:pt x="44544" y="178174"/>
                  </a:lnTo>
                  <a:close/>
                </a:path>
              </a:pathLst>
            </a:custGeom>
            <a:solidFill>
              <a:schemeClr val="accent1"/>
            </a:solidFill>
            <a:ln w="22175" cap="flat">
              <a:noFill/>
              <a:prstDash val="solid"/>
              <a:miter/>
            </a:ln>
          </p:spPr>
          <p:txBody>
            <a:bodyPr rtlCol="0" anchor="ctr"/>
            <a:lstStyle/>
            <a:p>
              <a:endParaRPr lang="en-AU" dirty="0"/>
            </a:p>
          </p:txBody>
        </p:sp>
        <p:sp>
          <p:nvSpPr>
            <p:cNvPr id="65" name="Freeform: Shape 158">
              <a:extLst>
                <a:ext uri="{FF2B5EF4-FFF2-40B4-BE49-F238E27FC236}">
                  <a16:creationId xmlns:a16="http://schemas.microsoft.com/office/drawing/2014/main" id="{4628C2A0-B63D-DFA2-AC9B-A678CAF08880}"/>
                </a:ext>
              </a:extLst>
            </p:cNvPr>
            <p:cNvSpPr/>
            <p:nvPr/>
          </p:nvSpPr>
          <p:spPr>
            <a:xfrm>
              <a:off x="9949045" y="2665460"/>
              <a:ext cx="133630" cy="222717"/>
            </a:xfrm>
            <a:custGeom>
              <a:avLst/>
              <a:gdLst>
                <a:gd name="connsiteX0" fmla="*/ 0 w 133630"/>
                <a:gd name="connsiteY0" fmla="*/ 200446 h 222717"/>
                <a:gd name="connsiteX1" fmla="*/ 22272 w 133630"/>
                <a:gd name="connsiteY1" fmla="*/ 222718 h 222717"/>
                <a:gd name="connsiteX2" fmla="*/ 111359 w 133630"/>
                <a:gd name="connsiteY2" fmla="*/ 222718 h 222717"/>
                <a:gd name="connsiteX3" fmla="*/ 133631 w 133630"/>
                <a:gd name="connsiteY3" fmla="*/ 200446 h 222717"/>
                <a:gd name="connsiteX4" fmla="*/ 133631 w 133630"/>
                <a:gd name="connsiteY4" fmla="*/ 22272 h 222717"/>
                <a:gd name="connsiteX5" fmla="*/ 111359 w 133630"/>
                <a:gd name="connsiteY5" fmla="*/ 0 h 222717"/>
                <a:gd name="connsiteX6" fmla="*/ 22272 w 133630"/>
                <a:gd name="connsiteY6" fmla="*/ 0 h 222717"/>
                <a:gd name="connsiteX7" fmla="*/ 0 w 133630"/>
                <a:gd name="connsiteY7" fmla="*/ 22272 h 222717"/>
                <a:gd name="connsiteX8" fmla="*/ 44544 w 133630"/>
                <a:gd name="connsiteY8" fmla="*/ 44544 h 222717"/>
                <a:gd name="connsiteX9" fmla="*/ 89087 w 133630"/>
                <a:gd name="connsiteY9" fmla="*/ 44544 h 222717"/>
                <a:gd name="connsiteX10" fmla="*/ 89087 w 133630"/>
                <a:gd name="connsiteY10" fmla="*/ 178174 h 222717"/>
                <a:gd name="connsiteX11" fmla="*/ 44544 w 133630"/>
                <a:gd name="connsiteY11" fmla="*/ 178174 h 22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630" h="222717">
                  <a:moveTo>
                    <a:pt x="0" y="200446"/>
                  </a:moveTo>
                  <a:cubicBezTo>
                    <a:pt x="0" y="212747"/>
                    <a:pt x="9972" y="222718"/>
                    <a:pt x="22272" y="222718"/>
                  </a:cubicBezTo>
                  <a:lnTo>
                    <a:pt x="111359" y="222718"/>
                  </a:lnTo>
                  <a:cubicBezTo>
                    <a:pt x="123660" y="222718"/>
                    <a:pt x="133631" y="212747"/>
                    <a:pt x="133631" y="200446"/>
                  </a:cubicBezTo>
                  <a:lnTo>
                    <a:pt x="133631" y="22272"/>
                  </a:lnTo>
                  <a:cubicBezTo>
                    <a:pt x="133631" y="9971"/>
                    <a:pt x="123660" y="0"/>
                    <a:pt x="111359" y="0"/>
                  </a:cubicBezTo>
                  <a:lnTo>
                    <a:pt x="22272" y="0"/>
                  </a:lnTo>
                  <a:cubicBezTo>
                    <a:pt x="9972" y="0"/>
                    <a:pt x="0" y="9971"/>
                    <a:pt x="0" y="22272"/>
                  </a:cubicBezTo>
                  <a:close/>
                  <a:moveTo>
                    <a:pt x="44544" y="44544"/>
                  </a:moveTo>
                  <a:lnTo>
                    <a:pt x="89087" y="44544"/>
                  </a:lnTo>
                  <a:lnTo>
                    <a:pt x="89087" y="178174"/>
                  </a:lnTo>
                  <a:lnTo>
                    <a:pt x="44544" y="178174"/>
                  </a:lnTo>
                  <a:close/>
                </a:path>
              </a:pathLst>
            </a:custGeom>
            <a:solidFill>
              <a:schemeClr val="accent1"/>
            </a:solidFill>
            <a:ln w="22175" cap="flat">
              <a:noFill/>
              <a:prstDash val="solid"/>
              <a:miter/>
            </a:ln>
          </p:spPr>
          <p:txBody>
            <a:bodyPr rtlCol="0" anchor="ctr"/>
            <a:lstStyle/>
            <a:p>
              <a:endParaRPr lang="en-AU" dirty="0"/>
            </a:p>
          </p:txBody>
        </p:sp>
        <p:sp>
          <p:nvSpPr>
            <p:cNvPr id="66" name="Freeform: Shape 159">
              <a:extLst>
                <a:ext uri="{FF2B5EF4-FFF2-40B4-BE49-F238E27FC236}">
                  <a16:creationId xmlns:a16="http://schemas.microsoft.com/office/drawing/2014/main" id="{21EF1C34-8D20-2C86-C0B9-12F84425AEC8}"/>
                </a:ext>
              </a:extLst>
            </p:cNvPr>
            <p:cNvSpPr/>
            <p:nvPr/>
          </p:nvSpPr>
          <p:spPr>
            <a:xfrm>
              <a:off x="11018091" y="2398199"/>
              <a:ext cx="133630" cy="222717"/>
            </a:xfrm>
            <a:custGeom>
              <a:avLst/>
              <a:gdLst>
                <a:gd name="connsiteX0" fmla="*/ 22272 w 133630"/>
                <a:gd name="connsiteY0" fmla="*/ 222718 h 222717"/>
                <a:gd name="connsiteX1" fmla="*/ 111359 w 133630"/>
                <a:gd name="connsiteY1" fmla="*/ 222718 h 222717"/>
                <a:gd name="connsiteX2" fmla="*/ 133631 w 133630"/>
                <a:gd name="connsiteY2" fmla="*/ 200446 h 222717"/>
                <a:gd name="connsiteX3" fmla="*/ 133631 w 133630"/>
                <a:gd name="connsiteY3" fmla="*/ 22272 h 222717"/>
                <a:gd name="connsiteX4" fmla="*/ 111359 w 133630"/>
                <a:gd name="connsiteY4" fmla="*/ 0 h 222717"/>
                <a:gd name="connsiteX5" fmla="*/ 22272 w 133630"/>
                <a:gd name="connsiteY5" fmla="*/ 0 h 222717"/>
                <a:gd name="connsiteX6" fmla="*/ 0 w 133630"/>
                <a:gd name="connsiteY6" fmla="*/ 22272 h 222717"/>
                <a:gd name="connsiteX7" fmla="*/ 0 w 133630"/>
                <a:gd name="connsiteY7" fmla="*/ 200446 h 222717"/>
                <a:gd name="connsiteX8" fmla="*/ 22272 w 133630"/>
                <a:gd name="connsiteY8" fmla="*/ 222718 h 222717"/>
                <a:gd name="connsiteX9" fmla="*/ 44544 w 133630"/>
                <a:gd name="connsiteY9" fmla="*/ 44544 h 222717"/>
                <a:gd name="connsiteX10" fmla="*/ 89087 w 133630"/>
                <a:gd name="connsiteY10" fmla="*/ 44544 h 222717"/>
                <a:gd name="connsiteX11" fmla="*/ 89087 w 133630"/>
                <a:gd name="connsiteY11" fmla="*/ 178174 h 222717"/>
                <a:gd name="connsiteX12" fmla="*/ 44544 w 133630"/>
                <a:gd name="connsiteY12" fmla="*/ 178174 h 22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630" h="222717">
                  <a:moveTo>
                    <a:pt x="22272" y="222718"/>
                  </a:moveTo>
                  <a:lnTo>
                    <a:pt x="111359" y="222718"/>
                  </a:lnTo>
                  <a:cubicBezTo>
                    <a:pt x="123660" y="222718"/>
                    <a:pt x="133631" y="212747"/>
                    <a:pt x="133631" y="200446"/>
                  </a:cubicBezTo>
                  <a:lnTo>
                    <a:pt x="133631" y="22272"/>
                  </a:lnTo>
                  <a:cubicBezTo>
                    <a:pt x="133631" y="9971"/>
                    <a:pt x="123660" y="0"/>
                    <a:pt x="111359" y="0"/>
                  </a:cubicBezTo>
                  <a:lnTo>
                    <a:pt x="22272" y="0"/>
                  </a:lnTo>
                  <a:cubicBezTo>
                    <a:pt x="9971" y="0"/>
                    <a:pt x="0" y="9971"/>
                    <a:pt x="0" y="22272"/>
                  </a:cubicBezTo>
                  <a:lnTo>
                    <a:pt x="0" y="200446"/>
                  </a:lnTo>
                  <a:cubicBezTo>
                    <a:pt x="0" y="212747"/>
                    <a:pt x="9971" y="222718"/>
                    <a:pt x="22272" y="222718"/>
                  </a:cubicBezTo>
                  <a:close/>
                  <a:moveTo>
                    <a:pt x="44544" y="44544"/>
                  </a:moveTo>
                  <a:lnTo>
                    <a:pt x="89087" y="44544"/>
                  </a:lnTo>
                  <a:lnTo>
                    <a:pt x="89087" y="178174"/>
                  </a:lnTo>
                  <a:lnTo>
                    <a:pt x="44544" y="178174"/>
                  </a:lnTo>
                  <a:close/>
                </a:path>
              </a:pathLst>
            </a:custGeom>
            <a:solidFill>
              <a:schemeClr val="accent1"/>
            </a:solidFill>
            <a:ln w="22175" cap="flat">
              <a:noFill/>
              <a:prstDash val="solid"/>
              <a:miter/>
            </a:ln>
          </p:spPr>
          <p:txBody>
            <a:bodyPr rtlCol="0" anchor="ctr"/>
            <a:lstStyle/>
            <a:p>
              <a:endParaRPr lang="en-AU" dirty="0"/>
            </a:p>
          </p:txBody>
        </p:sp>
        <p:sp>
          <p:nvSpPr>
            <p:cNvPr id="67" name="Freeform: Shape 160">
              <a:extLst>
                <a:ext uri="{FF2B5EF4-FFF2-40B4-BE49-F238E27FC236}">
                  <a16:creationId xmlns:a16="http://schemas.microsoft.com/office/drawing/2014/main" id="{BE2943B5-2664-6A18-4619-BEB700A1465F}"/>
                </a:ext>
              </a:extLst>
            </p:cNvPr>
            <p:cNvSpPr/>
            <p:nvPr/>
          </p:nvSpPr>
          <p:spPr>
            <a:xfrm>
              <a:off x="11018091" y="2665460"/>
              <a:ext cx="133630" cy="222717"/>
            </a:xfrm>
            <a:custGeom>
              <a:avLst/>
              <a:gdLst>
                <a:gd name="connsiteX0" fmla="*/ 0 w 133630"/>
                <a:gd name="connsiteY0" fmla="*/ 200446 h 222717"/>
                <a:gd name="connsiteX1" fmla="*/ 22272 w 133630"/>
                <a:gd name="connsiteY1" fmla="*/ 222718 h 222717"/>
                <a:gd name="connsiteX2" fmla="*/ 111359 w 133630"/>
                <a:gd name="connsiteY2" fmla="*/ 222718 h 222717"/>
                <a:gd name="connsiteX3" fmla="*/ 133631 w 133630"/>
                <a:gd name="connsiteY3" fmla="*/ 200446 h 222717"/>
                <a:gd name="connsiteX4" fmla="*/ 133631 w 133630"/>
                <a:gd name="connsiteY4" fmla="*/ 22272 h 222717"/>
                <a:gd name="connsiteX5" fmla="*/ 111359 w 133630"/>
                <a:gd name="connsiteY5" fmla="*/ 0 h 222717"/>
                <a:gd name="connsiteX6" fmla="*/ 22272 w 133630"/>
                <a:gd name="connsiteY6" fmla="*/ 0 h 222717"/>
                <a:gd name="connsiteX7" fmla="*/ 0 w 133630"/>
                <a:gd name="connsiteY7" fmla="*/ 22272 h 222717"/>
                <a:gd name="connsiteX8" fmla="*/ 44544 w 133630"/>
                <a:gd name="connsiteY8" fmla="*/ 44544 h 222717"/>
                <a:gd name="connsiteX9" fmla="*/ 89087 w 133630"/>
                <a:gd name="connsiteY9" fmla="*/ 44544 h 222717"/>
                <a:gd name="connsiteX10" fmla="*/ 89087 w 133630"/>
                <a:gd name="connsiteY10" fmla="*/ 178174 h 222717"/>
                <a:gd name="connsiteX11" fmla="*/ 44544 w 133630"/>
                <a:gd name="connsiteY11" fmla="*/ 178174 h 22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630" h="222717">
                  <a:moveTo>
                    <a:pt x="0" y="200446"/>
                  </a:moveTo>
                  <a:cubicBezTo>
                    <a:pt x="0" y="212747"/>
                    <a:pt x="9971" y="222718"/>
                    <a:pt x="22272" y="222718"/>
                  </a:cubicBezTo>
                  <a:lnTo>
                    <a:pt x="111359" y="222718"/>
                  </a:lnTo>
                  <a:cubicBezTo>
                    <a:pt x="123660" y="222718"/>
                    <a:pt x="133631" y="212747"/>
                    <a:pt x="133631" y="200446"/>
                  </a:cubicBezTo>
                  <a:lnTo>
                    <a:pt x="133631" y="22272"/>
                  </a:lnTo>
                  <a:cubicBezTo>
                    <a:pt x="133631" y="9971"/>
                    <a:pt x="123660" y="0"/>
                    <a:pt x="111359" y="0"/>
                  </a:cubicBezTo>
                  <a:lnTo>
                    <a:pt x="22272" y="0"/>
                  </a:lnTo>
                  <a:cubicBezTo>
                    <a:pt x="9971" y="0"/>
                    <a:pt x="0" y="9971"/>
                    <a:pt x="0" y="22272"/>
                  </a:cubicBezTo>
                  <a:close/>
                  <a:moveTo>
                    <a:pt x="44544" y="44544"/>
                  </a:moveTo>
                  <a:lnTo>
                    <a:pt x="89087" y="44544"/>
                  </a:lnTo>
                  <a:lnTo>
                    <a:pt x="89087" y="178174"/>
                  </a:lnTo>
                  <a:lnTo>
                    <a:pt x="44544" y="178174"/>
                  </a:lnTo>
                  <a:close/>
                </a:path>
              </a:pathLst>
            </a:custGeom>
            <a:solidFill>
              <a:schemeClr val="accent1"/>
            </a:solidFill>
            <a:ln w="22175" cap="flat">
              <a:noFill/>
              <a:prstDash val="solid"/>
              <a:miter/>
            </a:ln>
          </p:spPr>
          <p:txBody>
            <a:bodyPr rtlCol="0" anchor="ctr"/>
            <a:lstStyle/>
            <a:p>
              <a:endParaRPr lang="en-AU" dirty="0"/>
            </a:p>
          </p:txBody>
        </p:sp>
      </p:grpSp>
      <p:cxnSp>
        <p:nvCxnSpPr>
          <p:cNvPr id="68" name="Straight Arrow Connector 67">
            <a:extLst>
              <a:ext uri="{FF2B5EF4-FFF2-40B4-BE49-F238E27FC236}">
                <a16:creationId xmlns:a16="http://schemas.microsoft.com/office/drawing/2014/main" id="{9AF4FEE4-37DF-D57A-CC5F-07F58FFC8F4E}"/>
              </a:ext>
            </a:extLst>
          </p:cNvPr>
          <p:cNvCxnSpPr>
            <a:cxnSpLocks/>
          </p:cNvCxnSpPr>
          <p:nvPr/>
        </p:nvCxnSpPr>
        <p:spPr>
          <a:xfrm>
            <a:off x="2284094" y="3484286"/>
            <a:ext cx="656054" cy="0"/>
          </a:xfrm>
          <a:prstGeom prst="straightConnector1">
            <a:avLst/>
          </a:prstGeom>
          <a:ln w="793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4FC30A04-9E28-32B2-CB94-523F4EA0B9CF}"/>
              </a:ext>
            </a:extLst>
          </p:cNvPr>
          <p:cNvSpPr txBox="1"/>
          <p:nvPr/>
        </p:nvSpPr>
        <p:spPr>
          <a:xfrm>
            <a:off x="1759455" y="3577585"/>
            <a:ext cx="1565972" cy="1169551"/>
          </a:xfrm>
          <a:prstGeom prst="rect">
            <a:avLst/>
          </a:prstGeom>
          <a:noFill/>
        </p:spPr>
        <p:txBody>
          <a:bodyPr wrap="square" rtlCol="0">
            <a:spAutoFit/>
          </a:bodyPr>
          <a:lstStyle/>
          <a:p>
            <a:pPr algn="ctr"/>
            <a:r>
              <a:rPr lang="en-US" sz="1400" i="1" dirty="0">
                <a:solidFill>
                  <a:schemeClr val="bg1"/>
                </a:solidFill>
                <a:latin typeface="+mj-lt"/>
              </a:rPr>
              <a:t>Third-</a:t>
            </a:r>
            <a:br>
              <a:rPr lang="en-US" sz="1400" i="1" dirty="0">
                <a:solidFill>
                  <a:schemeClr val="bg1"/>
                </a:solidFill>
                <a:latin typeface="+mj-lt"/>
              </a:rPr>
            </a:br>
            <a:r>
              <a:rPr lang="en-US" sz="1400" i="1" dirty="0">
                <a:solidFill>
                  <a:schemeClr val="bg1"/>
                </a:solidFill>
                <a:latin typeface="+mj-lt"/>
              </a:rPr>
              <a:t>party </a:t>
            </a:r>
            <a:br>
              <a:rPr lang="en-US" sz="1400" i="1" dirty="0">
                <a:solidFill>
                  <a:schemeClr val="bg1"/>
                </a:solidFill>
                <a:latin typeface="+mj-lt"/>
              </a:rPr>
            </a:br>
            <a:r>
              <a:rPr lang="en-US" sz="1400" i="1" dirty="0">
                <a:solidFill>
                  <a:schemeClr val="bg1"/>
                </a:solidFill>
                <a:latin typeface="+mj-lt"/>
              </a:rPr>
              <a:t>data </a:t>
            </a:r>
            <a:br>
              <a:rPr lang="en-US" sz="1400" i="1" dirty="0">
                <a:solidFill>
                  <a:schemeClr val="bg1"/>
                </a:solidFill>
                <a:latin typeface="+mj-lt"/>
              </a:rPr>
            </a:br>
            <a:r>
              <a:rPr lang="en-US" sz="1400" i="1" dirty="0" err="1">
                <a:solidFill>
                  <a:schemeClr val="bg1"/>
                </a:solidFill>
                <a:latin typeface="+mj-lt"/>
              </a:rPr>
              <a:t>authenti</a:t>
            </a:r>
            <a:r>
              <a:rPr lang="en-US" sz="1400" i="1" dirty="0">
                <a:solidFill>
                  <a:schemeClr val="bg1"/>
                </a:solidFill>
                <a:latin typeface="+mj-lt"/>
              </a:rPr>
              <a:t>-</a:t>
            </a:r>
            <a:br>
              <a:rPr lang="en-US" sz="1400" i="1" dirty="0">
                <a:solidFill>
                  <a:schemeClr val="bg1"/>
                </a:solidFill>
                <a:latin typeface="+mj-lt"/>
              </a:rPr>
            </a:br>
            <a:r>
              <a:rPr lang="en-US" sz="1400" i="1" dirty="0">
                <a:solidFill>
                  <a:schemeClr val="bg1"/>
                </a:solidFill>
                <a:latin typeface="+mj-lt"/>
              </a:rPr>
              <a:t>cation</a:t>
            </a:r>
          </a:p>
        </p:txBody>
      </p:sp>
      <p:grpSp>
        <p:nvGrpSpPr>
          <p:cNvPr id="70" name="Group 69">
            <a:extLst>
              <a:ext uri="{FF2B5EF4-FFF2-40B4-BE49-F238E27FC236}">
                <a16:creationId xmlns:a16="http://schemas.microsoft.com/office/drawing/2014/main" id="{B20CD89B-9454-7ECC-B8D2-4E02B2DDFAE3}"/>
              </a:ext>
            </a:extLst>
          </p:cNvPr>
          <p:cNvGrpSpPr/>
          <p:nvPr/>
        </p:nvGrpSpPr>
        <p:grpSpPr>
          <a:xfrm>
            <a:off x="8738718" y="1536182"/>
            <a:ext cx="2654491" cy="1380850"/>
            <a:chOff x="8586317" y="1730045"/>
            <a:chExt cx="2654491" cy="1380850"/>
          </a:xfrm>
        </p:grpSpPr>
        <p:grpSp>
          <p:nvGrpSpPr>
            <p:cNvPr id="71" name="Graphic 44">
              <a:extLst>
                <a:ext uri="{FF2B5EF4-FFF2-40B4-BE49-F238E27FC236}">
                  <a16:creationId xmlns:a16="http://schemas.microsoft.com/office/drawing/2014/main" id="{AEF3754E-F12C-F282-C808-8F13A07C5027}"/>
                </a:ext>
              </a:extLst>
            </p:cNvPr>
            <p:cNvGrpSpPr/>
            <p:nvPr/>
          </p:nvGrpSpPr>
          <p:grpSpPr>
            <a:xfrm>
              <a:off x="9859958" y="1730045"/>
              <a:ext cx="1380850" cy="1380850"/>
              <a:chOff x="9859958" y="1730045"/>
              <a:chExt cx="1380850" cy="1380850"/>
            </a:xfrm>
            <a:solidFill>
              <a:schemeClr val="accent1"/>
            </a:solidFill>
          </p:grpSpPr>
          <p:sp>
            <p:nvSpPr>
              <p:cNvPr id="82" name="Freeform: Shape 174">
                <a:extLst>
                  <a:ext uri="{FF2B5EF4-FFF2-40B4-BE49-F238E27FC236}">
                    <a16:creationId xmlns:a16="http://schemas.microsoft.com/office/drawing/2014/main" id="{CAA7D52C-6DAF-B784-C3B2-729C98B7CAC2}"/>
                  </a:ext>
                </a:extLst>
              </p:cNvPr>
              <p:cNvSpPr/>
              <p:nvPr/>
            </p:nvSpPr>
            <p:spPr>
              <a:xfrm>
                <a:off x="9859958" y="2398199"/>
                <a:ext cx="1224947" cy="712697"/>
              </a:xfrm>
              <a:custGeom>
                <a:avLst/>
                <a:gdLst>
                  <a:gd name="connsiteX0" fmla="*/ 1202676 w 1224947"/>
                  <a:gd name="connsiteY0" fmla="*/ 623610 h 712697"/>
                  <a:gd name="connsiteX1" fmla="*/ 1069046 w 1224947"/>
                  <a:gd name="connsiteY1" fmla="*/ 623610 h 712697"/>
                  <a:gd name="connsiteX2" fmla="*/ 1069046 w 1224947"/>
                  <a:gd name="connsiteY2" fmla="*/ 601338 h 712697"/>
                  <a:gd name="connsiteX3" fmla="*/ 1046774 w 1224947"/>
                  <a:gd name="connsiteY3" fmla="*/ 579066 h 712697"/>
                  <a:gd name="connsiteX4" fmla="*/ 1046774 w 1224947"/>
                  <a:gd name="connsiteY4" fmla="*/ 445436 h 712697"/>
                  <a:gd name="connsiteX5" fmla="*/ 1069046 w 1224947"/>
                  <a:gd name="connsiteY5" fmla="*/ 423164 h 712697"/>
                  <a:gd name="connsiteX6" fmla="*/ 1069046 w 1224947"/>
                  <a:gd name="connsiteY6" fmla="*/ 356349 h 712697"/>
                  <a:gd name="connsiteX7" fmla="*/ 1091317 w 1224947"/>
                  <a:gd name="connsiteY7" fmla="*/ 356349 h 712697"/>
                  <a:gd name="connsiteX8" fmla="*/ 1113589 w 1224947"/>
                  <a:gd name="connsiteY8" fmla="*/ 334077 h 712697"/>
                  <a:gd name="connsiteX9" fmla="*/ 1113589 w 1224947"/>
                  <a:gd name="connsiteY9" fmla="*/ 244990 h 712697"/>
                  <a:gd name="connsiteX10" fmla="*/ 1091317 w 1224947"/>
                  <a:gd name="connsiteY10" fmla="*/ 222718 h 712697"/>
                  <a:gd name="connsiteX11" fmla="*/ 1069046 w 1224947"/>
                  <a:gd name="connsiteY11" fmla="*/ 222718 h 712697"/>
                  <a:gd name="connsiteX12" fmla="*/ 1069046 w 1224947"/>
                  <a:gd name="connsiteY12" fmla="*/ 22272 h 712697"/>
                  <a:gd name="connsiteX13" fmla="*/ 1046774 w 1224947"/>
                  <a:gd name="connsiteY13" fmla="*/ 0 h 712697"/>
                  <a:gd name="connsiteX14" fmla="*/ 957687 w 1224947"/>
                  <a:gd name="connsiteY14" fmla="*/ 0 h 712697"/>
                  <a:gd name="connsiteX15" fmla="*/ 935415 w 1224947"/>
                  <a:gd name="connsiteY15" fmla="*/ 22272 h 712697"/>
                  <a:gd name="connsiteX16" fmla="*/ 935415 w 1224947"/>
                  <a:gd name="connsiteY16" fmla="*/ 105145 h 712697"/>
                  <a:gd name="connsiteX17" fmla="*/ 699334 w 1224947"/>
                  <a:gd name="connsiteY17" fmla="*/ 1871 h 712697"/>
                  <a:gd name="connsiteX18" fmla="*/ 681517 w 1224947"/>
                  <a:gd name="connsiteY18" fmla="*/ 1871 h 712697"/>
                  <a:gd name="connsiteX19" fmla="*/ 445436 w 1224947"/>
                  <a:gd name="connsiteY19" fmla="*/ 105145 h 712697"/>
                  <a:gd name="connsiteX20" fmla="*/ 445436 w 1224947"/>
                  <a:gd name="connsiteY20" fmla="*/ 22272 h 712697"/>
                  <a:gd name="connsiteX21" fmla="*/ 423164 w 1224947"/>
                  <a:gd name="connsiteY21" fmla="*/ 0 h 712697"/>
                  <a:gd name="connsiteX22" fmla="*/ 334077 w 1224947"/>
                  <a:gd name="connsiteY22" fmla="*/ 0 h 712697"/>
                  <a:gd name="connsiteX23" fmla="*/ 311805 w 1224947"/>
                  <a:gd name="connsiteY23" fmla="*/ 22272 h 712697"/>
                  <a:gd name="connsiteX24" fmla="*/ 311805 w 1224947"/>
                  <a:gd name="connsiteY24" fmla="*/ 222718 h 712697"/>
                  <a:gd name="connsiteX25" fmla="*/ 289533 w 1224947"/>
                  <a:gd name="connsiteY25" fmla="*/ 222718 h 712697"/>
                  <a:gd name="connsiteX26" fmla="*/ 267261 w 1224947"/>
                  <a:gd name="connsiteY26" fmla="*/ 244990 h 712697"/>
                  <a:gd name="connsiteX27" fmla="*/ 267261 w 1224947"/>
                  <a:gd name="connsiteY27" fmla="*/ 334077 h 712697"/>
                  <a:gd name="connsiteX28" fmla="*/ 289533 w 1224947"/>
                  <a:gd name="connsiteY28" fmla="*/ 356349 h 712697"/>
                  <a:gd name="connsiteX29" fmla="*/ 311805 w 1224947"/>
                  <a:gd name="connsiteY29" fmla="*/ 356349 h 712697"/>
                  <a:gd name="connsiteX30" fmla="*/ 311805 w 1224947"/>
                  <a:gd name="connsiteY30" fmla="*/ 423164 h 712697"/>
                  <a:gd name="connsiteX31" fmla="*/ 334077 w 1224947"/>
                  <a:gd name="connsiteY31" fmla="*/ 445436 h 712697"/>
                  <a:gd name="connsiteX32" fmla="*/ 334077 w 1224947"/>
                  <a:gd name="connsiteY32" fmla="*/ 579066 h 712697"/>
                  <a:gd name="connsiteX33" fmla="*/ 311805 w 1224947"/>
                  <a:gd name="connsiteY33" fmla="*/ 601338 h 712697"/>
                  <a:gd name="connsiteX34" fmla="*/ 311805 w 1224947"/>
                  <a:gd name="connsiteY34" fmla="*/ 623610 h 712697"/>
                  <a:gd name="connsiteX35" fmla="*/ 44544 w 1224947"/>
                  <a:gd name="connsiteY35" fmla="*/ 623610 h 712697"/>
                  <a:gd name="connsiteX36" fmla="*/ 44544 w 1224947"/>
                  <a:gd name="connsiteY36" fmla="*/ 89087 h 712697"/>
                  <a:gd name="connsiteX37" fmla="*/ 22272 w 1224947"/>
                  <a:gd name="connsiteY37" fmla="*/ 66815 h 712697"/>
                  <a:gd name="connsiteX38" fmla="*/ 0 w 1224947"/>
                  <a:gd name="connsiteY38" fmla="*/ 89087 h 712697"/>
                  <a:gd name="connsiteX39" fmla="*/ 0 w 1224947"/>
                  <a:gd name="connsiteY39" fmla="*/ 645882 h 712697"/>
                  <a:gd name="connsiteX40" fmla="*/ 22272 w 1224947"/>
                  <a:gd name="connsiteY40" fmla="*/ 668153 h 712697"/>
                  <a:gd name="connsiteX41" fmla="*/ 311805 w 1224947"/>
                  <a:gd name="connsiteY41" fmla="*/ 668153 h 712697"/>
                  <a:gd name="connsiteX42" fmla="*/ 311805 w 1224947"/>
                  <a:gd name="connsiteY42" fmla="*/ 690425 h 712697"/>
                  <a:gd name="connsiteX43" fmla="*/ 334077 w 1224947"/>
                  <a:gd name="connsiteY43" fmla="*/ 712697 h 712697"/>
                  <a:gd name="connsiteX44" fmla="*/ 1046774 w 1224947"/>
                  <a:gd name="connsiteY44" fmla="*/ 712697 h 712697"/>
                  <a:gd name="connsiteX45" fmla="*/ 1069046 w 1224947"/>
                  <a:gd name="connsiteY45" fmla="*/ 690425 h 712697"/>
                  <a:gd name="connsiteX46" fmla="*/ 1069046 w 1224947"/>
                  <a:gd name="connsiteY46" fmla="*/ 668153 h 712697"/>
                  <a:gd name="connsiteX47" fmla="*/ 1202676 w 1224947"/>
                  <a:gd name="connsiteY47" fmla="*/ 668153 h 712697"/>
                  <a:gd name="connsiteX48" fmla="*/ 1224948 w 1224947"/>
                  <a:gd name="connsiteY48" fmla="*/ 645882 h 712697"/>
                  <a:gd name="connsiteX49" fmla="*/ 1202676 w 1224947"/>
                  <a:gd name="connsiteY49" fmla="*/ 623610 h 712697"/>
                  <a:gd name="connsiteX50" fmla="*/ 979958 w 1224947"/>
                  <a:gd name="connsiteY50" fmla="*/ 44544 h 712697"/>
                  <a:gd name="connsiteX51" fmla="*/ 1024502 w 1224947"/>
                  <a:gd name="connsiteY51" fmla="*/ 44544 h 712697"/>
                  <a:gd name="connsiteX52" fmla="*/ 1024502 w 1224947"/>
                  <a:gd name="connsiteY52" fmla="*/ 144121 h 712697"/>
                  <a:gd name="connsiteX53" fmla="*/ 979958 w 1224947"/>
                  <a:gd name="connsiteY53" fmla="*/ 124722 h 712697"/>
                  <a:gd name="connsiteX54" fmla="*/ 356349 w 1224947"/>
                  <a:gd name="connsiteY54" fmla="*/ 44544 h 712697"/>
                  <a:gd name="connsiteX55" fmla="*/ 400892 w 1224947"/>
                  <a:gd name="connsiteY55" fmla="*/ 44544 h 712697"/>
                  <a:gd name="connsiteX56" fmla="*/ 400892 w 1224947"/>
                  <a:gd name="connsiteY56" fmla="*/ 124722 h 712697"/>
                  <a:gd name="connsiteX57" fmla="*/ 356349 w 1224947"/>
                  <a:gd name="connsiteY57" fmla="*/ 144210 h 712697"/>
                  <a:gd name="connsiteX58" fmla="*/ 356349 w 1224947"/>
                  <a:gd name="connsiteY58" fmla="*/ 192740 h 712697"/>
                  <a:gd name="connsiteX59" fmla="*/ 690425 w 1224947"/>
                  <a:gd name="connsiteY59" fmla="*/ 46593 h 712697"/>
                  <a:gd name="connsiteX60" fmla="*/ 1024502 w 1224947"/>
                  <a:gd name="connsiteY60" fmla="*/ 192740 h 712697"/>
                  <a:gd name="connsiteX61" fmla="*/ 1024502 w 1224947"/>
                  <a:gd name="connsiteY61" fmla="*/ 222718 h 712697"/>
                  <a:gd name="connsiteX62" fmla="*/ 356349 w 1224947"/>
                  <a:gd name="connsiteY62" fmla="*/ 222718 h 712697"/>
                  <a:gd name="connsiteX63" fmla="*/ 445436 w 1224947"/>
                  <a:gd name="connsiteY63" fmla="*/ 668153 h 712697"/>
                  <a:gd name="connsiteX64" fmla="*/ 356349 w 1224947"/>
                  <a:gd name="connsiteY64" fmla="*/ 668153 h 712697"/>
                  <a:gd name="connsiteX65" fmla="*/ 356349 w 1224947"/>
                  <a:gd name="connsiteY65" fmla="*/ 623610 h 712697"/>
                  <a:gd name="connsiteX66" fmla="*/ 445436 w 1224947"/>
                  <a:gd name="connsiteY66" fmla="*/ 623610 h 712697"/>
                  <a:gd name="connsiteX67" fmla="*/ 378620 w 1224947"/>
                  <a:gd name="connsiteY67" fmla="*/ 579066 h 712697"/>
                  <a:gd name="connsiteX68" fmla="*/ 378620 w 1224947"/>
                  <a:gd name="connsiteY68" fmla="*/ 445436 h 712697"/>
                  <a:gd name="connsiteX69" fmla="*/ 423164 w 1224947"/>
                  <a:gd name="connsiteY69" fmla="*/ 445436 h 712697"/>
                  <a:gd name="connsiteX70" fmla="*/ 423164 w 1224947"/>
                  <a:gd name="connsiteY70" fmla="*/ 579066 h 712697"/>
                  <a:gd name="connsiteX71" fmla="*/ 445436 w 1224947"/>
                  <a:gd name="connsiteY71" fmla="*/ 400892 h 712697"/>
                  <a:gd name="connsiteX72" fmla="*/ 356349 w 1224947"/>
                  <a:gd name="connsiteY72" fmla="*/ 400892 h 712697"/>
                  <a:gd name="connsiteX73" fmla="*/ 356349 w 1224947"/>
                  <a:gd name="connsiteY73" fmla="*/ 356349 h 712697"/>
                  <a:gd name="connsiteX74" fmla="*/ 445436 w 1224947"/>
                  <a:gd name="connsiteY74" fmla="*/ 356349 h 712697"/>
                  <a:gd name="connsiteX75" fmla="*/ 668153 w 1224947"/>
                  <a:gd name="connsiteY75" fmla="*/ 668153 h 712697"/>
                  <a:gd name="connsiteX76" fmla="*/ 579066 w 1224947"/>
                  <a:gd name="connsiteY76" fmla="*/ 668153 h 712697"/>
                  <a:gd name="connsiteX77" fmla="*/ 579066 w 1224947"/>
                  <a:gd name="connsiteY77" fmla="*/ 445436 h 712697"/>
                  <a:gd name="connsiteX78" fmla="*/ 668153 w 1224947"/>
                  <a:gd name="connsiteY78" fmla="*/ 445436 h 712697"/>
                  <a:gd name="connsiteX79" fmla="*/ 801784 w 1224947"/>
                  <a:gd name="connsiteY79" fmla="*/ 668153 h 712697"/>
                  <a:gd name="connsiteX80" fmla="*/ 712697 w 1224947"/>
                  <a:gd name="connsiteY80" fmla="*/ 668153 h 712697"/>
                  <a:gd name="connsiteX81" fmla="*/ 712697 w 1224947"/>
                  <a:gd name="connsiteY81" fmla="*/ 445436 h 712697"/>
                  <a:gd name="connsiteX82" fmla="*/ 801784 w 1224947"/>
                  <a:gd name="connsiteY82" fmla="*/ 445436 h 712697"/>
                  <a:gd name="connsiteX83" fmla="*/ 913143 w 1224947"/>
                  <a:gd name="connsiteY83" fmla="*/ 579066 h 712697"/>
                  <a:gd name="connsiteX84" fmla="*/ 890871 w 1224947"/>
                  <a:gd name="connsiteY84" fmla="*/ 601338 h 712697"/>
                  <a:gd name="connsiteX85" fmla="*/ 890871 w 1224947"/>
                  <a:gd name="connsiteY85" fmla="*/ 668153 h 712697"/>
                  <a:gd name="connsiteX86" fmla="*/ 846328 w 1224947"/>
                  <a:gd name="connsiteY86" fmla="*/ 668153 h 712697"/>
                  <a:gd name="connsiteX87" fmla="*/ 846328 w 1224947"/>
                  <a:gd name="connsiteY87" fmla="*/ 423164 h 712697"/>
                  <a:gd name="connsiteX88" fmla="*/ 824056 w 1224947"/>
                  <a:gd name="connsiteY88" fmla="*/ 400892 h 712697"/>
                  <a:gd name="connsiteX89" fmla="*/ 556795 w 1224947"/>
                  <a:gd name="connsiteY89" fmla="*/ 400892 h 712697"/>
                  <a:gd name="connsiteX90" fmla="*/ 534523 w 1224947"/>
                  <a:gd name="connsiteY90" fmla="*/ 423164 h 712697"/>
                  <a:gd name="connsiteX91" fmla="*/ 534523 w 1224947"/>
                  <a:gd name="connsiteY91" fmla="*/ 668153 h 712697"/>
                  <a:gd name="connsiteX92" fmla="*/ 489979 w 1224947"/>
                  <a:gd name="connsiteY92" fmla="*/ 668153 h 712697"/>
                  <a:gd name="connsiteX93" fmla="*/ 489979 w 1224947"/>
                  <a:gd name="connsiteY93" fmla="*/ 601338 h 712697"/>
                  <a:gd name="connsiteX94" fmla="*/ 467707 w 1224947"/>
                  <a:gd name="connsiteY94" fmla="*/ 579066 h 712697"/>
                  <a:gd name="connsiteX95" fmla="*/ 467707 w 1224947"/>
                  <a:gd name="connsiteY95" fmla="*/ 445436 h 712697"/>
                  <a:gd name="connsiteX96" fmla="*/ 489979 w 1224947"/>
                  <a:gd name="connsiteY96" fmla="*/ 423164 h 712697"/>
                  <a:gd name="connsiteX97" fmla="*/ 489979 w 1224947"/>
                  <a:gd name="connsiteY97" fmla="*/ 356349 h 712697"/>
                  <a:gd name="connsiteX98" fmla="*/ 890871 w 1224947"/>
                  <a:gd name="connsiteY98" fmla="*/ 356349 h 712697"/>
                  <a:gd name="connsiteX99" fmla="*/ 890871 w 1224947"/>
                  <a:gd name="connsiteY99" fmla="*/ 423164 h 712697"/>
                  <a:gd name="connsiteX100" fmla="*/ 913143 w 1224947"/>
                  <a:gd name="connsiteY100" fmla="*/ 445436 h 712697"/>
                  <a:gd name="connsiteX101" fmla="*/ 1024502 w 1224947"/>
                  <a:gd name="connsiteY101" fmla="*/ 668153 h 712697"/>
                  <a:gd name="connsiteX102" fmla="*/ 935415 w 1224947"/>
                  <a:gd name="connsiteY102" fmla="*/ 668153 h 712697"/>
                  <a:gd name="connsiteX103" fmla="*/ 935415 w 1224947"/>
                  <a:gd name="connsiteY103" fmla="*/ 623610 h 712697"/>
                  <a:gd name="connsiteX104" fmla="*/ 1024502 w 1224947"/>
                  <a:gd name="connsiteY104" fmla="*/ 623610 h 712697"/>
                  <a:gd name="connsiteX105" fmla="*/ 957687 w 1224947"/>
                  <a:gd name="connsiteY105" fmla="*/ 579066 h 712697"/>
                  <a:gd name="connsiteX106" fmla="*/ 957687 w 1224947"/>
                  <a:gd name="connsiteY106" fmla="*/ 445436 h 712697"/>
                  <a:gd name="connsiteX107" fmla="*/ 1002230 w 1224947"/>
                  <a:gd name="connsiteY107" fmla="*/ 445436 h 712697"/>
                  <a:gd name="connsiteX108" fmla="*/ 1002230 w 1224947"/>
                  <a:gd name="connsiteY108" fmla="*/ 579066 h 712697"/>
                  <a:gd name="connsiteX109" fmla="*/ 1024502 w 1224947"/>
                  <a:gd name="connsiteY109" fmla="*/ 400892 h 712697"/>
                  <a:gd name="connsiteX110" fmla="*/ 935415 w 1224947"/>
                  <a:gd name="connsiteY110" fmla="*/ 400892 h 712697"/>
                  <a:gd name="connsiteX111" fmla="*/ 935415 w 1224947"/>
                  <a:gd name="connsiteY111" fmla="*/ 356349 h 712697"/>
                  <a:gd name="connsiteX112" fmla="*/ 1024502 w 1224947"/>
                  <a:gd name="connsiteY112" fmla="*/ 356349 h 712697"/>
                  <a:gd name="connsiteX113" fmla="*/ 311805 w 1224947"/>
                  <a:gd name="connsiteY113" fmla="*/ 311805 h 712697"/>
                  <a:gd name="connsiteX114" fmla="*/ 311805 w 1224947"/>
                  <a:gd name="connsiteY114" fmla="*/ 267261 h 712697"/>
                  <a:gd name="connsiteX115" fmla="*/ 1069046 w 1224947"/>
                  <a:gd name="connsiteY115" fmla="*/ 267261 h 712697"/>
                  <a:gd name="connsiteX116" fmla="*/ 1069046 w 1224947"/>
                  <a:gd name="connsiteY116" fmla="*/ 311805 h 7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224947" h="712697">
                    <a:moveTo>
                      <a:pt x="1202676" y="623610"/>
                    </a:moveTo>
                    <a:lnTo>
                      <a:pt x="1069046" y="623610"/>
                    </a:lnTo>
                    <a:lnTo>
                      <a:pt x="1069046" y="601338"/>
                    </a:lnTo>
                    <a:cubicBezTo>
                      <a:pt x="1069046" y="589037"/>
                      <a:pt x="1059074" y="579066"/>
                      <a:pt x="1046774" y="579066"/>
                    </a:cubicBezTo>
                    <a:lnTo>
                      <a:pt x="1046774" y="445436"/>
                    </a:lnTo>
                    <a:cubicBezTo>
                      <a:pt x="1059074" y="445436"/>
                      <a:pt x="1069046" y="435465"/>
                      <a:pt x="1069046" y="423164"/>
                    </a:cubicBezTo>
                    <a:lnTo>
                      <a:pt x="1069046" y="356349"/>
                    </a:lnTo>
                    <a:lnTo>
                      <a:pt x="1091317" y="356349"/>
                    </a:lnTo>
                    <a:cubicBezTo>
                      <a:pt x="1103618" y="356349"/>
                      <a:pt x="1113589" y="346377"/>
                      <a:pt x="1113589" y="334077"/>
                    </a:cubicBezTo>
                    <a:lnTo>
                      <a:pt x="1113589" y="244990"/>
                    </a:lnTo>
                    <a:cubicBezTo>
                      <a:pt x="1113589" y="232689"/>
                      <a:pt x="1103618" y="222718"/>
                      <a:pt x="1091317" y="222718"/>
                    </a:cubicBezTo>
                    <a:lnTo>
                      <a:pt x="1069046" y="222718"/>
                    </a:lnTo>
                    <a:lnTo>
                      <a:pt x="1069046" y="22272"/>
                    </a:lnTo>
                    <a:cubicBezTo>
                      <a:pt x="1069046" y="9971"/>
                      <a:pt x="1059074" y="0"/>
                      <a:pt x="1046774" y="0"/>
                    </a:cubicBezTo>
                    <a:lnTo>
                      <a:pt x="957687" y="0"/>
                    </a:lnTo>
                    <a:cubicBezTo>
                      <a:pt x="945386" y="0"/>
                      <a:pt x="935415" y="9971"/>
                      <a:pt x="935415" y="22272"/>
                    </a:cubicBezTo>
                    <a:lnTo>
                      <a:pt x="935415" y="105145"/>
                    </a:lnTo>
                    <a:lnTo>
                      <a:pt x="699334" y="1871"/>
                    </a:lnTo>
                    <a:cubicBezTo>
                      <a:pt x="693655" y="-608"/>
                      <a:pt x="687198" y="-608"/>
                      <a:pt x="681517" y="1871"/>
                    </a:cubicBezTo>
                    <a:lnTo>
                      <a:pt x="445436" y="105145"/>
                    </a:lnTo>
                    <a:lnTo>
                      <a:pt x="445436" y="22272"/>
                    </a:lnTo>
                    <a:cubicBezTo>
                      <a:pt x="445436" y="9971"/>
                      <a:pt x="435465" y="0"/>
                      <a:pt x="423164" y="0"/>
                    </a:cubicBezTo>
                    <a:lnTo>
                      <a:pt x="334077" y="0"/>
                    </a:lnTo>
                    <a:cubicBezTo>
                      <a:pt x="321776" y="0"/>
                      <a:pt x="311805" y="9971"/>
                      <a:pt x="311805" y="22272"/>
                    </a:cubicBezTo>
                    <a:lnTo>
                      <a:pt x="311805" y="222718"/>
                    </a:lnTo>
                    <a:lnTo>
                      <a:pt x="289533" y="222718"/>
                    </a:lnTo>
                    <a:cubicBezTo>
                      <a:pt x="277232" y="222718"/>
                      <a:pt x="267261" y="232689"/>
                      <a:pt x="267261" y="244990"/>
                    </a:cubicBezTo>
                    <a:lnTo>
                      <a:pt x="267261" y="334077"/>
                    </a:lnTo>
                    <a:cubicBezTo>
                      <a:pt x="267261" y="346377"/>
                      <a:pt x="277232" y="356349"/>
                      <a:pt x="289533" y="356349"/>
                    </a:cubicBezTo>
                    <a:lnTo>
                      <a:pt x="311805" y="356349"/>
                    </a:lnTo>
                    <a:lnTo>
                      <a:pt x="311805" y="423164"/>
                    </a:lnTo>
                    <a:cubicBezTo>
                      <a:pt x="311805" y="435465"/>
                      <a:pt x="321776" y="445436"/>
                      <a:pt x="334077" y="445436"/>
                    </a:cubicBezTo>
                    <a:lnTo>
                      <a:pt x="334077" y="579066"/>
                    </a:lnTo>
                    <a:cubicBezTo>
                      <a:pt x="321776" y="579066"/>
                      <a:pt x="311805" y="589037"/>
                      <a:pt x="311805" y="601338"/>
                    </a:cubicBezTo>
                    <a:lnTo>
                      <a:pt x="311805" y="623610"/>
                    </a:lnTo>
                    <a:lnTo>
                      <a:pt x="44544" y="623610"/>
                    </a:lnTo>
                    <a:lnTo>
                      <a:pt x="44544" y="89087"/>
                    </a:lnTo>
                    <a:cubicBezTo>
                      <a:pt x="44544" y="76786"/>
                      <a:pt x="34572" y="66815"/>
                      <a:pt x="22272" y="66815"/>
                    </a:cubicBezTo>
                    <a:cubicBezTo>
                      <a:pt x="9972" y="66815"/>
                      <a:pt x="0" y="76786"/>
                      <a:pt x="0" y="89087"/>
                    </a:cubicBezTo>
                    <a:lnTo>
                      <a:pt x="0" y="645882"/>
                    </a:lnTo>
                    <a:cubicBezTo>
                      <a:pt x="0" y="658182"/>
                      <a:pt x="9972" y="668153"/>
                      <a:pt x="22272" y="668153"/>
                    </a:cubicBezTo>
                    <a:lnTo>
                      <a:pt x="311805" y="668153"/>
                    </a:lnTo>
                    <a:lnTo>
                      <a:pt x="311805" y="690425"/>
                    </a:lnTo>
                    <a:cubicBezTo>
                      <a:pt x="311805" y="702726"/>
                      <a:pt x="321776" y="712697"/>
                      <a:pt x="334077" y="712697"/>
                    </a:cubicBezTo>
                    <a:lnTo>
                      <a:pt x="1046774" y="712697"/>
                    </a:lnTo>
                    <a:cubicBezTo>
                      <a:pt x="1059074" y="712697"/>
                      <a:pt x="1069046" y="702726"/>
                      <a:pt x="1069046" y="690425"/>
                    </a:cubicBezTo>
                    <a:lnTo>
                      <a:pt x="1069046" y="668153"/>
                    </a:lnTo>
                    <a:lnTo>
                      <a:pt x="1202676" y="668153"/>
                    </a:lnTo>
                    <a:cubicBezTo>
                      <a:pt x="1214977" y="668153"/>
                      <a:pt x="1224948" y="658182"/>
                      <a:pt x="1224948" y="645882"/>
                    </a:cubicBezTo>
                    <a:cubicBezTo>
                      <a:pt x="1224948" y="633581"/>
                      <a:pt x="1214977" y="623610"/>
                      <a:pt x="1202676" y="623610"/>
                    </a:cubicBezTo>
                    <a:close/>
                    <a:moveTo>
                      <a:pt x="979958" y="44544"/>
                    </a:moveTo>
                    <a:lnTo>
                      <a:pt x="1024502" y="44544"/>
                    </a:lnTo>
                    <a:lnTo>
                      <a:pt x="1024502" y="144121"/>
                    </a:lnTo>
                    <a:lnTo>
                      <a:pt x="979958" y="124722"/>
                    </a:lnTo>
                    <a:close/>
                    <a:moveTo>
                      <a:pt x="356349" y="44544"/>
                    </a:moveTo>
                    <a:lnTo>
                      <a:pt x="400892" y="44544"/>
                    </a:lnTo>
                    <a:lnTo>
                      <a:pt x="400892" y="124722"/>
                    </a:lnTo>
                    <a:lnTo>
                      <a:pt x="356349" y="144210"/>
                    </a:lnTo>
                    <a:close/>
                    <a:moveTo>
                      <a:pt x="356349" y="192740"/>
                    </a:moveTo>
                    <a:lnTo>
                      <a:pt x="690425" y="46593"/>
                    </a:lnTo>
                    <a:lnTo>
                      <a:pt x="1024502" y="192740"/>
                    </a:lnTo>
                    <a:lnTo>
                      <a:pt x="1024502" y="222718"/>
                    </a:lnTo>
                    <a:lnTo>
                      <a:pt x="356349" y="222718"/>
                    </a:lnTo>
                    <a:close/>
                    <a:moveTo>
                      <a:pt x="445436" y="668153"/>
                    </a:moveTo>
                    <a:lnTo>
                      <a:pt x="356349" y="668153"/>
                    </a:lnTo>
                    <a:lnTo>
                      <a:pt x="356349" y="623610"/>
                    </a:lnTo>
                    <a:lnTo>
                      <a:pt x="445436" y="623610"/>
                    </a:lnTo>
                    <a:close/>
                    <a:moveTo>
                      <a:pt x="378620" y="579066"/>
                    </a:moveTo>
                    <a:lnTo>
                      <a:pt x="378620" y="445436"/>
                    </a:lnTo>
                    <a:lnTo>
                      <a:pt x="423164" y="445436"/>
                    </a:lnTo>
                    <a:lnTo>
                      <a:pt x="423164" y="579066"/>
                    </a:lnTo>
                    <a:close/>
                    <a:moveTo>
                      <a:pt x="445436" y="400892"/>
                    </a:moveTo>
                    <a:lnTo>
                      <a:pt x="356349" y="400892"/>
                    </a:lnTo>
                    <a:lnTo>
                      <a:pt x="356349" y="356349"/>
                    </a:lnTo>
                    <a:lnTo>
                      <a:pt x="445436" y="356349"/>
                    </a:lnTo>
                    <a:close/>
                    <a:moveTo>
                      <a:pt x="668153" y="668153"/>
                    </a:moveTo>
                    <a:lnTo>
                      <a:pt x="579066" y="668153"/>
                    </a:lnTo>
                    <a:lnTo>
                      <a:pt x="579066" y="445436"/>
                    </a:lnTo>
                    <a:lnTo>
                      <a:pt x="668153" y="445436"/>
                    </a:lnTo>
                    <a:close/>
                    <a:moveTo>
                      <a:pt x="801784" y="668153"/>
                    </a:moveTo>
                    <a:lnTo>
                      <a:pt x="712697" y="668153"/>
                    </a:lnTo>
                    <a:lnTo>
                      <a:pt x="712697" y="445436"/>
                    </a:lnTo>
                    <a:lnTo>
                      <a:pt x="801784" y="445436"/>
                    </a:lnTo>
                    <a:close/>
                    <a:moveTo>
                      <a:pt x="913143" y="579066"/>
                    </a:moveTo>
                    <a:cubicBezTo>
                      <a:pt x="900842" y="579066"/>
                      <a:pt x="890871" y="589037"/>
                      <a:pt x="890871" y="601338"/>
                    </a:cubicBezTo>
                    <a:lnTo>
                      <a:pt x="890871" y="668153"/>
                    </a:lnTo>
                    <a:lnTo>
                      <a:pt x="846328" y="668153"/>
                    </a:lnTo>
                    <a:lnTo>
                      <a:pt x="846328" y="423164"/>
                    </a:lnTo>
                    <a:cubicBezTo>
                      <a:pt x="846328" y="410863"/>
                      <a:pt x="836357" y="400892"/>
                      <a:pt x="824056" y="400892"/>
                    </a:cubicBezTo>
                    <a:lnTo>
                      <a:pt x="556795" y="400892"/>
                    </a:lnTo>
                    <a:cubicBezTo>
                      <a:pt x="544494" y="400892"/>
                      <a:pt x="534523" y="410863"/>
                      <a:pt x="534523" y="423164"/>
                    </a:cubicBezTo>
                    <a:lnTo>
                      <a:pt x="534523" y="668153"/>
                    </a:lnTo>
                    <a:lnTo>
                      <a:pt x="489979" y="668153"/>
                    </a:lnTo>
                    <a:lnTo>
                      <a:pt x="489979" y="601338"/>
                    </a:lnTo>
                    <a:cubicBezTo>
                      <a:pt x="489979" y="589037"/>
                      <a:pt x="480008" y="579066"/>
                      <a:pt x="467707" y="579066"/>
                    </a:cubicBezTo>
                    <a:lnTo>
                      <a:pt x="467707" y="445436"/>
                    </a:lnTo>
                    <a:cubicBezTo>
                      <a:pt x="480008" y="445436"/>
                      <a:pt x="489979" y="435465"/>
                      <a:pt x="489979" y="423164"/>
                    </a:cubicBezTo>
                    <a:lnTo>
                      <a:pt x="489979" y="356349"/>
                    </a:lnTo>
                    <a:lnTo>
                      <a:pt x="890871" y="356349"/>
                    </a:lnTo>
                    <a:lnTo>
                      <a:pt x="890871" y="423164"/>
                    </a:lnTo>
                    <a:cubicBezTo>
                      <a:pt x="890871" y="435465"/>
                      <a:pt x="900842" y="445436"/>
                      <a:pt x="913143" y="445436"/>
                    </a:cubicBezTo>
                    <a:close/>
                    <a:moveTo>
                      <a:pt x="1024502" y="668153"/>
                    </a:moveTo>
                    <a:lnTo>
                      <a:pt x="935415" y="668153"/>
                    </a:lnTo>
                    <a:lnTo>
                      <a:pt x="935415" y="623610"/>
                    </a:lnTo>
                    <a:lnTo>
                      <a:pt x="1024502" y="623610"/>
                    </a:lnTo>
                    <a:close/>
                    <a:moveTo>
                      <a:pt x="957687" y="579066"/>
                    </a:moveTo>
                    <a:lnTo>
                      <a:pt x="957687" y="445436"/>
                    </a:lnTo>
                    <a:lnTo>
                      <a:pt x="1002230" y="445436"/>
                    </a:lnTo>
                    <a:lnTo>
                      <a:pt x="1002230" y="579066"/>
                    </a:lnTo>
                    <a:close/>
                    <a:moveTo>
                      <a:pt x="1024502" y="400892"/>
                    </a:moveTo>
                    <a:lnTo>
                      <a:pt x="935415" y="400892"/>
                    </a:lnTo>
                    <a:lnTo>
                      <a:pt x="935415" y="356349"/>
                    </a:lnTo>
                    <a:lnTo>
                      <a:pt x="1024502" y="356349"/>
                    </a:lnTo>
                    <a:close/>
                    <a:moveTo>
                      <a:pt x="311805" y="311805"/>
                    </a:moveTo>
                    <a:lnTo>
                      <a:pt x="311805" y="267261"/>
                    </a:lnTo>
                    <a:lnTo>
                      <a:pt x="1069046" y="267261"/>
                    </a:lnTo>
                    <a:lnTo>
                      <a:pt x="1069046" y="311805"/>
                    </a:lnTo>
                    <a:close/>
                  </a:path>
                </a:pathLst>
              </a:custGeom>
              <a:solidFill>
                <a:schemeClr val="accent1"/>
              </a:solidFill>
              <a:ln w="22175" cap="flat">
                <a:noFill/>
                <a:prstDash val="solid"/>
                <a:miter/>
              </a:ln>
            </p:spPr>
            <p:txBody>
              <a:bodyPr rtlCol="0" anchor="ctr"/>
              <a:lstStyle/>
              <a:p>
                <a:endParaRPr lang="en-AU"/>
              </a:p>
            </p:txBody>
          </p:sp>
          <p:sp>
            <p:nvSpPr>
              <p:cNvPr id="95" name="Freeform: Shape 175">
                <a:extLst>
                  <a:ext uri="{FF2B5EF4-FFF2-40B4-BE49-F238E27FC236}">
                    <a16:creationId xmlns:a16="http://schemas.microsoft.com/office/drawing/2014/main" id="{A91C92C2-89AF-C457-76F3-E843F1CB8190}"/>
                  </a:ext>
                </a:extLst>
              </p:cNvPr>
              <p:cNvSpPr/>
              <p:nvPr/>
            </p:nvSpPr>
            <p:spPr>
              <a:xfrm>
                <a:off x="9859958" y="1730045"/>
                <a:ext cx="1380850" cy="1336306"/>
              </a:xfrm>
              <a:custGeom>
                <a:avLst/>
                <a:gdLst>
                  <a:gd name="connsiteX0" fmla="*/ 1358579 w 1380850"/>
                  <a:gd name="connsiteY0" fmla="*/ 579066 h 1336306"/>
                  <a:gd name="connsiteX1" fmla="*/ 1113589 w 1380850"/>
                  <a:gd name="connsiteY1" fmla="*/ 579066 h 1336306"/>
                  <a:gd name="connsiteX2" fmla="*/ 1113589 w 1380850"/>
                  <a:gd name="connsiteY2" fmla="*/ 534523 h 1336306"/>
                  <a:gd name="connsiteX3" fmla="*/ 1135861 w 1380850"/>
                  <a:gd name="connsiteY3" fmla="*/ 534523 h 1336306"/>
                  <a:gd name="connsiteX4" fmla="*/ 1158133 w 1380850"/>
                  <a:gd name="connsiteY4" fmla="*/ 512251 h 1336306"/>
                  <a:gd name="connsiteX5" fmla="*/ 1158133 w 1380850"/>
                  <a:gd name="connsiteY5" fmla="*/ 423164 h 1336306"/>
                  <a:gd name="connsiteX6" fmla="*/ 1135861 w 1380850"/>
                  <a:gd name="connsiteY6" fmla="*/ 400892 h 1336306"/>
                  <a:gd name="connsiteX7" fmla="*/ 1102921 w 1380850"/>
                  <a:gd name="connsiteY7" fmla="*/ 400892 h 1336306"/>
                  <a:gd name="connsiteX8" fmla="*/ 1094146 w 1380850"/>
                  <a:gd name="connsiteY8" fmla="*/ 388375 h 1336306"/>
                  <a:gd name="connsiteX9" fmla="*/ 712697 w 1380850"/>
                  <a:gd name="connsiteY9" fmla="*/ 178865 h 1336306"/>
                  <a:gd name="connsiteX10" fmla="*/ 712697 w 1380850"/>
                  <a:gd name="connsiteY10" fmla="*/ 133631 h 1336306"/>
                  <a:gd name="connsiteX11" fmla="*/ 824056 w 1380850"/>
                  <a:gd name="connsiteY11" fmla="*/ 133631 h 1336306"/>
                  <a:gd name="connsiteX12" fmla="*/ 846328 w 1380850"/>
                  <a:gd name="connsiteY12" fmla="*/ 111359 h 1336306"/>
                  <a:gd name="connsiteX13" fmla="*/ 846328 w 1380850"/>
                  <a:gd name="connsiteY13" fmla="*/ 22272 h 1336306"/>
                  <a:gd name="connsiteX14" fmla="*/ 824056 w 1380850"/>
                  <a:gd name="connsiteY14" fmla="*/ 0 h 1336306"/>
                  <a:gd name="connsiteX15" fmla="*/ 690425 w 1380850"/>
                  <a:gd name="connsiteY15" fmla="*/ 0 h 1336306"/>
                  <a:gd name="connsiteX16" fmla="*/ 668153 w 1380850"/>
                  <a:gd name="connsiteY16" fmla="*/ 22272 h 1336306"/>
                  <a:gd name="connsiteX17" fmla="*/ 668153 w 1380850"/>
                  <a:gd name="connsiteY17" fmla="*/ 178865 h 1336306"/>
                  <a:gd name="connsiteX18" fmla="*/ 286705 w 1380850"/>
                  <a:gd name="connsiteY18" fmla="*/ 388375 h 1336306"/>
                  <a:gd name="connsiteX19" fmla="*/ 277930 w 1380850"/>
                  <a:gd name="connsiteY19" fmla="*/ 400892 h 1336306"/>
                  <a:gd name="connsiteX20" fmla="*/ 244990 w 1380850"/>
                  <a:gd name="connsiteY20" fmla="*/ 400892 h 1336306"/>
                  <a:gd name="connsiteX21" fmla="*/ 222718 w 1380850"/>
                  <a:gd name="connsiteY21" fmla="*/ 423164 h 1336306"/>
                  <a:gd name="connsiteX22" fmla="*/ 222718 w 1380850"/>
                  <a:gd name="connsiteY22" fmla="*/ 512251 h 1336306"/>
                  <a:gd name="connsiteX23" fmla="*/ 244990 w 1380850"/>
                  <a:gd name="connsiteY23" fmla="*/ 534523 h 1336306"/>
                  <a:gd name="connsiteX24" fmla="*/ 267261 w 1380850"/>
                  <a:gd name="connsiteY24" fmla="*/ 534523 h 1336306"/>
                  <a:gd name="connsiteX25" fmla="*/ 267261 w 1380850"/>
                  <a:gd name="connsiteY25" fmla="*/ 579066 h 1336306"/>
                  <a:gd name="connsiteX26" fmla="*/ 22272 w 1380850"/>
                  <a:gd name="connsiteY26" fmla="*/ 579066 h 1336306"/>
                  <a:gd name="connsiteX27" fmla="*/ 0 w 1380850"/>
                  <a:gd name="connsiteY27" fmla="*/ 601338 h 1336306"/>
                  <a:gd name="connsiteX28" fmla="*/ 0 w 1380850"/>
                  <a:gd name="connsiteY28" fmla="*/ 668153 h 1336306"/>
                  <a:gd name="connsiteX29" fmla="*/ 22272 w 1380850"/>
                  <a:gd name="connsiteY29" fmla="*/ 690425 h 1336306"/>
                  <a:gd name="connsiteX30" fmla="*/ 44544 w 1380850"/>
                  <a:gd name="connsiteY30" fmla="*/ 668153 h 1336306"/>
                  <a:gd name="connsiteX31" fmla="*/ 44544 w 1380850"/>
                  <a:gd name="connsiteY31" fmla="*/ 623610 h 1336306"/>
                  <a:gd name="connsiteX32" fmla="*/ 1336307 w 1380850"/>
                  <a:gd name="connsiteY32" fmla="*/ 623610 h 1336306"/>
                  <a:gd name="connsiteX33" fmla="*/ 1336307 w 1380850"/>
                  <a:gd name="connsiteY33" fmla="*/ 1291763 h 1336306"/>
                  <a:gd name="connsiteX34" fmla="*/ 1291763 w 1380850"/>
                  <a:gd name="connsiteY34" fmla="*/ 1291763 h 1336306"/>
                  <a:gd name="connsiteX35" fmla="*/ 1269492 w 1380850"/>
                  <a:gd name="connsiteY35" fmla="*/ 1314035 h 1336306"/>
                  <a:gd name="connsiteX36" fmla="*/ 1291763 w 1380850"/>
                  <a:gd name="connsiteY36" fmla="*/ 1336307 h 1336306"/>
                  <a:gd name="connsiteX37" fmla="*/ 1358579 w 1380850"/>
                  <a:gd name="connsiteY37" fmla="*/ 1336307 h 1336306"/>
                  <a:gd name="connsiteX38" fmla="*/ 1380851 w 1380850"/>
                  <a:gd name="connsiteY38" fmla="*/ 1314035 h 1336306"/>
                  <a:gd name="connsiteX39" fmla="*/ 1380851 w 1380850"/>
                  <a:gd name="connsiteY39" fmla="*/ 601338 h 1336306"/>
                  <a:gd name="connsiteX40" fmla="*/ 1358579 w 1380850"/>
                  <a:gd name="connsiteY40" fmla="*/ 579066 h 1336306"/>
                  <a:gd name="connsiteX41" fmla="*/ 712697 w 1380850"/>
                  <a:gd name="connsiteY41" fmla="*/ 44544 h 1336306"/>
                  <a:gd name="connsiteX42" fmla="*/ 801784 w 1380850"/>
                  <a:gd name="connsiteY42" fmla="*/ 44544 h 1336306"/>
                  <a:gd name="connsiteX43" fmla="*/ 801784 w 1380850"/>
                  <a:gd name="connsiteY43" fmla="*/ 89087 h 1336306"/>
                  <a:gd name="connsiteX44" fmla="*/ 712697 w 1380850"/>
                  <a:gd name="connsiteY44" fmla="*/ 89087 h 1336306"/>
                  <a:gd name="connsiteX45" fmla="*/ 267261 w 1380850"/>
                  <a:gd name="connsiteY45" fmla="*/ 445436 h 1336306"/>
                  <a:gd name="connsiteX46" fmla="*/ 913143 w 1380850"/>
                  <a:gd name="connsiteY46" fmla="*/ 445436 h 1336306"/>
                  <a:gd name="connsiteX47" fmla="*/ 935415 w 1380850"/>
                  <a:gd name="connsiteY47" fmla="*/ 423164 h 1336306"/>
                  <a:gd name="connsiteX48" fmla="*/ 913143 w 1380850"/>
                  <a:gd name="connsiteY48" fmla="*/ 400892 h 1336306"/>
                  <a:gd name="connsiteX49" fmla="*/ 332919 w 1380850"/>
                  <a:gd name="connsiteY49" fmla="*/ 400892 h 1336306"/>
                  <a:gd name="connsiteX50" fmla="*/ 959867 w 1380850"/>
                  <a:gd name="connsiteY50" fmla="*/ 312916 h 1336306"/>
                  <a:gd name="connsiteX51" fmla="*/ 1047843 w 1380850"/>
                  <a:gd name="connsiteY51" fmla="*/ 400892 h 1336306"/>
                  <a:gd name="connsiteX52" fmla="*/ 1002230 w 1380850"/>
                  <a:gd name="connsiteY52" fmla="*/ 400892 h 1336306"/>
                  <a:gd name="connsiteX53" fmla="*/ 979958 w 1380850"/>
                  <a:gd name="connsiteY53" fmla="*/ 423164 h 1336306"/>
                  <a:gd name="connsiteX54" fmla="*/ 1002230 w 1380850"/>
                  <a:gd name="connsiteY54" fmla="*/ 445436 h 1336306"/>
                  <a:gd name="connsiteX55" fmla="*/ 1113589 w 1380850"/>
                  <a:gd name="connsiteY55" fmla="*/ 445436 h 1336306"/>
                  <a:gd name="connsiteX56" fmla="*/ 1113589 w 1380850"/>
                  <a:gd name="connsiteY56" fmla="*/ 489979 h 1336306"/>
                  <a:gd name="connsiteX57" fmla="*/ 267261 w 1380850"/>
                  <a:gd name="connsiteY57" fmla="*/ 489979 h 1336306"/>
                  <a:gd name="connsiteX58" fmla="*/ 311805 w 1380850"/>
                  <a:gd name="connsiteY58" fmla="*/ 534523 h 1336306"/>
                  <a:gd name="connsiteX59" fmla="*/ 1069046 w 1380850"/>
                  <a:gd name="connsiteY59" fmla="*/ 534523 h 1336306"/>
                  <a:gd name="connsiteX60" fmla="*/ 1069046 w 1380850"/>
                  <a:gd name="connsiteY60" fmla="*/ 579066 h 1336306"/>
                  <a:gd name="connsiteX61" fmla="*/ 311805 w 1380850"/>
                  <a:gd name="connsiteY61" fmla="*/ 579066 h 133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0850" h="1336306">
                    <a:moveTo>
                      <a:pt x="1358579" y="579066"/>
                    </a:moveTo>
                    <a:lnTo>
                      <a:pt x="1113589" y="579066"/>
                    </a:lnTo>
                    <a:lnTo>
                      <a:pt x="1113589" y="534523"/>
                    </a:lnTo>
                    <a:lnTo>
                      <a:pt x="1135861" y="534523"/>
                    </a:lnTo>
                    <a:cubicBezTo>
                      <a:pt x="1148162" y="534523"/>
                      <a:pt x="1158133" y="524552"/>
                      <a:pt x="1158133" y="512251"/>
                    </a:cubicBezTo>
                    <a:lnTo>
                      <a:pt x="1158133" y="423164"/>
                    </a:lnTo>
                    <a:cubicBezTo>
                      <a:pt x="1158133" y="410863"/>
                      <a:pt x="1148162" y="400892"/>
                      <a:pt x="1135861" y="400892"/>
                    </a:cubicBezTo>
                    <a:lnTo>
                      <a:pt x="1102921" y="400892"/>
                    </a:lnTo>
                    <a:lnTo>
                      <a:pt x="1094146" y="388375"/>
                    </a:lnTo>
                    <a:cubicBezTo>
                      <a:pt x="1006366" y="263163"/>
                      <a:pt x="865457" y="185768"/>
                      <a:pt x="712697" y="178865"/>
                    </a:cubicBezTo>
                    <a:lnTo>
                      <a:pt x="712697" y="133631"/>
                    </a:lnTo>
                    <a:lnTo>
                      <a:pt x="824056" y="133631"/>
                    </a:lnTo>
                    <a:cubicBezTo>
                      <a:pt x="836357" y="133631"/>
                      <a:pt x="846328" y="123659"/>
                      <a:pt x="846328" y="111359"/>
                    </a:cubicBezTo>
                    <a:lnTo>
                      <a:pt x="846328" y="22272"/>
                    </a:lnTo>
                    <a:cubicBezTo>
                      <a:pt x="846328" y="9972"/>
                      <a:pt x="836357" y="0"/>
                      <a:pt x="824056" y="0"/>
                    </a:cubicBezTo>
                    <a:lnTo>
                      <a:pt x="690425" y="0"/>
                    </a:lnTo>
                    <a:cubicBezTo>
                      <a:pt x="678125" y="0"/>
                      <a:pt x="668153" y="9972"/>
                      <a:pt x="668153" y="22272"/>
                    </a:cubicBezTo>
                    <a:lnTo>
                      <a:pt x="668153" y="178865"/>
                    </a:lnTo>
                    <a:cubicBezTo>
                      <a:pt x="515391" y="185758"/>
                      <a:pt x="374478" y="263154"/>
                      <a:pt x="286705" y="388375"/>
                    </a:cubicBezTo>
                    <a:lnTo>
                      <a:pt x="277930" y="400892"/>
                    </a:lnTo>
                    <a:lnTo>
                      <a:pt x="244990" y="400892"/>
                    </a:lnTo>
                    <a:cubicBezTo>
                      <a:pt x="232689" y="400892"/>
                      <a:pt x="222718" y="410863"/>
                      <a:pt x="222718" y="423164"/>
                    </a:cubicBezTo>
                    <a:lnTo>
                      <a:pt x="222718" y="512251"/>
                    </a:lnTo>
                    <a:cubicBezTo>
                      <a:pt x="222718" y="524552"/>
                      <a:pt x="232689" y="534523"/>
                      <a:pt x="244990" y="534523"/>
                    </a:cubicBezTo>
                    <a:lnTo>
                      <a:pt x="267261" y="534523"/>
                    </a:lnTo>
                    <a:lnTo>
                      <a:pt x="267261" y="579066"/>
                    </a:lnTo>
                    <a:lnTo>
                      <a:pt x="22272" y="579066"/>
                    </a:lnTo>
                    <a:cubicBezTo>
                      <a:pt x="9972" y="579066"/>
                      <a:pt x="0" y="589037"/>
                      <a:pt x="0" y="601338"/>
                    </a:cubicBezTo>
                    <a:lnTo>
                      <a:pt x="0" y="668153"/>
                    </a:lnTo>
                    <a:cubicBezTo>
                      <a:pt x="0" y="680454"/>
                      <a:pt x="9972" y="690425"/>
                      <a:pt x="22272" y="690425"/>
                    </a:cubicBezTo>
                    <a:cubicBezTo>
                      <a:pt x="34572" y="690425"/>
                      <a:pt x="44544" y="680454"/>
                      <a:pt x="44544" y="668153"/>
                    </a:cubicBezTo>
                    <a:lnTo>
                      <a:pt x="44544" y="623610"/>
                    </a:lnTo>
                    <a:lnTo>
                      <a:pt x="1336307" y="623610"/>
                    </a:lnTo>
                    <a:lnTo>
                      <a:pt x="1336307" y="1291763"/>
                    </a:lnTo>
                    <a:lnTo>
                      <a:pt x="1291763" y="1291763"/>
                    </a:lnTo>
                    <a:cubicBezTo>
                      <a:pt x="1279463" y="1291763"/>
                      <a:pt x="1269492" y="1301734"/>
                      <a:pt x="1269492" y="1314035"/>
                    </a:cubicBezTo>
                    <a:cubicBezTo>
                      <a:pt x="1269492" y="1326336"/>
                      <a:pt x="1279463" y="1336307"/>
                      <a:pt x="1291763" y="1336307"/>
                    </a:cubicBezTo>
                    <a:lnTo>
                      <a:pt x="1358579" y="1336307"/>
                    </a:lnTo>
                    <a:cubicBezTo>
                      <a:pt x="1370879" y="1336307"/>
                      <a:pt x="1380851" y="1326336"/>
                      <a:pt x="1380851" y="1314035"/>
                    </a:cubicBezTo>
                    <a:lnTo>
                      <a:pt x="1380851" y="601338"/>
                    </a:lnTo>
                    <a:cubicBezTo>
                      <a:pt x="1380851" y="589037"/>
                      <a:pt x="1370879" y="579066"/>
                      <a:pt x="1358579" y="579066"/>
                    </a:cubicBezTo>
                    <a:close/>
                    <a:moveTo>
                      <a:pt x="712697" y="44544"/>
                    </a:moveTo>
                    <a:lnTo>
                      <a:pt x="801784" y="44544"/>
                    </a:lnTo>
                    <a:lnTo>
                      <a:pt x="801784" y="89087"/>
                    </a:lnTo>
                    <a:lnTo>
                      <a:pt x="712697" y="89087"/>
                    </a:lnTo>
                    <a:close/>
                    <a:moveTo>
                      <a:pt x="267261" y="445436"/>
                    </a:moveTo>
                    <a:lnTo>
                      <a:pt x="913143" y="445436"/>
                    </a:lnTo>
                    <a:cubicBezTo>
                      <a:pt x="925444" y="445436"/>
                      <a:pt x="935415" y="435465"/>
                      <a:pt x="935415" y="423164"/>
                    </a:cubicBezTo>
                    <a:cubicBezTo>
                      <a:pt x="935415" y="410863"/>
                      <a:pt x="925444" y="400892"/>
                      <a:pt x="913143" y="400892"/>
                    </a:cubicBezTo>
                    <a:lnTo>
                      <a:pt x="332919" y="400892"/>
                    </a:lnTo>
                    <a:cubicBezTo>
                      <a:pt x="481752" y="203471"/>
                      <a:pt x="762446" y="164083"/>
                      <a:pt x="959867" y="312916"/>
                    </a:cubicBezTo>
                    <a:cubicBezTo>
                      <a:pt x="993143" y="338003"/>
                      <a:pt x="1022756" y="367616"/>
                      <a:pt x="1047843" y="400892"/>
                    </a:cubicBezTo>
                    <a:lnTo>
                      <a:pt x="1002230" y="400892"/>
                    </a:lnTo>
                    <a:cubicBezTo>
                      <a:pt x="989929" y="400892"/>
                      <a:pt x="979958" y="410863"/>
                      <a:pt x="979958" y="423164"/>
                    </a:cubicBezTo>
                    <a:cubicBezTo>
                      <a:pt x="979958" y="435465"/>
                      <a:pt x="989929" y="445436"/>
                      <a:pt x="1002230" y="445436"/>
                    </a:cubicBezTo>
                    <a:lnTo>
                      <a:pt x="1113589" y="445436"/>
                    </a:lnTo>
                    <a:lnTo>
                      <a:pt x="1113589" y="489979"/>
                    </a:lnTo>
                    <a:lnTo>
                      <a:pt x="267261" y="489979"/>
                    </a:lnTo>
                    <a:close/>
                    <a:moveTo>
                      <a:pt x="311805" y="534523"/>
                    </a:moveTo>
                    <a:lnTo>
                      <a:pt x="1069046" y="534523"/>
                    </a:lnTo>
                    <a:lnTo>
                      <a:pt x="1069046" y="579066"/>
                    </a:lnTo>
                    <a:lnTo>
                      <a:pt x="311805" y="579066"/>
                    </a:lnTo>
                    <a:close/>
                  </a:path>
                </a:pathLst>
              </a:custGeom>
              <a:solidFill>
                <a:schemeClr val="accent1"/>
              </a:solidFill>
              <a:ln w="22175" cap="flat">
                <a:noFill/>
                <a:prstDash val="solid"/>
                <a:miter/>
              </a:ln>
            </p:spPr>
            <p:txBody>
              <a:bodyPr rtlCol="0" anchor="ctr"/>
              <a:lstStyle/>
              <a:p>
                <a:endParaRPr lang="en-AU"/>
              </a:p>
            </p:txBody>
          </p:sp>
          <p:sp>
            <p:nvSpPr>
              <p:cNvPr id="96" name="Freeform: Shape 176">
                <a:extLst>
                  <a:ext uri="{FF2B5EF4-FFF2-40B4-BE49-F238E27FC236}">
                    <a16:creationId xmlns:a16="http://schemas.microsoft.com/office/drawing/2014/main" id="{BFFE7148-1294-10A4-AB17-D9B4F4116375}"/>
                  </a:ext>
                </a:extLst>
              </p:cNvPr>
              <p:cNvSpPr/>
              <p:nvPr/>
            </p:nvSpPr>
            <p:spPr>
              <a:xfrm>
                <a:off x="9949045" y="2398199"/>
                <a:ext cx="133630" cy="222717"/>
              </a:xfrm>
              <a:custGeom>
                <a:avLst/>
                <a:gdLst>
                  <a:gd name="connsiteX0" fmla="*/ 22272 w 133630"/>
                  <a:gd name="connsiteY0" fmla="*/ 222718 h 222717"/>
                  <a:gd name="connsiteX1" fmla="*/ 111359 w 133630"/>
                  <a:gd name="connsiteY1" fmla="*/ 222718 h 222717"/>
                  <a:gd name="connsiteX2" fmla="*/ 133631 w 133630"/>
                  <a:gd name="connsiteY2" fmla="*/ 200446 h 222717"/>
                  <a:gd name="connsiteX3" fmla="*/ 133631 w 133630"/>
                  <a:gd name="connsiteY3" fmla="*/ 22272 h 222717"/>
                  <a:gd name="connsiteX4" fmla="*/ 111359 w 133630"/>
                  <a:gd name="connsiteY4" fmla="*/ 0 h 222717"/>
                  <a:gd name="connsiteX5" fmla="*/ 22272 w 133630"/>
                  <a:gd name="connsiteY5" fmla="*/ 0 h 222717"/>
                  <a:gd name="connsiteX6" fmla="*/ 0 w 133630"/>
                  <a:gd name="connsiteY6" fmla="*/ 22272 h 222717"/>
                  <a:gd name="connsiteX7" fmla="*/ 0 w 133630"/>
                  <a:gd name="connsiteY7" fmla="*/ 200446 h 222717"/>
                  <a:gd name="connsiteX8" fmla="*/ 22272 w 133630"/>
                  <a:gd name="connsiteY8" fmla="*/ 222718 h 222717"/>
                  <a:gd name="connsiteX9" fmla="*/ 44544 w 133630"/>
                  <a:gd name="connsiteY9" fmla="*/ 44544 h 222717"/>
                  <a:gd name="connsiteX10" fmla="*/ 89087 w 133630"/>
                  <a:gd name="connsiteY10" fmla="*/ 44544 h 222717"/>
                  <a:gd name="connsiteX11" fmla="*/ 89087 w 133630"/>
                  <a:gd name="connsiteY11" fmla="*/ 178174 h 222717"/>
                  <a:gd name="connsiteX12" fmla="*/ 44544 w 133630"/>
                  <a:gd name="connsiteY12" fmla="*/ 178174 h 22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630" h="222717">
                    <a:moveTo>
                      <a:pt x="22272" y="222718"/>
                    </a:moveTo>
                    <a:lnTo>
                      <a:pt x="111359" y="222718"/>
                    </a:lnTo>
                    <a:cubicBezTo>
                      <a:pt x="123660" y="222718"/>
                      <a:pt x="133631" y="212747"/>
                      <a:pt x="133631" y="200446"/>
                    </a:cubicBezTo>
                    <a:lnTo>
                      <a:pt x="133631" y="22272"/>
                    </a:lnTo>
                    <a:cubicBezTo>
                      <a:pt x="133631" y="9971"/>
                      <a:pt x="123660" y="0"/>
                      <a:pt x="111359" y="0"/>
                    </a:cubicBezTo>
                    <a:lnTo>
                      <a:pt x="22272" y="0"/>
                    </a:lnTo>
                    <a:cubicBezTo>
                      <a:pt x="9972" y="0"/>
                      <a:pt x="0" y="9971"/>
                      <a:pt x="0" y="22272"/>
                    </a:cubicBezTo>
                    <a:lnTo>
                      <a:pt x="0" y="200446"/>
                    </a:lnTo>
                    <a:cubicBezTo>
                      <a:pt x="0" y="212747"/>
                      <a:pt x="9972" y="222718"/>
                      <a:pt x="22272" y="222718"/>
                    </a:cubicBezTo>
                    <a:close/>
                    <a:moveTo>
                      <a:pt x="44544" y="44544"/>
                    </a:moveTo>
                    <a:lnTo>
                      <a:pt x="89087" y="44544"/>
                    </a:lnTo>
                    <a:lnTo>
                      <a:pt x="89087" y="178174"/>
                    </a:lnTo>
                    <a:lnTo>
                      <a:pt x="44544" y="178174"/>
                    </a:lnTo>
                    <a:close/>
                  </a:path>
                </a:pathLst>
              </a:custGeom>
              <a:solidFill>
                <a:schemeClr val="accent1"/>
              </a:solidFill>
              <a:ln w="22175" cap="flat">
                <a:noFill/>
                <a:prstDash val="solid"/>
                <a:miter/>
              </a:ln>
            </p:spPr>
            <p:txBody>
              <a:bodyPr rtlCol="0" anchor="ctr"/>
              <a:lstStyle/>
              <a:p>
                <a:endParaRPr lang="en-AU"/>
              </a:p>
            </p:txBody>
          </p:sp>
          <p:sp>
            <p:nvSpPr>
              <p:cNvPr id="97" name="Freeform: Shape 177">
                <a:extLst>
                  <a:ext uri="{FF2B5EF4-FFF2-40B4-BE49-F238E27FC236}">
                    <a16:creationId xmlns:a16="http://schemas.microsoft.com/office/drawing/2014/main" id="{A0F8EFC1-169F-38C2-CA72-3F76CF384B79}"/>
                  </a:ext>
                </a:extLst>
              </p:cNvPr>
              <p:cNvSpPr/>
              <p:nvPr/>
            </p:nvSpPr>
            <p:spPr>
              <a:xfrm>
                <a:off x="9949045" y="2665460"/>
                <a:ext cx="133630" cy="222717"/>
              </a:xfrm>
              <a:custGeom>
                <a:avLst/>
                <a:gdLst>
                  <a:gd name="connsiteX0" fmla="*/ 0 w 133630"/>
                  <a:gd name="connsiteY0" fmla="*/ 200446 h 222717"/>
                  <a:gd name="connsiteX1" fmla="*/ 22272 w 133630"/>
                  <a:gd name="connsiteY1" fmla="*/ 222718 h 222717"/>
                  <a:gd name="connsiteX2" fmla="*/ 111359 w 133630"/>
                  <a:gd name="connsiteY2" fmla="*/ 222718 h 222717"/>
                  <a:gd name="connsiteX3" fmla="*/ 133631 w 133630"/>
                  <a:gd name="connsiteY3" fmla="*/ 200446 h 222717"/>
                  <a:gd name="connsiteX4" fmla="*/ 133631 w 133630"/>
                  <a:gd name="connsiteY4" fmla="*/ 22272 h 222717"/>
                  <a:gd name="connsiteX5" fmla="*/ 111359 w 133630"/>
                  <a:gd name="connsiteY5" fmla="*/ 0 h 222717"/>
                  <a:gd name="connsiteX6" fmla="*/ 22272 w 133630"/>
                  <a:gd name="connsiteY6" fmla="*/ 0 h 222717"/>
                  <a:gd name="connsiteX7" fmla="*/ 0 w 133630"/>
                  <a:gd name="connsiteY7" fmla="*/ 22272 h 222717"/>
                  <a:gd name="connsiteX8" fmla="*/ 44544 w 133630"/>
                  <a:gd name="connsiteY8" fmla="*/ 44544 h 222717"/>
                  <a:gd name="connsiteX9" fmla="*/ 89087 w 133630"/>
                  <a:gd name="connsiteY9" fmla="*/ 44544 h 222717"/>
                  <a:gd name="connsiteX10" fmla="*/ 89087 w 133630"/>
                  <a:gd name="connsiteY10" fmla="*/ 178174 h 222717"/>
                  <a:gd name="connsiteX11" fmla="*/ 44544 w 133630"/>
                  <a:gd name="connsiteY11" fmla="*/ 178174 h 22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630" h="222717">
                    <a:moveTo>
                      <a:pt x="0" y="200446"/>
                    </a:moveTo>
                    <a:cubicBezTo>
                      <a:pt x="0" y="212747"/>
                      <a:pt x="9972" y="222718"/>
                      <a:pt x="22272" y="222718"/>
                    </a:cubicBezTo>
                    <a:lnTo>
                      <a:pt x="111359" y="222718"/>
                    </a:lnTo>
                    <a:cubicBezTo>
                      <a:pt x="123660" y="222718"/>
                      <a:pt x="133631" y="212747"/>
                      <a:pt x="133631" y="200446"/>
                    </a:cubicBezTo>
                    <a:lnTo>
                      <a:pt x="133631" y="22272"/>
                    </a:lnTo>
                    <a:cubicBezTo>
                      <a:pt x="133631" y="9971"/>
                      <a:pt x="123660" y="0"/>
                      <a:pt x="111359" y="0"/>
                    </a:cubicBezTo>
                    <a:lnTo>
                      <a:pt x="22272" y="0"/>
                    </a:lnTo>
                    <a:cubicBezTo>
                      <a:pt x="9972" y="0"/>
                      <a:pt x="0" y="9971"/>
                      <a:pt x="0" y="22272"/>
                    </a:cubicBezTo>
                    <a:close/>
                    <a:moveTo>
                      <a:pt x="44544" y="44544"/>
                    </a:moveTo>
                    <a:lnTo>
                      <a:pt x="89087" y="44544"/>
                    </a:lnTo>
                    <a:lnTo>
                      <a:pt x="89087" y="178174"/>
                    </a:lnTo>
                    <a:lnTo>
                      <a:pt x="44544" y="178174"/>
                    </a:lnTo>
                    <a:close/>
                  </a:path>
                </a:pathLst>
              </a:custGeom>
              <a:solidFill>
                <a:schemeClr val="accent1"/>
              </a:solidFill>
              <a:ln w="22175" cap="flat">
                <a:noFill/>
                <a:prstDash val="solid"/>
                <a:miter/>
              </a:ln>
            </p:spPr>
            <p:txBody>
              <a:bodyPr rtlCol="0" anchor="ctr"/>
              <a:lstStyle/>
              <a:p>
                <a:endParaRPr lang="en-AU"/>
              </a:p>
            </p:txBody>
          </p:sp>
          <p:sp>
            <p:nvSpPr>
              <p:cNvPr id="104" name="Freeform: Shape 178">
                <a:extLst>
                  <a:ext uri="{FF2B5EF4-FFF2-40B4-BE49-F238E27FC236}">
                    <a16:creationId xmlns:a16="http://schemas.microsoft.com/office/drawing/2014/main" id="{4F8932D5-DACE-91DB-2BC0-ED53EACFBEA5}"/>
                  </a:ext>
                </a:extLst>
              </p:cNvPr>
              <p:cNvSpPr/>
              <p:nvPr/>
            </p:nvSpPr>
            <p:spPr>
              <a:xfrm>
                <a:off x="11018091" y="2398199"/>
                <a:ext cx="133630" cy="222717"/>
              </a:xfrm>
              <a:custGeom>
                <a:avLst/>
                <a:gdLst>
                  <a:gd name="connsiteX0" fmla="*/ 22272 w 133630"/>
                  <a:gd name="connsiteY0" fmla="*/ 222718 h 222717"/>
                  <a:gd name="connsiteX1" fmla="*/ 111359 w 133630"/>
                  <a:gd name="connsiteY1" fmla="*/ 222718 h 222717"/>
                  <a:gd name="connsiteX2" fmla="*/ 133631 w 133630"/>
                  <a:gd name="connsiteY2" fmla="*/ 200446 h 222717"/>
                  <a:gd name="connsiteX3" fmla="*/ 133631 w 133630"/>
                  <a:gd name="connsiteY3" fmla="*/ 22272 h 222717"/>
                  <a:gd name="connsiteX4" fmla="*/ 111359 w 133630"/>
                  <a:gd name="connsiteY4" fmla="*/ 0 h 222717"/>
                  <a:gd name="connsiteX5" fmla="*/ 22272 w 133630"/>
                  <a:gd name="connsiteY5" fmla="*/ 0 h 222717"/>
                  <a:gd name="connsiteX6" fmla="*/ 0 w 133630"/>
                  <a:gd name="connsiteY6" fmla="*/ 22272 h 222717"/>
                  <a:gd name="connsiteX7" fmla="*/ 0 w 133630"/>
                  <a:gd name="connsiteY7" fmla="*/ 200446 h 222717"/>
                  <a:gd name="connsiteX8" fmla="*/ 22272 w 133630"/>
                  <a:gd name="connsiteY8" fmla="*/ 222718 h 222717"/>
                  <a:gd name="connsiteX9" fmla="*/ 44544 w 133630"/>
                  <a:gd name="connsiteY9" fmla="*/ 44544 h 222717"/>
                  <a:gd name="connsiteX10" fmla="*/ 89087 w 133630"/>
                  <a:gd name="connsiteY10" fmla="*/ 44544 h 222717"/>
                  <a:gd name="connsiteX11" fmla="*/ 89087 w 133630"/>
                  <a:gd name="connsiteY11" fmla="*/ 178174 h 222717"/>
                  <a:gd name="connsiteX12" fmla="*/ 44544 w 133630"/>
                  <a:gd name="connsiteY12" fmla="*/ 178174 h 22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630" h="222717">
                    <a:moveTo>
                      <a:pt x="22272" y="222718"/>
                    </a:moveTo>
                    <a:lnTo>
                      <a:pt x="111359" y="222718"/>
                    </a:lnTo>
                    <a:cubicBezTo>
                      <a:pt x="123660" y="222718"/>
                      <a:pt x="133631" y="212747"/>
                      <a:pt x="133631" y="200446"/>
                    </a:cubicBezTo>
                    <a:lnTo>
                      <a:pt x="133631" y="22272"/>
                    </a:lnTo>
                    <a:cubicBezTo>
                      <a:pt x="133631" y="9971"/>
                      <a:pt x="123660" y="0"/>
                      <a:pt x="111359" y="0"/>
                    </a:cubicBezTo>
                    <a:lnTo>
                      <a:pt x="22272" y="0"/>
                    </a:lnTo>
                    <a:cubicBezTo>
                      <a:pt x="9971" y="0"/>
                      <a:pt x="0" y="9971"/>
                      <a:pt x="0" y="22272"/>
                    </a:cubicBezTo>
                    <a:lnTo>
                      <a:pt x="0" y="200446"/>
                    </a:lnTo>
                    <a:cubicBezTo>
                      <a:pt x="0" y="212747"/>
                      <a:pt x="9971" y="222718"/>
                      <a:pt x="22272" y="222718"/>
                    </a:cubicBezTo>
                    <a:close/>
                    <a:moveTo>
                      <a:pt x="44544" y="44544"/>
                    </a:moveTo>
                    <a:lnTo>
                      <a:pt x="89087" y="44544"/>
                    </a:lnTo>
                    <a:lnTo>
                      <a:pt x="89087" y="178174"/>
                    </a:lnTo>
                    <a:lnTo>
                      <a:pt x="44544" y="178174"/>
                    </a:lnTo>
                    <a:close/>
                  </a:path>
                </a:pathLst>
              </a:custGeom>
              <a:solidFill>
                <a:schemeClr val="accent1"/>
              </a:solidFill>
              <a:ln w="22175" cap="flat">
                <a:noFill/>
                <a:prstDash val="solid"/>
                <a:miter/>
              </a:ln>
            </p:spPr>
            <p:txBody>
              <a:bodyPr rtlCol="0" anchor="ctr"/>
              <a:lstStyle/>
              <a:p>
                <a:endParaRPr lang="en-AU"/>
              </a:p>
            </p:txBody>
          </p:sp>
          <p:sp>
            <p:nvSpPr>
              <p:cNvPr id="105" name="Freeform: Shape 179">
                <a:extLst>
                  <a:ext uri="{FF2B5EF4-FFF2-40B4-BE49-F238E27FC236}">
                    <a16:creationId xmlns:a16="http://schemas.microsoft.com/office/drawing/2014/main" id="{26AAF2DB-DFF3-7E19-2500-94E33D94E6FA}"/>
                  </a:ext>
                </a:extLst>
              </p:cNvPr>
              <p:cNvSpPr/>
              <p:nvPr/>
            </p:nvSpPr>
            <p:spPr>
              <a:xfrm>
                <a:off x="11018091" y="2665460"/>
                <a:ext cx="133630" cy="222717"/>
              </a:xfrm>
              <a:custGeom>
                <a:avLst/>
                <a:gdLst>
                  <a:gd name="connsiteX0" fmla="*/ 0 w 133630"/>
                  <a:gd name="connsiteY0" fmla="*/ 200446 h 222717"/>
                  <a:gd name="connsiteX1" fmla="*/ 22272 w 133630"/>
                  <a:gd name="connsiteY1" fmla="*/ 222718 h 222717"/>
                  <a:gd name="connsiteX2" fmla="*/ 111359 w 133630"/>
                  <a:gd name="connsiteY2" fmla="*/ 222718 h 222717"/>
                  <a:gd name="connsiteX3" fmla="*/ 133631 w 133630"/>
                  <a:gd name="connsiteY3" fmla="*/ 200446 h 222717"/>
                  <a:gd name="connsiteX4" fmla="*/ 133631 w 133630"/>
                  <a:gd name="connsiteY4" fmla="*/ 22272 h 222717"/>
                  <a:gd name="connsiteX5" fmla="*/ 111359 w 133630"/>
                  <a:gd name="connsiteY5" fmla="*/ 0 h 222717"/>
                  <a:gd name="connsiteX6" fmla="*/ 22272 w 133630"/>
                  <a:gd name="connsiteY6" fmla="*/ 0 h 222717"/>
                  <a:gd name="connsiteX7" fmla="*/ 0 w 133630"/>
                  <a:gd name="connsiteY7" fmla="*/ 22272 h 222717"/>
                  <a:gd name="connsiteX8" fmla="*/ 44544 w 133630"/>
                  <a:gd name="connsiteY8" fmla="*/ 44544 h 222717"/>
                  <a:gd name="connsiteX9" fmla="*/ 89087 w 133630"/>
                  <a:gd name="connsiteY9" fmla="*/ 44544 h 222717"/>
                  <a:gd name="connsiteX10" fmla="*/ 89087 w 133630"/>
                  <a:gd name="connsiteY10" fmla="*/ 178174 h 222717"/>
                  <a:gd name="connsiteX11" fmla="*/ 44544 w 133630"/>
                  <a:gd name="connsiteY11" fmla="*/ 178174 h 22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630" h="222717">
                    <a:moveTo>
                      <a:pt x="0" y="200446"/>
                    </a:moveTo>
                    <a:cubicBezTo>
                      <a:pt x="0" y="212747"/>
                      <a:pt x="9971" y="222718"/>
                      <a:pt x="22272" y="222718"/>
                    </a:cubicBezTo>
                    <a:lnTo>
                      <a:pt x="111359" y="222718"/>
                    </a:lnTo>
                    <a:cubicBezTo>
                      <a:pt x="123660" y="222718"/>
                      <a:pt x="133631" y="212747"/>
                      <a:pt x="133631" y="200446"/>
                    </a:cubicBezTo>
                    <a:lnTo>
                      <a:pt x="133631" y="22272"/>
                    </a:lnTo>
                    <a:cubicBezTo>
                      <a:pt x="133631" y="9971"/>
                      <a:pt x="123660" y="0"/>
                      <a:pt x="111359" y="0"/>
                    </a:cubicBezTo>
                    <a:lnTo>
                      <a:pt x="22272" y="0"/>
                    </a:lnTo>
                    <a:cubicBezTo>
                      <a:pt x="9971" y="0"/>
                      <a:pt x="0" y="9971"/>
                      <a:pt x="0" y="22272"/>
                    </a:cubicBezTo>
                    <a:close/>
                    <a:moveTo>
                      <a:pt x="44544" y="44544"/>
                    </a:moveTo>
                    <a:lnTo>
                      <a:pt x="89087" y="44544"/>
                    </a:lnTo>
                    <a:lnTo>
                      <a:pt x="89087" y="178174"/>
                    </a:lnTo>
                    <a:lnTo>
                      <a:pt x="44544" y="178174"/>
                    </a:lnTo>
                    <a:close/>
                  </a:path>
                </a:pathLst>
              </a:custGeom>
              <a:solidFill>
                <a:schemeClr val="accent1"/>
              </a:solidFill>
              <a:ln w="22175" cap="flat">
                <a:noFill/>
                <a:prstDash val="solid"/>
                <a:miter/>
              </a:ln>
            </p:spPr>
            <p:txBody>
              <a:bodyPr rtlCol="0" anchor="ctr"/>
              <a:lstStyle/>
              <a:p>
                <a:endParaRPr lang="en-AU"/>
              </a:p>
            </p:txBody>
          </p:sp>
        </p:grpSp>
        <p:grpSp>
          <p:nvGrpSpPr>
            <p:cNvPr id="72" name="Graphic 45">
              <a:extLst>
                <a:ext uri="{FF2B5EF4-FFF2-40B4-BE49-F238E27FC236}">
                  <a16:creationId xmlns:a16="http://schemas.microsoft.com/office/drawing/2014/main" id="{3FC160B9-AADA-4C16-2E4C-59D49A5E6C67}"/>
                </a:ext>
              </a:extLst>
            </p:cNvPr>
            <p:cNvGrpSpPr/>
            <p:nvPr/>
          </p:nvGrpSpPr>
          <p:grpSpPr>
            <a:xfrm>
              <a:off x="8586317" y="1897126"/>
              <a:ext cx="1205177" cy="1205177"/>
              <a:chOff x="8586317" y="1897126"/>
              <a:chExt cx="1205177" cy="1205177"/>
            </a:xfrm>
            <a:solidFill>
              <a:schemeClr val="accent1"/>
            </a:solidFill>
          </p:grpSpPr>
          <p:sp>
            <p:nvSpPr>
              <p:cNvPr id="80" name="Freeform: Shape 172">
                <a:extLst>
                  <a:ext uri="{FF2B5EF4-FFF2-40B4-BE49-F238E27FC236}">
                    <a16:creationId xmlns:a16="http://schemas.microsoft.com/office/drawing/2014/main" id="{1D97A922-FDC4-F04D-AF60-D7A30C2B3158}"/>
                  </a:ext>
                </a:extLst>
              </p:cNvPr>
              <p:cNvSpPr/>
              <p:nvPr/>
            </p:nvSpPr>
            <p:spPr>
              <a:xfrm>
                <a:off x="8586317" y="1897126"/>
                <a:ext cx="1205177" cy="1205177"/>
              </a:xfrm>
              <a:custGeom>
                <a:avLst/>
                <a:gdLst>
                  <a:gd name="connsiteX0" fmla="*/ 1185739 w 1205177"/>
                  <a:gd name="connsiteY0" fmla="*/ 77753 h 1205177"/>
                  <a:gd name="connsiteX1" fmla="*/ 1166301 w 1205177"/>
                  <a:gd name="connsiteY1" fmla="*/ 77753 h 1205177"/>
                  <a:gd name="connsiteX2" fmla="*/ 1166301 w 1205177"/>
                  <a:gd name="connsiteY2" fmla="*/ 19438 h 1205177"/>
                  <a:gd name="connsiteX3" fmla="*/ 1146862 w 1205177"/>
                  <a:gd name="connsiteY3" fmla="*/ 0 h 1205177"/>
                  <a:gd name="connsiteX4" fmla="*/ 1107986 w 1205177"/>
                  <a:gd name="connsiteY4" fmla="*/ 0 h 1205177"/>
                  <a:gd name="connsiteX5" fmla="*/ 1088547 w 1205177"/>
                  <a:gd name="connsiteY5" fmla="*/ 19438 h 1205177"/>
                  <a:gd name="connsiteX6" fmla="*/ 1107986 w 1205177"/>
                  <a:gd name="connsiteY6" fmla="*/ 38877 h 1205177"/>
                  <a:gd name="connsiteX7" fmla="*/ 1127424 w 1205177"/>
                  <a:gd name="connsiteY7" fmla="*/ 38877 h 1205177"/>
                  <a:gd name="connsiteX8" fmla="*/ 1127424 w 1205177"/>
                  <a:gd name="connsiteY8" fmla="*/ 77753 h 1205177"/>
                  <a:gd name="connsiteX9" fmla="*/ 855287 w 1205177"/>
                  <a:gd name="connsiteY9" fmla="*/ 77753 h 1205177"/>
                  <a:gd name="connsiteX10" fmla="*/ 855287 w 1205177"/>
                  <a:gd name="connsiteY10" fmla="*/ 38877 h 1205177"/>
                  <a:gd name="connsiteX11" fmla="*/ 1030232 w 1205177"/>
                  <a:gd name="connsiteY11" fmla="*/ 38877 h 1205177"/>
                  <a:gd name="connsiteX12" fmla="*/ 1049671 w 1205177"/>
                  <a:gd name="connsiteY12" fmla="*/ 19438 h 1205177"/>
                  <a:gd name="connsiteX13" fmla="*/ 1030232 w 1205177"/>
                  <a:gd name="connsiteY13" fmla="*/ 0 h 1205177"/>
                  <a:gd name="connsiteX14" fmla="*/ 835849 w 1205177"/>
                  <a:gd name="connsiteY14" fmla="*/ 0 h 1205177"/>
                  <a:gd name="connsiteX15" fmla="*/ 816410 w 1205177"/>
                  <a:gd name="connsiteY15" fmla="*/ 19438 h 1205177"/>
                  <a:gd name="connsiteX16" fmla="*/ 816410 w 1205177"/>
                  <a:gd name="connsiteY16" fmla="*/ 77753 h 1205177"/>
                  <a:gd name="connsiteX17" fmla="*/ 805622 w 1205177"/>
                  <a:gd name="connsiteY17" fmla="*/ 81019 h 1205177"/>
                  <a:gd name="connsiteX18" fmla="*/ 752264 w 1205177"/>
                  <a:gd name="connsiteY18" fmla="*/ 116630 h 1205177"/>
                  <a:gd name="connsiteX19" fmla="*/ 452913 w 1205177"/>
                  <a:gd name="connsiteY19" fmla="*/ 116630 h 1205177"/>
                  <a:gd name="connsiteX20" fmla="*/ 399555 w 1205177"/>
                  <a:gd name="connsiteY20" fmla="*/ 81019 h 1205177"/>
                  <a:gd name="connsiteX21" fmla="*/ 388767 w 1205177"/>
                  <a:gd name="connsiteY21" fmla="*/ 77753 h 1205177"/>
                  <a:gd name="connsiteX22" fmla="*/ 388767 w 1205177"/>
                  <a:gd name="connsiteY22" fmla="*/ 19438 h 1205177"/>
                  <a:gd name="connsiteX23" fmla="*/ 369329 w 1205177"/>
                  <a:gd name="connsiteY23" fmla="*/ 0 h 1205177"/>
                  <a:gd name="connsiteX24" fmla="*/ 58315 w 1205177"/>
                  <a:gd name="connsiteY24" fmla="*/ 0 h 1205177"/>
                  <a:gd name="connsiteX25" fmla="*/ 38877 w 1205177"/>
                  <a:gd name="connsiteY25" fmla="*/ 19438 h 1205177"/>
                  <a:gd name="connsiteX26" fmla="*/ 38877 w 1205177"/>
                  <a:gd name="connsiteY26" fmla="*/ 77753 h 1205177"/>
                  <a:gd name="connsiteX27" fmla="*/ 19438 w 1205177"/>
                  <a:gd name="connsiteY27" fmla="*/ 77753 h 1205177"/>
                  <a:gd name="connsiteX28" fmla="*/ 0 w 1205177"/>
                  <a:gd name="connsiteY28" fmla="*/ 97192 h 1205177"/>
                  <a:gd name="connsiteX29" fmla="*/ 0 w 1205177"/>
                  <a:gd name="connsiteY29" fmla="*/ 233260 h 1205177"/>
                  <a:gd name="connsiteX30" fmla="*/ 19438 w 1205177"/>
                  <a:gd name="connsiteY30" fmla="*/ 252698 h 1205177"/>
                  <a:gd name="connsiteX31" fmla="*/ 38877 w 1205177"/>
                  <a:gd name="connsiteY31" fmla="*/ 233260 h 1205177"/>
                  <a:gd name="connsiteX32" fmla="*/ 38877 w 1205177"/>
                  <a:gd name="connsiteY32" fmla="*/ 194383 h 1205177"/>
                  <a:gd name="connsiteX33" fmla="*/ 194383 w 1205177"/>
                  <a:gd name="connsiteY33" fmla="*/ 194383 h 1205177"/>
                  <a:gd name="connsiteX34" fmla="*/ 194383 w 1205177"/>
                  <a:gd name="connsiteY34" fmla="*/ 349890 h 1205177"/>
                  <a:gd name="connsiteX35" fmla="*/ 38877 w 1205177"/>
                  <a:gd name="connsiteY35" fmla="*/ 349890 h 1205177"/>
                  <a:gd name="connsiteX36" fmla="*/ 38877 w 1205177"/>
                  <a:gd name="connsiteY36" fmla="*/ 311014 h 1205177"/>
                  <a:gd name="connsiteX37" fmla="*/ 19438 w 1205177"/>
                  <a:gd name="connsiteY37" fmla="*/ 291575 h 1205177"/>
                  <a:gd name="connsiteX38" fmla="*/ 0 w 1205177"/>
                  <a:gd name="connsiteY38" fmla="*/ 311014 h 1205177"/>
                  <a:gd name="connsiteX39" fmla="*/ 0 w 1205177"/>
                  <a:gd name="connsiteY39" fmla="*/ 1146862 h 1205177"/>
                  <a:gd name="connsiteX40" fmla="*/ 19438 w 1205177"/>
                  <a:gd name="connsiteY40" fmla="*/ 1166301 h 1205177"/>
                  <a:gd name="connsiteX41" fmla="*/ 233260 w 1205177"/>
                  <a:gd name="connsiteY41" fmla="*/ 1166301 h 1205177"/>
                  <a:gd name="connsiteX42" fmla="*/ 233260 w 1205177"/>
                  <a:gd name="connsiteY42" fmla="*/ 1185739 h 1205177"/>
                  <a:gd name="connsiteX43" fmla="*/ 252698 w 1205177"/>
                  <a:gd name="connsiteY43" fmla="*/ 1205177 h 1205177"/>
                  <a:gd name="connsiteX44" fmla="*/ 952479 w 1205177"/>
                  <a:gd name="connsiteY44" fmla="*/ 1205177 h 1205177"/>
                  <a:gd name="connsiteX45" fmla="*/ 971917 w 1205177"/>
                  <a:gd name="connsiteY45" fmla="*/ 1185739 h 1205177"/>
                  <a:gd name="connsiteX46" fmla="*/ 971917 w 1205177"/>
                  <a:gd name="connsiteY46" fmla="*/ 1166301 h 1205177"/>
                  <a:gd name="connsiteX47" fmla="*/ 1185739 w 1205177"/>
                  <a:gd name="connsiteY47" fmla="*/ 1166301 h 1205177"/>
                  <a:gd name="connsiteX48" fmla="*/ 1205177 w 1205177"/>
                  <a:gd name="connsiteY48" fmla="*/ 1146862 h 1205177"/>
                  <a:gd name="connsiteX49" fmla="*/ 1205177 w 1205177"/>
                  <a:gd name="connsiteY49" fmla="*/ 97192 h 1205177"/>
                  <a:gd name="connsiteX50" fmla="*/ 1185739 w 1205177"/>
                  <a:gd name="connsiteY50" fmla="*/ 77753 h 1205177"/>
                  <a:gd name="connsiteX51" fmla="*/ 874726 w 1205177"/>
                  <a:gd name="connsiteY51" fmla="*/ 1088547 h 1205177"/>
                  <a:gd name="connsiteX52" fmla="*/ 874726 w 1205177"/>
                  <a:gd name="connsiteY52" fmla="*/ 894164 h 1205177"/>
                  <a:gd name="connsiteX53" fmla="*/ 913602 w 1205177"/>
                  <a:gd name="connsiteY53" fmla="*/ 894164 h 1205177"/>
                  <a:gd name="connsiteX54" fmla="*/ 913602 w 1205177"/>
                  <a:gd name="connsiteY54" fmla="*/ 1088547 h 1205177"/>
                  <a:gd name="connsiteX55" fmla="*/ 291575 w 1205177"/>
                  <a:gd name="connsiteY55" fmla="*/ 1088547 h 1205177"/>
                  <a:gd name="connsiteX56" fmla="*/ 291575 w 1205177"/>
                  <a:gd name="connsiteY56" fmla="*/ 894164 h 1205177"/>
                  <a:gd name="connsiteX57" fmla="*/ 330452 w 1205177"/>
                  <a:gd name="connsiteY57" fmla="*/ 894164 h 1205177"/>
                  <a:gd name="connsiteX58" fmla="*/ 330452 w 1205177"/>
                  <a:gd name="connsiteY58" fmla="*/ 1088547 h 1205177"/>
                  <a:gd name="connsiteX59" fmla="*/ 388767 w 1205177"/>
                  <a:gd name="connsiteY59" fmla="*/ 466520 h 1205177"/>
                  <a:gd name="connsiteX60" fmla="*/ 388767 w 1205177"/>
                  <a:gd name="connsiteY60" fmla="*/ 622027 h 1205177"/>
                  <a:gd name="connsiteX61" fmla="*/ 233260 w 1205177"/>
                  <a:gd name="connsiteY61" fmla="*/ 622027 h 1205177"/>
                  <a:gd name="connsiteX62" fmla="*/ 233260 w 1205177"/>
                  <a:gd name="connsiteY62" fmla="*/ 466520 h 1205177"/>
                  <a:gd name="connsiteX63" fmla="*/ 1166301 w 1205177"/>
                  <a:gd name="connsiteY63" fmla="*/ 194383 h 1205177"/>
                  <a:gd name="connsiteX64" fmla="*/ 1166301 w 1205177"/>
                  <a:gd name="connsiteY64" fmla="*/ 349890 h 1205177"/>
                  <a:gd name="connsiteX65" fmla="*/ 1010794 w 1205177"/>
                  <a:gd name="connsiteY65" fmla="*/ 349890 h 1205177"/>
                  <a:gd name="connsiteX66" fmla="*/ 1010794 w 1205177"/>
                  <a:gd name="connsiteY66" fmla="*/ 194383 h 1205177"/>
                  <a:gd name="connsiteX67" fmla="*/ 1166301 w 1205177"/>
                  <a:gd name="connsiteY67" fmla="*/ 622027 h 1205177"/>
                  <a:gd name="connsiteX68" fmla="*/ 1010794 w 1205177"/>
                  <a:gd name="connsiteY68" fmla="*/ 622027 h 1205177"/>
                  <a:gd name="connsiteX69" fmla="*/ 1010794 w 1205177"/>
                  <a:gd name="connsiteY69" fmla="*/ 466520 h 1205177"/>
                  <a:gd name="connsiteX70" fmla="*/ 1166301 w 1205177"/>
                  <a:gd name="connsiteY70" fmla="*/ 466520 h 1205177"/>
                  <a:gd name="connsiteX71" fmla="*/ 816410 w 1205177"/>
                  <a:gd name="connsiteY71" fmla="*/ 466520 h 1205177"/>
                  <a:gd name="connsiteX72" fmla="*/ 971917 w 1205177"/>
                  <a:gd name="connsiteY72" fmla="*/ 466520 h 1205177"/>
                  <a:gd name="connsiteX73" fmla="*/ 971917 w 1205177"/>
                  <a:gd name="connsiteY73" fmla="*/ 622027 h 1205177"/>
                  <a:gd name="connsiteX74" fmla="*/ 816410 w 1205177"/>
                  <a:gd name="connsiteY74" fmla="*/ 622027 h 1205177"/>
                  <a:gd name="connsiteX75" fmla="*/ 1166301 w 1205177"/>
                  <a:gd name="connsiteY75" fmla="*/ 427644 h 1205177"/>
                  <a:gd name="connsiteX76" fmla="*/ 816410 w 1205177"/>
                  <a:gd name="connsiteY76" fmla="*/ 427644 h 1205177"/>
                  <a:gd name="connsiteX77" fmla="*/ 816410 w 1205177"/>
                  <a:gd name="connsiteY77" fmla="*/ 388767 h 1205177"/>
                  <a:gd name="connsiteX78" fmla="*/ 1166301 w 1205177"/>
                  <a:gd name="connsiteY78" fmla="*/ 388767 h 1205177"/>
                  <a:gd name="connsiteX79" fmla="*/ 971917 w 1205177"/>
                  <a:gd name="connsiteY79" fmla="*/ 349890 h 1205177"/>
                  <a:gd name="connsiteX80" fmla="*/ 816410 w 1205177"/>
                  <a:gd name="connsiteY80" fmla="*/ 349890 h 1205177"/>
                  <a:gd name="connsiteX81" fmla="*/ 816410 w 1205177"/>
                  <a:gd name="connsiteY81" fmla="*/ 224221 h 1205177"/>
                  <a:gd name="connsiteX82" fmla="*/ 861119 w 1205177"/>
                  <a:gd name="connsiteY82" fmla="*/ 194383 h 1205177"/>
                  <a:gd name="connsiteX83" fmla="*/ 971917 w 1205177"/>
                  <a:gd name="connsiteY83" fmla="*/ 194383 h 1205177"/>
                  <a:gd name="connsiteX84" fmla="*/ 777534 w 1205177"/>
                  <a:gd name="connsiteY84" fmla="*/ 699780 h 1205177"/>
                  <a:gd name="connsiteX85" fmla="*/ 427644 w 1205177"/>
                  <a:gd name="connsiteY85" fmla="*/ 699780 h 1205177"/>
                  <a:gd name="connsiteX86" fmla="*/ 427644 w 1205177"/>
                  <a:gd name="connsiteY86" fmla="*/ 233260 h 1205177"/>
                  <a:gd name="connsiteX87" fmla="*/ 777534 w 1205177"/>
                  <a:gd name="connsiteY87" fmla="*/ 233260 h 1205177"/>
                  <a:gd name="connsiteX88" fmla="*/ 194383 w 1205177"/>
                  <a:gd name="connsiteY88" fmla="*/ 622027 h 1205177"/>
                  <a:gd name="connsiteX89" fmla="*/ 38877 w 1205177"/>
                  <a:gd name="connsiteY89" fmla="*/ 622027 h 1205177"/>
                  <a:gd name="connsiteX90" fmla="*/ 38877 w 1205177"/>
                  <a:gd name="connsiteY90" fmla="*/ 466520 h 1205177"/>
                  <a:gd name="connsiteX91" fmla="*/ 194383 w 1205177"/>
                  <a:gd name="connsiteY91" fmla="*/ 466520 h 1205177"/>
                  <a:gd name="connsiteX92" fmla="*/ 38877 w 1205177"/>
                  <a:gd name="connsiteY92" fmla="*/ 660904 h 1205177"/>
                  <a:gd name="connsiteX93" fmla="*/ 388767 w 1205177"/>
                  <a:gd name="connsiteY93" fmla="*/ 660904 h 1205177"/>
                  <a:gd name="connsiteX94" fmla="*/ 388767 w 1205177"/>
                  <a:gd name="connsiteY94" fmla="*/ 699780 h 1205177"/>
                  <a:gd name="connsiteX95" fmla="*/ 213822 w 1205177"/>
                  <a:gd name="connsiteY95" fmla="*/ 699780 h 1205177"/>
                  <a:gd name="connsiteX96" fmla="*/ 194383 w 1205177"/>
                  <a:gd name="connsiteY96" fmla="*/ 719219 h 1205177"/>
                  <a:gd name="connsiteX97" fmla="*/ 194383 w 1205177"/>
                  <a:gd name="connsiteY97" fmla="*/ 796972 h 1205177"/>
                  <a:gd name="connsiteX98" fmla="*/ 213822 w 1205177"/>
                  <a:gd name="connsiteY98" fmla="*/ 816410 h 1205177"/>
                  <a:gd name="connsiteX99" fmla="*/ 233260 w 1205177"/>
                  <a:gd name="connsiteY99" fmla="*/ 816410 h 1205177"/>
                  <a:gd name="connsiteX100" fmla="*/ 233260 w 1205177"/>
                  <a:gd name="connsiteY100" fmla="*/ 874726 h 1205177"/>
                  <a:gd name="connsiteX101" fmla="*/ 252698 w 1205177"/>
                  <a:gd name="connsiteY101" fmla="*/ 894164 h 1205177"/>
                  <a:gd name="connsiteX102" fmla="*/ 252698 w 1205177"/>
                  <a:gd name="connsiteY102" fmla="*/ 1010794 h 1205177"/>
                  <a:gd name="connsiteX103" fmla="*/ 38877 w 1205177"/>
                  <a:gd name="connsiteY103" fmla="*/ 1010794 h 1205177"/>
                  <a:gd name="connsiteX104" fmla="*/ 349890 w 1205177"/>
                  <a:gd name="connsiteY104" fmla="*/ 855287 h 1205177"/>
                  <a:gd name="connsiteX105" fmla="*/ 272137 w 1205177"/>
                  <a:gd name="connsiteY105" fmla="*/ 855287 h 1205177"/>
                  <a:gd name="connsiteX106" fmla="*/ 272137 w 1205177"/>
                  <a:gd name="connsiteY106" fmla="*/ 816410 h 1205177"/>
                  <a:gd name="connsiteX107" fmla="*/ 349890 w 1205177"/>
                  <a:gd name="connsiteY107" fmla="*/ 816410 h 1205177"/>
                  <a:gd name="connsiteX108" fmla="*/ 233260 w 1205177"/>
                  <a:gd name="connsiteY108" fmla="*/ 777534 h 1205177"/>
                  <a:gd name="connsiteX109" fmla="*/ 233260 w 1205177"/>
                  <a:gd name="connsiteY109" fmla="*/ 738657 h 1205177"/>
                  <a:gd name="connsiteX110" fmla="*/ 971917 w 1205177"/>
                  <a:gd name="connsiteY110" fmla="*/ 738657 h 1205177"/>
                  <a:gd name="connsiteX111" fmla="*/ 971917 w 1205177"/>
                  <a:gd name="connsiteY111" fmla="*/ 777534 h 1205177"/>
                  <a:gd name="connsiteX112" fmla="*/ 933041 w 1205177"/>
                  <a:gd name="connsiteY112" fmla="*/ 816410 h 1205177"/>
                  <a:gd name="connsiteX113" fmla="*/ 933041 w 1205177"/>
                  <a:gd name="connsiteY113" fmla="*/ 855287 h 1205177"/>
                  <a:gd name="connsiteX114" fmla="*/ 855287 w 1205177"/>
                  <a:gd name="connsiteY114" fmla="*/ 855287 h 1205177"/>
                  <a:gd name="connsiteX115" fmla="*/ 855287 w 1205177"/>
                  <a:gd name="connsiteY115" fmla="*/ 816410 h 1205177"/>
                  <a:gd name="connsiteX116" fmla="*/ 952479 w 1205177"/>
                  <a:gd name="connsiteY116" fmla="*/ 894164 h 1205177"/>
                  <a:gd name="connsiteX117" fmla="*/ 971917 w 1205177"/>
                  <a:gd name="connsiteY117" fmla="*/ 874726 h 1205177"/>
                  <a:gd name="connsiteX118" fmla="*/ 971917 w 1205177"/>
                  <a:gd name="connsiteY118" fmla="*/ 816410 h 1205177"/>
                  <a:gd name="connsiteX119" fmla="*/ 991356 w 1205177"/>
                  <a:gd name="connsiteY119" fmla="*/ 816410 h 1205177"/>
                  <a:gd name="connsiteX120" fmla="*/ 1010794 w 1205177"/>
                  <a:gd name="connsiteY120" fmla="*/ 796972 h 1205177"/>
                  <a:gd name="connsiteX121" fmla="*/ 1010794 w 1205177"/>
                  <a:gd name="connsiteY121" fmla="*/ 719219 h 1205177"/>
                  <a:gd name="connsiteX122" fmla="*/ 991356 w 1205177"/>
                  <a:gd name="connsiteY122" fmla="*/ 699780 h 1205177"/>
                  <a:gd name="connsiteX123" fmla="*/ 816410 w 1205177"/>
                  <a:gd name="connsiteY123" fmla="*/ 699780 h 1205177"/>
                  <a:gd name="connsiteX124" fmla="*/ 816410 w 1205177"/>
                  <a:gd name="connsiteY124" fmla="*/ 660904 h 1205177"/>
                  <a:gd name="connsiteX125" fmla="*/ 1166301 w 1205177"/>
                  <a:gd name="connsiteY125" fmla="*/ 660904 h 1205177"/>
                  <a:gd name="connsiteX126" fmla="*/ 1166301 w 1205177"/>
                  <a:gd name="connsiteY126" fmla="*/ 1010794 h 1205177"/>
                  <a:gd name="connsiteX127" fmla="*/ 952479 w 1205177"/>
                  <a:gd name="connsiteY127" fmla="*/ 1010794 h 1205177"/>
                  <a:gd name="connsiteX128" fmla="*/ 77753 w 1205177"/>
                  <a:gd name="connsiteY128" fmla="*/ 38877 h 1205177"/>
                  <a:gd name="connsiteX129" fmla="*/ 349890 w 1205177"/>
                  <a:gd name="connsiteY129" fmla="*/ 38877 h 1205177"/>
                  <a:gd name="connsiteX130" fmla="*/ 349890 w 1205177"/>
                  <a:gd name="connsiteY130" fmla="*/ 77753 h 1205177"/>
                  <a:gd name="connsiteX131" fmla="*/ 77753 w 1205177"/>
                  <a:gd name="connsiteY131" fmla="*/ 77753 h 1205177"/>
                  <a:gd name="connsiteX132" fmla="*/ 38877 w 1205177"/>
                  <a:gd name="connsiteY132" fmla="*/ 116630 h 1205177"/>
                  <a:gd name="connsiteX133" fmla="*/ 382935 w 1205177"/>
                  <a:gd name="connsiteY133" fmla="*/ 116630 h 1205177"/>
                  <a:gd name="connsiteX134" fmla="*/ 436352 w 1205177"/>
                  <a:gd name="connsiteY134" fmla="*/ 152241 h 1205177"/>
                  <a:gd name="connsiteX135" fmla="*/ 447082 w 1205177"/>
                  <a:gd name="connsiteY135" fmla="*/ 155507 h 1205177"/>
                  <a:gd name="connsiteX136" fmla="*/ 758095 w 1205177"/>
                  <a:gd name="connsiteY136" fmla="*/ 155507 h 1205177"/>
                  <a:gd name="connsiteX137" fmla="*/ 768884 w 1205177"/>
                  <a:gd name="connsiteY137" fmla="*/ 152241 h 1205177"/>
                  <a:gd name="connsiteX138" fmla="*/ 822242 w 1205177"/>
                  <a:gd name="connsiteY138" fmla="*/ 116630 h 1205177"/>
                  <a:gd name="connsiteX139" fmla="*/ 1166301 w 1205177"/>
                  <a:gd name="connsiteY139" fmla="*/ 116630 h 1205177"/>
                  <a:gd name="connsiteX140" fmla="*/ 1166301 w 1205177"/>
                  <a:gd name="connsiteY140" fmla="*/ 155507 h 1205177"/>
                  <a:gd name="connsiteX141" fmla="*/ 855287 w 1205177"/>
                  <a:gd name="connsiteY141" fmla="*/ 155507 h 1205177"/>
                  <a:gd name="connsiteX142" fmla="*/ 844499 w 1205177"/>
                  <a:gd name="connsiteY142" fmla="*/ 158772 h 1205177"/>
                  <a:gd name="connsiteX143" fmla="*/ 791141 w 1205177"/>
                  <a:gd name="connsiteY143" fmla="*/ 194383 h 1205177"/>
                  <a:gd name="connsiteX144" fmla="*/ 414037 w 1205177"/>
                  <a:gd name="connsiteY144" fmla="*/ 194383 h 1205177"/>
                  <a:gd name="connsiteX145" fmla="*/ 360678 w 1205177"/>
                  <a:gd name="connsiteY145" fmla="*/ 158772 h 1205177"/>
                  <a:gd name="connsiteX146" fmla="*/ 349890 w 1205177"/>
                  <a:gd name="connsiteY146" fmla="*/ 155507 h 1205177"/>
                  <a:gd name="connsiteX147" fmla="*/ 38877 w 1205177"/>
                  <a:gd name="connsiteY147" fmla="*/ 155507 h 1205177"/>
                  <a:gd name="connsiteX148" fmla="*/ 233260 w 1205177"/>
                  <a:gd name="connsiteY148" fmla="*/ 194383 h 1205177"/>
                  <a:gd name="connsiteX149" fmla="*/ 344059 w 1205177"/>
                  <a:gd name="connsiteY149" fmla="*/ 194383 h 1205177"/>
                  <a:gd name="connsiteX150" fmla="*/ 388767 w 1205177"/>
                  <a:gd name="connsiteY150" fmla="*/ 224221 h 1205177"/>
                  <a:gd name="connsiteX151" fmla="*/ 388767 w 1205177"/>
                  <a:gd name="connsiteY151" fmla="*/ 349890 h 1205177"/>
                  <a:gd name="connsiteX152" fmla="*/ 233260 w 1205177"/>
                  <a:gd name="connsiteY152" fmla="*/ 349890 h 1205177"/>
                  <a:gd name="connsiteX153" fmla="*/ 388767 w 1205177"/>
                  <a:gd name="connsiteY153" fmla="*/ 388767 h 1205177"/>
                  <a:gd name="connsiteX154" fmla="*/ 388767 w 1205177"/>
                  <a:gd name="connsiteY154" fmla="*/ 427644 h 1205177"/>
                  <a:gd name="connsiteX155" fmla="*/ 38877 w 1205177"/>
                  <a:gd name="connsiteY155" fmla="*/ 427644 h 1205177"/>
                  <a:gd name="connsiteX156" fmla="*/ 38877 w 1205177"/>
                  <a:gd name="connsiteY156" fmla="*/ 388767 h 1205177"/>
                  <a:gd name="connsiteX157" fmla="*/ 38877 w 1205177"/>
                  <a:gd name="connsiteY157" fmla="*/ 1127424 h 1205177"/>
                  <a:gd name="connsiteX158" fmla="*/ 38877 w 1205177"/>
                  <a:gd name="connsiteY158" fmla="*/ 1049671 h 1205177"/>
                  <a:gd name="connsiteX159" fmla="*/ 252698 w 1205177"/>
                  <a:gd name="connsiteY159" fmla="*/ 1049671 h 1205177"/>
                  <a:gd name="connsiteX160" fmla="*/ 252698 w 1205177"/>
                  <a:gd name="connsiteY160" fmla="*/ 1088547 h 1205177"/>
                  <a:gd name="connsiteX161" fmla="*/ 233260 w 1205177"/>
                  <a:gd name="connsiteY161" fmla="*/ 1107986 h 1205177"/>
                  <a:gd name="connsiteX162" fmla="*/ 233260 w 1205177"/>
                  <a:gd name="connsiteY162" fmla="*/ 1127424 h 1205177"/>
                  <a:gd name="connsiteX163" fmla="*/ 349890 w 1205177"/>
                  <a:gd name="connsiteY163" fmla="*/ 1166301 h 1205177"/>
                  <a:gd name="connsiteX164" fmla="*/ 272137 w 1205177"/>
                  <a:gd name="connsiteY164" fmla="*/ 1166301 h 1205177"/>
                  <a:gd name="connsiteX165" fmla="*/ 272137 w 1205177"/>
                  <a:gd name="connsiteY165" fmla="*/ 1127424 h 1205177"/>
                  <a:gd name="connsiteX166" fmla="*/ 349890 w 1205177"/>
                  <a:gd name="connsiteY166" fmla="*/ 1127424 h 1205177"/>
                  <a:gd name="connsiteX167" fmla="*/ 719219 w 1205177"/>
                  <a:gd name="connsiteY167" fmla="*/ 894164 h 1205177"/>
                  <a:gd name="connsiteX168" fmla="*/ 719219 w 1205177"/>
                  <a:gd name="connsiteY168" fmla="*/ 1166301 h 1205177"/>
                  <a:gd name="connsiteX169" fmla="*/ 622027 w 1205177"/>
                  <a:gd name="connsiteY169" fmla="*/ 1166301 h 1205177"/>
                  <a:gd name="connsiteX170" fmla="*/ 622027 w 1205177"/>
                  <a:gd name="connsiteY170" fmla="*/ 894164 h 1205177"/>
                  <a:gd name="connsiteX171" fmla="*/ 816410 w 1205177"/>
                  <a:gd name="connsiteY171" fmla="*/ 1107986 h 1205177"/>
                  <a:gd name="connsiteX172" fmla="*/ 816410 w 1205177"/>
                  <a:gd name="connsiteY172" fmla="*/ 1166301 h 1205177"/>
                  <a:gd name="connsiteX173" fmla="*/ 758095 w 1205177"/>
                  <a:gd name="connsiteY173" fmla="*/ 1166301 h 1205177"/>
                  <a:gd name="connsiteX174" fmla="*/ 758095 w 1205177"/>
                  <a:gd name="connsiteY174" fmla="*/ 874726 h 1205177"/>
                  <a:gd name="connsiteX175" fmla="*/ 738657 w 1205177"/>
                  <a:gd name="connsiteY175" fmla="*/ 855287 h 1205177"/>
                  <a:gd name="connsiteX176" fmla="*/ 466520 w 1205177"/>
                  <a:gd name="connsiteY176" fmla="*/ 855287 h 1205177"/>
                  <a:gd name="connsiteX177" fmla="*/ 447082 w 1205177"/>
                  <a:gd name="connsiteY177" fmla="*/ 874726 h 1205177"/>
                  <a:gd name="connsiteX178" fmla="*/ 447082 w 1205177"/>
                  <a:gd name="connsiteY178" fmla="*/ 1049671 h 1205177"/>
                  <a:gd name="connsiteX179" fmla="*/ 466520 w 1205177"/>
                  <a:gd name="connsiteY179" fmla="*/ 1069109 h 1205177"/>
                  <a:gd name="connsiteX180" fmla="*/ 485959 w 1205177"/>
                  <a:gd name="connsiteY180" fmla="*/ 1049671 h 1205177"/>
                  <a:gd name="connsiteX181" fmla="*/ 485959 w 1205177"/>
                  <a:gd name="connsiteY181" fmla="*/ 894164 h 1205177"/>
                  <a:gd name="connsiteX182" fmla="*/ 583150 w 1205177"/>
                  <a:gd name="connsiteY182" fmla="*/ 894164 h 1205177"/>
                  <a:gd name="connsiteX183" fmla="*/ 583150 w 1205177"/>
                  <a:gd name="connsiteY183" fmla="*/ 1166301 h 1205177"/>
                  <a:gd name="connsiteX184" fmla="*/ 485959 w 1205177"/>
                  <a:gd name="connsiteY184" fmla="*/ 1166301 h 1205177"/>
                  <a:gd name="connsiteX185" fmla="*/ 485959 w 1205177"/>
                  <a:gd name="connsiteY185" fmla="*/ 1127424 h 1205177"/>
                  <a:gd name="connsiteX186" fmla="*/ 466520 w 1205177"/>
                  <a:gd name="connsiteY186" fmla="*/ 1107986 h 1205177"/>
                  <a:gd name="connsiteX187" fmla="*/ 447082 w 1205177"/>
                  <a:gd name="connsiteY187" fmla="*/ 1127424 h 1205177"/>
                  <a:gd name="connsiteX188" fmla="*/ 447082 w 1205177"/>
                  <a:gd name="connsiteY188" fmla="*/ 1166301 h 1205177"/>
                  <a:gd name="connsiteX189" fmla="*/ 388767 w 1205177"/>
                  <a:gd name="connsiteY189" fmla="*/ 1166301 h 1205177"/>
                  <a:gd name="connsiteX190" fmla="*/ 388767 w 1205177"/>
                  <a:gd name="connsiteY190" fmla="*/ 1107986 h 1205177"/>
                  <a:gd name="connsiteX191" fmla="*/ 369329 w 1205177"/>
                  <a:gd name="connsiteY191" fmla="*/ 1088547 h 1205177"/>
                  <a:gd name="connsiteX192" fmla="*/ 369329 w 1205177"/>
                  <a:gd name="connsiteY192" fmla="*/ 894164 h 1205177"/>
                  <a:gd name="connsiteX193" fmla="*/ 388767 w 1205177"/>
                  <a:gd name="connsiteY193" fmla="*/ 874726 h 1205177"/>
                  <a:gd name="connsiteX194" fmla="*/ 388767 w 1205177"/>
                  <a:gd name="connsiteY194" fmla="*/ 816410 h 1205177"/>
                  <a:gd name="connsiteX195" fmla="*/ 816410 w 1205177"/>
                  <a:gd name="connsiteY195" fmla="*/ 816410 h 1205177"/>
                  <a:gd name="connsiteX196" fmla="*/ 816410 w 1205177"/>
                  <a:gd name="connsiteY196" fmla="*/ 874726 h 1205177"/>
                  <a:gd name="connsiteX197" fmla="*/ 835849 w 1205177"/>
                  <a:gd name="connsiteY197" fmla="*/ 894164 h 1205177"/>
                  <a:gd name="connsiteX198" fmla="*/ 835849 w 1205177"/>
                  <a:gd name="connsiteY198" fmla="*/ 1088547 h 1205177"/>
                  <a:gd name="connsiteX199" fmla="*/ 816410 w 1205177"/>
                  <a:gd name="connsiteY199" fmla="*/ 1107986 h 1205177"/>
                  <a:gd name="connsiteX200" fmla="*/ 933041 w 1205177"/>
                  <a:gd name="connsiteY200" fmla="*/ 1166301 h 1205177"/>
                  <a:gd name="connsiteX201" fmla="*/ 855287 w 1205177"/>
                  <a:gd name="connsiteY201" fmla="*/ 1166301 h 1205177"/>
                  <a:gd name="connsiteX202" fmla="*/ 855287 w 1205177"/>
                  <a:gd name="connsiteY202" fmla="*/ 1127424 h 1205177"/>
                  <a:gd name="connsiteX203" fmla="*/ 933041 w 1205177"/>
                  <a:gd name="connsiteY203" fmla="*/ 1127424 h 1205177"/>
                  <a:gd name="connsiteX204" fmla="*/ 971917 w 1205177"/>
                  <a:gd name="connsiteY204" fmla="*/ 1127424 h 1205177"/>
                  <a:gd name="connsiteX205" fmla="*/ 971917 w 1205177"/>
                  <a:gd name="connsiteY205" fmla="*/ 1107986 h 1205177"/>
                  <a:gd name="connsiteX206" fmla="*/ 952479 w 1205177"/>
                  <a:gd name="connsiteY206" fmla="*/ 1088547 h 1205177"/>
                  <a:gd name="connsiteX207" fmla="*/ 952479 w 1205177"/>
                  <a:gd name="connsiteY207" fmla="*/ 1049671 h 1205177"/>
                  <a:gd name="connsiteX208" fmla="*/ 1166301 w 1205177"/>
                  <a:gd name="connsiteY208" fmla="*/ 1049671 h 1205177"/>
                  <a:gd name="connsiteX209" fmla="*/ 1166301 w 1205177"/>
                  <a:gd name="connsiteY209" fmla="*/ 1127424 h 120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1205177" h="1205177">
                    <a:moveTo>
                      <a:pt x="1185739" y="77753"/>
                    </a:moveTo>
                    <a:lnTo>
                      <a:pt x="1166301" y="77753"/>
                    </a:lnTo>
                    <a:lnTo>
                      <a:pt x="1166301" y="19438"/>
                    </a:lnTo>
                    <a:cubicBezTo>
                      <a:pt x="1166301" y="8703"/>
                      <a:pt x="1157598" y="0"/>
                      <a:pt x="1146862" y="0"/>
                    </a:cubicBezTo>
                    <a:lnTo>
                      <a:pt x="1107986" y="0"/>
                    </a:lnTo>
                    <a:cubicBezTo>
                      <a:pt x="1097250" y="0"/>
                      <a:pt x="1088547" y="8703"/>
                      <a:pt x="1088547" y="19438"/>
                    </a:cubicBezTo>
                    <a:cubicBezTo>
                      <a:pt x="1088547" y="30174"/>
                      <a:pt x="1097250" y="38877"/>
                      <a:pt x="1107986" y="38877"/>
                    </a:cubicBezTo>
                    <a:lnTo>
                      <a:pt x="1127424" y="38877"/>
                    </a:lnTo>
                    <a:lnTo>
                      <a:pt x="1127424" y="77753"/>
                    </a:lnTo>
                    <a:lnTo>
                      <a:pt x="855287" y="77753"/>
                    </a:lnTo>
                    <a:lnTo>
                      <a:pt x="855287" y="38877"/>
                    </a:lnTo>
                    <a:lnTo>
                      <a:pt x="1030232" y="38877"/>
                    </a:lnTo>
                    <a:cubicBezTo>
                      <a:pt x="1040968" y="38877"/>
                      <a:pt x="1049671" y="30174"/>
                      <a:pt x="1049671" y="19438"/>
                    </a:cubicBezTo>
                    <a:cubicBezTo>
                      <a:pt x="1049671" y="8703"/>
                      <a:pt x="1040968" y="0"/>
                      <a:pt x="1030232" y="0"/>
                    </a:cubicBezTo>
                    <a:lnTo>
                      <a:pt x="835849" y="0"/>
                    </a:lnTo>
                    <a:cubicBezTo>
                      <a:pt x="825113" y="0"/>
                      <a:pt x="816410" y="8703"/>
                      <a:pt x="816410" y="19438"/>
                    </a:cubicBezTo>
                    <a:lnTo>
                      <a:pt x="816410" y="77753"/>
                    </a:lnTo>
                    <a:cubicBezTo>
                      <a:pt x="812571" y="77759"/>
                      <a:pt x="808820" y="78895"/>
                      <a:pt x="805622" y="81019"/>
                    </a:cubicBezTo>
                    <a:lnTo>
                      <a:pt x="752264" y="116630"/>
                    </a:lnTo>
                    <a:lnTo>
                      <a:pt x="452913" y="116630"/>
                    </a:lnTo>
                    <a:lnTo>
                      <a:pt x="399555" y="81019"/>
                    </a:lnTo>
                    <a:cubicBezTo>
                      <a:pt x="396358" y="78895"/>
                      <a:pt x="392606" y="77759"/>
                      <a:pt x="388767" y="77753"/>
                    </a:cubicBezTo>
                    <a:lnTo>
                      <a:pt x="388767" y="19438"/>
                    </a:lnTo>
                    <a:cubicBezTo>
                      <a:pt x="388767" y="8703"/>
                      <a:pt x="380064" y="0"/>
                      <a:pt x="369329" y="0"/>
                    </a:cubicBezTo>
                    <a:lnTo>
                      <a:pt x="58315" y="0"/>
                    </a:lnTo>
                    <a:cubicBezTo>
                      <a:pt x="47580" y="0"/>
                      <a:pt x="38877" y="8703"/>
                      <a:pt x="38877" y="19438"/>
                    </a:cubicBezTo>
                    <a:lnTo>
                      <a:pt x="38877" y="77753"/>
                    </a:lnTo>
                    <a:lnTo>
                      <a:pt x="19438" y="77753"/>
                    </a:lnTo>
                    <a:cubicBezTo>
                      <a:pt x="8703" y="77753"/>
                      <a:pt x="0" y="86456"/>
                      <a:pt x="0" y="97192"/>
                    </a:cubicBezTo>
                    <a:lnTo>
                      <a:pt x="0" y="233260"/>
                    </a:lnTo>
                    <a:cubicBezTo>
                      <a:pt x="0" y="243996"/>
                      <a:pt x="8703" y="252698"/>
                      <a:pt x="19438" y="252698"/>
                    </a:cubicBezTo>
                    <a:cubicBezTo>
                      <a:pt x="30174" y="252698"/>
                      <a:pt x="38877" y="243996"/>
                      <a:pt x="38877" y="233260"/>
                    </a:cubicBezTo>
                    <a:lnTo>
                      <a:pt x="38877" y="194383"/>
                    </a:lnTo>
                    <a:lnTo>
                      <a:pt x="194383" y="194383"/>
                    </a:lnTo>
                    <a:lnTo>
                      <a:pt x="194383" y="349890"/>
                    </a:lnTo>
                    <a:lnTo>
                      <a:pt x="38877" y="349890"/>
                    </a:lnTo>
                    <a:lnTo>
                      <a:pt x="38877" y="311014"/>
                    </a:lnTo>
                    <a:cubicBezTo>
                      <a:pt x="38877" y="300278"/>
                      <a:pt x="30174" y="291575"/>
                      <a:pt x="19438" y="291575"/>
                    </a:cubicBezTo>
                    <a:cubicBezTo>
                      <a:pt x="8703" y="291575"/>
                      <a:pt x="0" y="300278"/>
                      <a:pt x="0" y="311014"/>
                    </a:cubicBezTo>
                    <a:lnTo>
                      <a:pt x="0" y="1146862"/>
                    </a:lnTo>
                    <a:cubicBezTo>
                      <a:pt x="0" y="1157598"/>
                      <a:pt x="8703" y="1166301"/>
                      <a:pt x="19438" y="1166301"/>
                    </a:cubicBezTo>
                    <a:lnTo>
                      <a:pt x="233260" y="1166301"/>
                    </a:lnTo>
                    <a:lnTo>
                      <a:pt x="233260" y="1185739"/>
                    </a:lnTo>
                    <a:cubicBezTo>
                      <a:pt x="233260" y="1196475"/>
                      <a:pt x="241963" y="1205177"/>
                      <a:pt x="252698" y="1205177"/>
                    </a:cubicBezTo>
                    <a:lnTo>
                      <a:pt x="952479" y="1205177"/>
                    </a:lnTo>
                    <a:cubicBezTo>
                      <a:pt x="963215" y="1205177"/>
                      <a:pt x="971917" y="1196475"/>
                      <a:pt x="971917" y="1185739"/>
                    </a:cubicBezTo>
                    <a:lnTo>
                      <a:pt x="971917" y="1166301"/>
                    </a:lnTo>
                    <a:lnTo>
                      <a:pt x="1185739" y="1166301"/>
                    </a:lnTo>
                    <a:cubicBezTo>
                      <a:pt x="1196475" y="1166301"/>
                      <a:pt x="1205177" y="1157598"/>
                      <a:pt x="1205177" y="1146862"/>
                    </a:cubicBezTo>
                    <a:lnTo>
                      <a:pt x="1205177" y="97192"/>
                    </a:lnTo>
                    <a:cubicBezTo>
                      <a:pt x="1205177" y="86456"/>
                      <a:pt x="1196475" y="77753"/>
                      <a:pt x="1185739" y="77753"/>
                    </a:cubicBezTo>
                    <a:close/>
                    <a:moveTo>
                      <a:pt x="874726" y="1088547"/>
                    </a:moveTo>
                    <a:lnTo>
                      <a:pt x="874726" y="894164"/>
                    </a:lnTo>
                    <a:lnTo>
                      <a:pt x="913602" y="894164"/>
                    </a:lnTo>
                    <a:lnTo>
                      <a:pt x="913602" y="1088547"/>
                    </a:lnTo>
                    <a:close/>
                    <a:moveTo>
                      <a:pt x="291575" y="1088547"/>
                    </a:moveTo>
                    <a:lnTo>
                      <a:pt x="291575" y="894164"/>
                    </a:lnTo>
                    <a:lnTo>
                      <a:pt x="330452" y="894164"/>
                    </a:lnTo>
                    <a:lnTo>
                      <a:pt x="330452" y="1088547"/>
                    </a:lnTo>
                    <a:close/>
                    <a:moveTo>
                      <a:pt x="388767" y="466520"/>
                    </a:moveTo>
                    <a:lnTo>
                      <a:pt x="388767" y="622027"/>
                    </a:lnTo>
                    <a:lnTo>
                      <a:pt x="233260" y="622027"/>
                    </a:lnTo>
                    <a:lnTo>
                      <a:pt x="233260" y="466520"/>
                    </a:lnTo>
                    <a:close/>
                    <a:moveTo>
                      <a:pt x="1166301" y="194383"/>
                    </a:moveTo>
                    <a:lnTo>
                      <a:pt x="1166301" y="349890"/>
                    </a:lnTo>
                    <a:lnTo>
                      <a:pt x="1010794" y="349890"/>
                    </a:lnTo>
                    <a:lnTo>
                      <a:pt x="1010794" y="194383"/>
                    </a:lnTo>
                    <a:close/>
                    <a:moveTo>
                      <a:pt x="1166301" y="622027"/>
                    </a:moveTo>
                    <a:lnTo>
                      <a:pt x="1010794" y="622027"/>
                    </a:lnTo>
                    <a:lnTo>
                      <a:pt x="1010794" y="466520"/>
                    </a:lnTo>
                    <a:lnTo>
                      <a:pt x="1166301" y="466520"/>
                    </a:lnTo>
                    <a:close/>
                    <a:moveTo>
                      <a:pt x="816410" y="466520"/>
                    </a:moveTo>
                    <a:lnTo>
                      <a:pt x="971917" y="466520"/>
                    </a:lnTo>
                    <a:lnTo>
                      <a:pt x="971917" y="622027"/>
                    </a:lnTo>
                    <a:lnTo>
                      <a:pt x="816410" y="622027"/>
                    </a:lnTo>
                    <a:close/>
                    <a:moveTo>
                      <a:pt x="1166301" y="427644"/>
                    </a:moveTo>
                    <a:lnTo>
                      <a:pt x="816410" y="427644"/>
                    </a:lnTo>
                    <a:lnTo>
                      <a:pt x="816410" y="388767"/>
                    </a:lnTo>
                    <a:lnTo>
                      <a:pt x="1166301" y="388767"/>
                    </a:lnTo>
                    <a:close/>
                    <a:moveTo>
                      <a:pt x="971917" y="349890"/>
                    </a:moveTo>
                    <a:lnTo>
                      <a:pt x="816410" y="349890"/>
                    </a:lnTo>
                    <a:lnTo>
                      <a:pt x="816410" y="224221"/>
                    </a:lnTo>
                    <a:lnTo>
                      <a:pt x="861119" y="194383"/>
                    </a:lnTo>
                    <a:lnTo>
                      <a:pt x="971917" y="194383"/>
                    </a:lnTo>
                    <a:close/>
                    <a:moveTo>
                      <a:pt x="777534" y="699780"/>
                    </a:moveTo>
                    <a:lnTo>
                      <a:pt x="427644" y="699780"/>
                    </a:lnTo>
                    <a:lnTo>
                      <a:pt x="427644" y="233260"/>
                    </a:lnTo>
                    <a:lnTo>
                      <a:pt x="777534" y="233260"/>
                    </a:lnTo>
                    <a:close/>
                    <a:moveTo>
                      <a:pt x="194383" y="622027"/>
                    </a:moveTo>
                    <a:lnTo>
                      <a:pt x="38877" y="622027"/>
                    </a:lnTo>
                    <a:lnTo>
                      <a:pt x="38877" y="466520"/>
                    </a:lnTo>
                    <a:lnTo>
                      <a:pt x="194383" y="466520"/>
                    </a:lnTo>
                    <a:close/>
                    <a:moveTo>
                      <a:pt x="38877" y="660904"/>
                    </a:moveTo>
                    <a:lnTo>
                      <a:pt x="388767" y="660904"/>
                    </a:lnTo>
                    <a:lnTo>
                      <a:pt x="388767" y="699780"/>
                    </a:lnTo>
                    <a:lnTo>
                      <a:pt x="213822" y="699780"/>
                    </a:lnTo>
                    <a:cubicBezTo>
                      <a:pt x="203086" y="699780"/>
                      <a:pt x="194383" y="708483"/>
                      <a:pt x="194383" y="719219"/>
                    </a:cubicBezTo>
                    <a:lnTo>
                      <a:pt x="194383" y="796972"/>
                    </a:lnTo>
                    <a:cubicBezTo>
                      <a:pt x="194383" y="807708"/>
                      <a:pt x="203086" y="816410"/>
                      <a:pt x="213822" y="816410"/>
                    </a:cubicBezTo>
                    <a:lnTo>
                      <a:pt x="233260" y="816410"/>
                    </a:lnTo>
                    <a:lnTo>
                      <a:pt x="233260" y="874726"/>
                    </a:lnTo>
                    <a:cubicBezTo>
                      <a:pt x="233260" y="885461"/>
                      <a:pt x="241963" y="894164"/>
                      <a:pt x="252698" y="894164"/>
                    </a:cubicBezTo>
                    <a:lnTo>
                      <a:pt x="252698" y="1010794"/>
                    </a:lnTo>
                    <a:lnTo>
                      <a:pt x="38877" y="1010794"/>
                    </a:lnTo>
                    <a:close/>
                    <a:moveTo>
                      <a:pt x="349890" y="855287"/>
                    </a:moveTo>
                    <a:lnTo>
                      <a:pt x="272137" y="855287"/>
                    </a:lnTo>
                    <a:lnTo>
                      <a:pt x="272137" y="816410"/>
                    </a:lnTo>
                    <a:lnTo>
                      <a:pt x="349890" y="816410"/>
                    </a:lnTo>
                    <a:close/>
                    <a:moveTo>
                      <a:pt x="233260" y="777534"/>
                    </a:moveTo>
                    <a:lnTo>
                      <a:pt x="233260" y="738657"/>
                    </a:lnTo>
                    <a:lnTo>
                      <a:pt x="971917" y="738657"/>
                    </a:lnTo>
                    <a:lnTo>
                      <a:pt x="971917" y="777534"/>
                    </a:lnTo>
                    <a:close/>
                    <a:moveTo>
                      <a:pt x="933041" y="816410"/>
                    </a:moveTo>
                    <a:lnTo>
                      <a:pt x="933041" y="855287"/>
                    </a:lnTo>
                    <a:lnTo>
                      <a:pt x="855287" y="855287"/>
                    </a:lnTo>
                    <a:lnTo>
                      <a:pt x="855287" y="816410"/>
                    </a:lnTo>
                    <a:close/>
                    <a:moveTo>
                      <a:pt x="952479" y="894164"/>
                    </a:moveTo>
                    <a:cubicBezTo>
                      <a:pt x="963215" y="894164"/>
                      <a:pt x="971917" y="885461"/>
                      <a:pt x="971917" y="874726"/>
                    </a:cubicBezTo>
                    <a:lnTo>
                      <a:pt x="971917" y="816410"/>
                    </a:lnTo>
                    <a:lnTo>
                      <a:pt x="991356" y="816410"/>
                    </a:lnTo>
                    <a:cubicBezTo>
                      <a:pt x="1002091" y="816410"/>
                      <a:pt x="1010794" y="807708"/>
                      <a:pt x="1010794" y="796972"/>
                    </a:cubicBezTo>
                    <a:lnTo>
                      <a:pt x="1010794" y="719219"/>
                    </a:lnTo>
                    <a:cubicBezTo>
                      <a:pt x="1010794" y="708483"/>
                      <a:pt x="1002091" y="699780"/>
                      <a:pt x="991356" y="699780"/>
                    </a:cubicBezTo>
                    <a:lnTo>
                      <a:pt x="816410" y="699780"/>
                    </a:lnTo>
                    <a:lnTo>
                      <a:pt x="816410" y="660904"/>
                    </a:lnTo>
                    <a:lnTo>
                      <a:pt x="1166301" y="660904"/>
                    </a:lnTo>
                    <a:lnTo>
                      <a:pt x="1166301" y="1010794"/>
                    </a:lnTo>
                    <a:lnTo>
                      <a:pt x="952479" y="1010794"/>
                    </a:lnTo>
                    <a:close/>
                    <a:moveTo>
                      <a:pt x="77753" y="38877"/>
                    </a:moveTo>
                    <a:lnTo>
                      <a:pt x="349890" y="38877"/>
                    </a:lnTo>
                    <a:lnTo>
                      <a:pt x="349890" y="77753"/>
                    </a:lnTo>
                    <a:lnTo>
                      <a:pt x="77753" y="77753"/>
                    </a:lnTo>
                    <a:close/>
                    <a:moveTo>
                      <a:pt x="38877" y="116630"/>
                    </a:moveTo>
                    <a:lnTo>
                      <a:pt x="382935" y="116630"/>
                    </a:lnTo>
                    <a:lnTo>
                      <a:pt x="436352" y="152241"/>
                    </a:lnTo>
                    <a:cubicBezTo>
                      <a:pt x="439532" y="154354"/>
                      <a:pt x="443262" y="155489"/>
                      <a:pt x="447082" y="155507"/>
                    </a:cubicBezTo>
                    <a:lnTo>
                      <a:pt x="758095" y="155507"/>
                    </a:lnTo>
                    <a:cubicBezTo>
                      <a:pt x="761934" y="155501"/>
                      <a:pt x="765686" y="154365"/>
                      <a:pt x="768884" y="152241"/>
                    </a:cubicBezTo>
                    <a:lnTo>
                      <a:pt x="822242" y="116630"/>
                    </a:lnTo>
                    <a:lnTo>
                      <a:pt x="1166301" y="116630"/>
                    </a:lnTo>
                    <a:lnTo>
                      <a:pt x="1166301" y="155507"/>
                    </a:lnTo>
                    <a:lnTo>
                      <a:pt x="855287" y="155507"/>
                    </a:lnTo>
                    <a:cubicBezTo>
                      <a:pt x="851448" y="155513"/>
                      <a:pt x="847697" y="156649"/>
                      <a:pt x="844499" y="158772"/>
                    </a:cubicBezTo>
                    <a:lnTo>
                      <a:pt x="791141" y="194383"/>
                    </a:lnTo>
                    <a:lnTo>
                      <a:pt x="414037" y="194383"/>
                    </a:lnTo>
                    <a:lnTo>
                      <a:pt x="360678" y="158772"/>
                    </a:lnTo>
                    <a:cubicBezTo>
                      <a:pt x="357481" y="156649"/>
                      <a:pt x="353729" y="155513"/>
                      <a:pt x="349890" y="155507"/>
                    </a:cubicBezTo>
                    <a:lnTo>
                      <a:pt x="38877" y="155507"/>
                    </a:lnTo>
                    <a:close/>
                    <a:moveTo>
                      <a:pt x="233260" y="194383"/>
                    </a:moveTo>
                    <a:lnTo>
                      <a:pt x="344059" y="194383"/>
                    </a:lnTo>
                    <a:lnTo>
                      <a:pt x="388767" y="224221"/>
                    </a:lnTo>
                    <a:lnTo>
                      <a:pt x="388767" y="349890"/>
                    </a:lnTo>
                    <a:lnTo>
                      <a:pt x="233260" y="349890"/>
                    </a:lnTo>
                    <a:close/>
                    <a:moveTo>
                      <a:pt x="388767" y="388767"/>
                    </a:moveTo>
                    <a:lnTo>
                      <a:pt x="388767" y="427644"/>
                    </a:lnTo>
                    <a:lnTo>
                      <a:pt x="38877" y="427644"/>
                    </a:lnTo>
                    <a:lnTo>
                      <a:pt x="38877" y="388767"/>
                    </a:lnTo>
                    <a:close/>
                    <a:moveTo>
                      <a:pt x="38877" y="1127424"/>
                    </a:moveTo>
                    <a:lnTo>
                      <a:pt x="38877" y="1049671"/>
                    </a:lnTo>
                    <a:lnTo>
                      <a:pt x="252698" y="1049671"/>
                    </a:lnTo>
                    <a:lnTo>
                      <a:pt x="252698" y="1088547"/>
                    </a:lnTo>
                    <a:cubicBezTo>
                      <a:pt x="241963" y="1088547"/>
                      <a:pt x="233260" y="1097250"/>
                      <a:pt x="233260" y="1107986"/>
                    </a:cubicBezTo>
                    <a:lnTo>
                      <a:pt x="233260" y="1127424"/>
                    </a:lnTo>
                    <a:close/>
                    <a:moveTo>
                      <a:pt x="349890" y="1166301"/>
                    </a:moveTo>
                    <a:lnTo>
                      <a:pt x="272137" y="1166301"/>
                    </a:lnTo>
                    <a:lnTo>
                      <a:pt x="272137" y="1127424"/>
                    </a:lnTo>
                    <a:lnTo>
                      <a:pt x="349890" y="1127424"/>
                    </a:lnTo>
                    <a:close/>
                    <a:moveTo>
                      <a:pt x="719219" y="894164"/>
                    </a:moveTo>
                    <a:lnTo>
                      <a:pt x="719219" y="1166301"/>
                    </a:lnTo>
                    <a:lnTo>
                      <a:pt x="622027" y="1166301"/>
                    </a:lnTo>
                    <a:lnTo>
                      <a:pt x="622027" y="894164"/>
                    </a:lnTo>
                    <a:close/>
                    <a:moveTo>
                      <a:pt x="816410" y="1107986"/>
                    </a:moveTo>
                    <a:lnTo>
                      <a:pt x="816410" y="1166301"/>
                    </a:lnTo>
                    <a:lnTo>
                      <a:pt x="758095" y="1166301"/>
                    </a:lnTo>
                    <a:lnTo>
                      <a:pt x="758095" y="874726"/>
                    </a:lnTo>
                    <a:cubicBezTo>
                      <a:pt x="758095" y="863990"/>
                      <a:pt x="749393" y="855287"/>
                      <a:pt x="738657" y="855287"/>
                    </a:cubicBezTo>
                    <a:lnTo>
                      <a:pt x="466520" y="855287"/>
                    </a:lnTo>
                    <a:cubicBezTo>
                      <a:pt x="455784" y="855287"/>
                      <a:pt x="447082" y="863990"/>
                      <a:pt x="447082" y="874726"/>
                    </a:cubicBezTo>
                    <a:lnTo>
                      <a:pt x="447082" y="1049671"/>
                    </a:lnTo>
                    <a:cubicBezTo>
                      <a:pt x="447082" y="1060406"/>
                      <a:pt x="455784" y="1069109"/>
                      <a:pt x="466520" y="1069109"/>
                    </a:cubicBezTo>
                    <a:cubicBezTo>
                      <a:pt x="477256" y="1069109"/>
                      <a:pt x="485959" y="1060406"/>
                      <a:pt x="485959" y="1049671"/>
                    </a:cubicBezTo>
                    <a:lnTo>
                      <a:pt x="485959" y="894164"/>
                    </a:lnTo>
                    <a:lnTo>
                      <a:pt x="583150" y="894164"/>
                    </a:lnTo>
                    <a:lnTo>
                      <a:pt x="583150" y="1166301"/>
                    </a:lnTo>
                    <a:lnTo>
                      <a:pt x="485959" y="1166301"/>
                    </a:lnTo>
                    <a:lnTo>
                      <a:pt x="485959" y="1127424"/>
                    </a:lnTo>
                    <a:cubicBezTo>
                      <a:pt x="485959" y="1116688"/>
                      <a:pt x="477256" y="1107986"/>
                      <a:pt x="466520" y="1107986"/>
                    </a:cubicBezTo>
                    <a:cubicBezTo>
                      <a:pt x="455784" y="1107986"/>
                      <a:pt x="447082" y="1116688"/>
                      <a:pt x="447082" y="1127424"/>
                    </a:cubicBezTo>
                    <a:lnTo>
                      <a:pt x="447082" y="1166301"/>
                    </a:lnTo>
                    <a:lnTo>
                      <a:pt x="388767" y="1166301"/>
                    </a:lnTo>
                    <a:lnTo>
                      <a:pt x="388767" y="1107986"/>
                    </a:lnTo>
                    <a:cubicBezTo>
                      <a:pt x="388767" y="1097250"/>
                      <a:pt x="380064" y="1088547"/>
                      <a:pt x="369329" y="1088547"/>
                    </a:cubicBezTo>
                    <a:lnTo>
                      <a:pt x="369329" y="894164"/>
                    </a:lnTo>
                    <a:cubicBezTo>
                      <a:pt x="380064" y="894164"/>
                      <a:pt x="388767" y="885461"/>
                      <a:pt x="388767" y="874726"/>
                    </a:cubicBezTo>
                    <a:lnTo>
                      <a:pt x="388767" y="816410"/>
                    </a:lnTo>
                    <a:lnTo>
                      <a:pt x="816410" y="816410"/>
                    </a:lnTo>
                    <a:lnTo>
                      <a:pt x="816410" y="874726"/>
                    </a:lnTo>
                    <a:cubicBezTo>
                      <a:pt x="816410" y="885461"/>
                      <a:pt x="825113" y="894164"/>
                      <a:pt x="835849" y="894164"/>
                    </a:cubicBezTo>
                    <a:lnTo>
                      <a:pt x="835849" y="1088547"/>
                    </a:lnTo>
                    <a:cubicBezTo>
                      <a:pt x="825113" y="1088547"/>
                      <a:pt x="816410" y="1097250"/>
                      <a:pt x="816410" y="1107986"/>
                    </a:cubicBezTo>
                    <a:close/>
                    <a:moveTo>
                      <a:pt x="933041" y="1166301"/>
                    </a:moveTo>
                    <a:lnTo>
                      <a:pt x="855287" y="1166301"/>
                    </a:lnTo>
                    <a:lnTo>
                      <a:pt x="855287" y="1127424"/>
                    </a:lnTo>
                    <a:lnTo>
                      <a:pt x="933041" y="1127424"/>
                    </a:lnTo>
                    <a:close/>
                    <a:moveTo>
                      <a:pt x="971917" y="1127424"/>
                    </a:moveTo>
                    <a:lnTo>
                      <a:pt x="971917" y="1107986"/>
                    </a:lnTo>
                    <a:cubicBezTo>
                      <a:pt x="971917" y="1097250"/>
                      <a:pt x="963215" y="1088547"/>
                      <a:pt x="952479" y="1088547"/>
                    </a:cubicBezTo>
                    <a:lnTo>
                      <a:pt x="952479" y="1049671"/>
                    </a:lnTo>
                    <a:lnTo>
                      <a:pt x="1166301" y="1049671"/>
                    </a:lnTo>
                    <a:lnTo>
                      <a:pt x="1166301" y="1127424"/>
                    </a:lnTo>
                    <a:close/>
                  </a:path>
                </a:pathLst>
              </a:custGeom>
              <a:solidFill>
                <a:schemeClr val="accent1"/>
              </a:solidFill>
              <a:ln w="19348" cap="flat">
                <a:noFill/>
                <a:prstDash val="solid"/>
                <a:miter/>
              </a:ln>
            </p:spPr>
            <p:txBody>
              <a:bodyPr rtlCol="0" anchor="ctr"/>
              <a:lstStyle/>
              <a:p>
                <a:endParaRPr lang="en-AU"/>
              </a:p>
            </p:txBody>
          </p:sp>
          <p:sp>
            <p:nvSpPr>
              <p:cNvPr id="81" name="Freeform: Shape 173">
                <a:extLst>
                  <a:ext uri="{FF2B5EF4-FFF2-40B4-BE49-F238E27FC236}">
                    <a16:creationId xmlns:a16="http://schemas.microsoft.com/office/drawing/2014/main" id="{07CF1A2C-74CB-ECC4-1F35-F0F96FD63494}"/>
                  </a:ext>
                </a:extLst>
              </p:cNvPr>
              <p:cNvSpPr/>
              <p:nvPr/>
            </p:nvSpPr>
            <p:spPr>
              <a:xfrm>
                <a:off x="9111151" y="2188701"/>
                <a:ext cx="155508" cy="349890"/>
              </a:xfrm>
              <a:custGeom>
                <a:avLst/>
                <a:gdLst>
                  <a:gd name="connsiteX0" fmla="*/ 58316 w 155508"/>
                  <a:gd name="connsiteY0" fmla="*/ 191623 h 349890"/>
                  <a:gd name="connsiteX1" fmla="*/ 58316 w 155508"/>
                  <a:gd name="connsiteY1" fmla="*/ 266733 h 349890"/>
                  <a:gd name="connsiteX2" fmla="*/ 38878 w 155508"/>
                  <a:gd name="connsiteY2" fmla="*/ 233260 h 349890"/>
                  <a:gd name="connsiteX3" fmla="*/ 19439 w 155508"/>
                  <a:gd name="connsiteY3" fmla="*/ 213822 h 349890"/>
                  <a:gd name="connsiteX4" fmla="*/ 1 w 155508"/>
                  <a:gd name="connsiteY4" fmla="*/ 233260 h 349890"/>
                  <a:gd name="connsiteX5" fmla="*/ 58316 w 155508"/>
                  <a:gd name="connsiteY5" fmla="*/ 308253 h 349890"/>
                  <a:gd name="connsiteX6" fmla="*/ 58316 w 155508"/>
                  <a:gd name="connsiteY6" fmla="*/ 330452 h 349890"/>
                  <a:gd name="connsiteX7" fmla="*/ 77754 w 155508"/>
                  <a:gd name="connsiteY7" fmla="*/ 349890 h 349890"/>
                  <a:gd name="connsiteX8" fmla="*/ 97193 w 155508"/>
                  <a:gd name="connsiteY8" fmla="*/ 330452 h 349890"/>
                  <a:gd name="connsiteX9" fmla="*/ 97193 w 155508"/>
                  <a:gd name="connsiteY9" fmla="*/ 308253 h 349890"/>
                  <a:gd name="connsiteX10" fmla="*/ 153099 w 155508"/>
                  <a:gd name="connsiteY10" fmla="*/ 214174 h 349890"/>
                  <a:gd name="connsiteX11" fmla="*/ 97193 w 155508"/>
                  <a:gd name="connsiteY11" fmla="*/ 158267 h 349890"/>
                  <a:gd name="connsiteX12" fmla="*/ 97193 w 155508"/>
                  <a:gd name="connsiteY12" fmla="*/ 83157 h 349890"/>
                  <a:gd name="connsiteX13" fmla="*/ 116631 w 155508"/>
                  <a:gd name="connsiteY13" fmla="*/ 116630 h 349890"/>
                  <a:gd name="connsiteX14" fmla="*/ 136069 w 155508"/>
                  <a:gd name="connsiteY14" fmla="*/ 136068 h 349890"/>
                  <a:gd name="connsiteX15" fmla="*/ 155508 w 155508"/>
                  <a:gd name="connsiteY15" fmla="*/ 116630 h 349890"/>
                  <a:gd name="connsiteX16" fmla="*/ 97193 w 155508"/>
                  <a:gd name="connsiteY16" fmla="*/ 41637 h 349890"/>
                  <a:gd name="connsiteX17" fmla="*/ 97193 w 155508"/>
                  <a:gd name="connsiteY17" fmla="*/ 19438 h 349890"/>
                  <a:gd name="connsiteX18" fmla="*/ 77754 w 155508"/>
                  <a:gd name="connsiteY18" fmla="*/ 0 h 349890"/>
                  <a:gd name="connsiteX19" fmla="*/ 58316 w 155508"/>
                  <a:gd name="connsiteY19" fmla="*/ 19438 h 349890"/>
                  <a:gd name="connsiteX20" fmla="*/ 58316 w 155508"/>
                  <a:gd name="connsiteY20" fmla="*/ 41656 h 349890"/>
                  <a:gd name="connsiteX21" fmla="*/ 2409 w 155508"/>
                  <a:gd name="connsiteY21" fmla="*/ 135736 h 349890"/>
                  <a:gd name="connsiteX22" fmla="*/ 58316 w 155508"/>
                  <a:gd name="connsiteY22" fmla="*/ 191643 h 349890"/>
                  <a:gd name="connsiteX23" fmla="*/ 116631 w 155508"/>
                  <a:gd name="connsiteY23" fmla="*/ 233260 h 349890"/>
                  <a:gd name="connsiteX24" fmla="*/ 97193 w 155508"/>
                  <a:gd name="connsiteY24" fmla="*/ 266733 h 349890"/>
                  <a:gd name="connsiteX25" fmla="*/ 97193 w 155508"/>
                  <a:gd name="connsiteY25" fmla="*/ 199787 h 349890"/>
                  <a:gd name="connsiteX26" fmla="*/ 116631 w 155508"/>
                  <a:gd name="connsiteY26" fmla="*/ 233260 h 349890"/>
                  <a:gd name="connsiteX27" fmla="*/ 58316 w 155508"/>
                  <a:gd name="connsiteY27" fmla="*/ 83157 h 349890"/>
                  <a:gd name="connsiteX28" fmla="*/ 58316 w 155508"/>
                  <a:gd name="connsiteY28" fmla="*/ 150103 h 349890"/>
                  <a:gd name="connsiteX29" fmla="*/ 43959 w 155508"/>
                  <a:gd name="connsiteY29" fmla="*/ 97514 h 349890"/>
                  <a:gd name="connsiteX30" fmla="*/ 58316 w 155508"/>
                  <a:gd name="connsiteY30" fmla="*/ 83157 h 34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5508" h="349890">
                    <a:moveTo>
                      <a:pt x="58316" y="191623"/>
                    </a:moveTo>
                    <a:lnTo>
                      <a:pt x="58316" y="266733"/>
                    </a:lnTo>
                    <a:cubicBezTo>
                      <a:pt x="46326" y="259844"/>
                      <a:pt x="38918" y="247087"/>
                      <a:pt x="38878" y="233260"/>
                    </a:cubicBezTo>
                    <a:cubicBezTo>
                      <a:pt x="38878" y="222524"/>
                      <a:pt x="30175" y="213822"/>
                      <a:pt x="19439" y="213822"/>
                    </a:cubicBezTo>
                    <a:cubicBezTo>
                      <a:pt x="8704" y="213822"/>
                      <a:pt x="1" y="222524"/>
                      <a:pt x="1" y="233260"/>
                    </a:cubicBezTo>
                    <a:cubicBezTo>
                      <a:pt x="133" y="268607"/>
                      <a:pt x="24091" y="299417"/>
                      <a:pt x="58316" y="308253"/>
                    </a:cubicBezTo>
                    <a:lnTo>
                      <a:pt x="58316" y="330452"/>
                    </a:lnTo>
                    <a:cubicBezTo>
                      <a:pt x="58316" y="341188"/>
                      <a:pt x="67019" y="349890"/>
                      <a:pt x="77754" y="349890"/>
                    </a:cubicBezTo>
                    <a:cubicBezTo>
                      <a:pt x="88490" y="349890"/>
                      <a:pt x="97193" y="341188"/>
                      <a:pt x="97193" y="330452"/>
                    </a:cubicBezTo>
                    <a:lnTo>
                      <a:pt x="97193" y="308253"/>
                    </a:lnTo>
                    <a:cubicBezTo>
                      <a:pt x="138610" y="297712"/>
                      <a:pt x="163641" y="255591"/>
                      <a:pt x="153099" y="214174"/>
                    </a:cubicBezTo>
                    <a:cubicBezTo>
                      <a:pt x="146107" y="186705"/>
                      <a:pt x="124659" y="165257"/>
                      <a:pt x="97193" y="158267"/>
                    </a:cubicBezTo>
                    <a:lnTo>
                      <a:pt x="97193" y="83157"/>
                    </a:lnTo>
                    <a:cubicBezTo>
                      <a:pt x="109182" y="90046"/>
                      <a:pt x="116590" y="102804"/>
                      <a:pt x="116631" y="116630"/>
                    </a:cubicBezTo>
                    <a:cubicBezTo>
                      <a:pt x="116631" y="127366"/>
                      <a:pt x="125334" y="136068"/>
                      <a:pt x="136069" y="136068"/>
                    </a:cubicBezTo>
                    <a:cubicBezTo>
                      <a:pt x="146805" y="136068"/>
                      <a:pt x="155508" y="127366"/>
                      <a:pt x="155508" y="116630"/>
                    </a:cubicBezTo>
                    <a:cubicBezTo>
                      <a:pt x="155375" y="81283"/>
                      <a:pt x="131418" y="50474"/>
                      <a:pt x="97193" y="41637"/>
                    </a:cubicBezTo>
                    <a:lnTo>
                      <a:pt x="97193" y="19438"/>
                    </a:lnTo>
                    <a:cubicBezTo>
                      <a:pt x="97193" y="8703"/>
                      <a:pt x="88490" y="0"/>
                      <a:pt x="77754" y="0"/>
                    </a:cubicBezTo>
                    <a:cubicBezTo>
                      <a:pt x="67019" y="0"/>
                      <a:pt x="58316" y="8703"/>
                      <a:pt x="58316" y="19438"/>
                    </a:cubicBezTo>
                    <a:lnTo>
                      <a:pt x="58316" y="41656"/>
                    </a:lnTo>
                    <a:cubicBezTo>
                      <a:pt x="16899" y="52198"/>
                      <a:pt x="-8132" y="94319"/>
                      <a:pt x="2409" y="135736"/>
                    </a:cubicBezTo>
                    <a:cubicBezTo>
                      <a:pt x="9401" y="163204"/>
                      <a:pt x="30850" y="184653"/>
                      <a:pt x="58316" y="191643"/>
                    </a:cubicBezTo>
                    <a:close/>
                    <a:moveTo>
                      <a:pt x="116631" y="233260"/>
                    </a:moveTo>
                    <a:cubicBezTo>
                      <a:pt x="116590" y="247087"/>
                      <a:pt x="109182" y="259844"/>
                      <a:pt x="97193" y="266733"/>
                    </a:cubicBezTo>
                    <a:lnTo>
                      <a:pt x="97193" y="199787"/>
                    </a:lnTo>
                    <a:cubicBezTo>
                      <a:pt x="109182" y="206676"/>
                      <a:pt x="116590" y="219434"/>
                      <a:pt x="116631" y="233260"/>
                    </a:cubicBezTo>
                    <a:close/>
                    <a:moveTo>
                      <a:pt x="58316" y="83157"/>
                    </a:moveTo>
                    <a:lnTo>
                      <a:pt x="58316" y="150103"/>
                    </a:lnTo>
                    <a:cubicBezTo>
                      <a:pt x="39830" y="139546"/>
                      <a:pt x="33402" y="116002"/>
                      <a:pt x="43959" y="97514"/>
                    </a:cubicBezTo>
                    <a:cubicBezTo>
                      <a:pt x="47374" y="91531"/>
                      <a:pt x="52333" y="86575"/>
                      <a:pt x="58316" y="83157"/>
                    </a:cubicBezTo>
                    <a:close/>
                  </a:path>
                </a:pathLst>
              </a:custGeom>
              <a:solidFill>
                <a:schemeClr val="accent1"/>
              </a:solidFill>
              <a:ln w="19348" cap="flat">
                <a:noFill/>
                <a:prstDash val="solid"/>
                <a:miter/>
              </a:ln>
            </p:spPr>
            <p:txBody>
              <a:bodyPr rtlCol="0" anchor="ctr"/>
              <a:lstStyle/>
              <a:p>
                <a:endParaRPr lang="en-AU"/>
              </a:p>
            </p:txBody>
          </p:sp>
        </p:grpSp>
        <p:cxnSp>
          <p:nvCxnSpPr>
            <p:cNvPr id="73" name="Straight Connector 72">
              <a:extLst>
                <a:ext uri="{FF2B5EF4-FFF2-40B4-BE49-F238E27FC236}">
                  <a16:creationId xmlns:a16="http://schemas.microsoft.com/office/drawing/2014/main" id="{7BB5D42B-CBD5-FE7F-BB2B-058ACE2B6F04}"/>
                </a:ext>
              </a:extLst>
            </p:cNvPr>
            <p:cNvCxnSpPr/>
            <p:nvPr/>
          </p:nvCxnSpPr>
          <p:spPr>
            <a:xfrm>
              <a:off x="10769452" y="2153506"/>
              <a:ext cx="89048"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FD267B8-AADE-AF97-003B-34F890ED6999}"/>
                </a:ext>
              </a:extLst>
            </p:cNvPr>
            <p:cNvCxnSpPr/>
            <p:nvPr/>
          </p:nvCxnSpPr>
          <p:spPr>
            <a:xfrm>
              <a:off x="11067311" y="3043319"/>
              <a:ext cx="89048"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2D749C7-A947-44B1-8724-F497A6B5D628}"/>
                </a:ext>
              </a:extLst>
            </p:cNvPr>
            <p:cNvCxnSpPr/>
            <p:nvPr/>
          </p:nvCxnSpPr>
          <p:spPr>
            <a:xfrm>
              <a:off x="9610650" y="1914938"/>
              <a:ext cx="89048"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179CCB9-3719-EE8D-3D81-5F032BC62D99}"/>
                </a:ext>
              </a:extLst>
            </p:cNvPr>
            <p:cNvCxnSpPr>
              <a:cxnSpLocks/>
            </p:cNvCxnSpPr>
            <p:nvPr/>
          </p:nvCxnSpPr>
          <p:spPr>
            <a:xfrm rot="5400000">
              <a:off x="8560242" y="2174150"/>
              <a:ext cx="89048"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AE57BBE-1A7A-69ED-C618-396C5AE56999}"/>
                </a:ext>
              </a:extLst>
            </p:cNvPr>
            <p:cNvCxnSpPr>
              <a:cxnSpLocks/>
            </p:cNvCxnSpPr>
            <p:nvPr/>
          </p:nvCxnSpPr>
          <p:spPr>
            <a:xfrm rot="5400000">
              <a:off x="9006810" y="2984882"/>
              <a:ext cx="89048"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6E3C0EB-617F-77DD-4D24-5F271D6211FC}"/>
                </a:ext>
              </a:extLst>
            </p:cNvPr>
            <p:cNvCxnSpPr>
              <a:cxnSpLocks/>
            </p:cNvCxnSpPr>
            <p:nvPr/>
          </p:nvCxnSpPr>
          <p:spPr>
            <a:xfrm rot="5400000">
              <a:off x="9838365" y="2440293"/>
              <a:ext cx="89048" cy="0"/>
            </a:xfrm>
            <a:prstGeom prst="line">
              <a:avLst/>
            </a:prstGeom>
            <a:ln w="44450"/>
          </p:spPr>
          <p:style>
            <a:lnRef idx="1">
              <a:schemeClr val="accent1"/>
            </a:lnRef>
            <a:fillRef idx="0">
              <a:schemeClr val="accent1"/>
            </a:fillRef>
            <a:effectRef idx="0">
              <a:schemeClr val="accent1"/>
            </a:effectRef>
            <a:fontRef idx="minor">
              <a:schemeClr val="tx1"/>
            </a:fontRef>
          </p:style>
        </p:cxnSp>
      </p:grpSp>
      <p:sp>
        <p:nvSpPr>
          <p:cNvPr id="110" name="Oval 109">
            <a:extLst>
              <a:ext uri="{FF2B5EF4-FFF2-40B4-BE49-F238E27FC236}">
                <a16:creationId xmlns:a16="http://schemas.microsoft.com/office/drawing/2014/main" id="{FFE2AF1D-40BA-6E5C-ADB0-1833524E99DB}"/>
              </a:ext>
            </a:extLst>
          </p:cNvPr>
          <p:cNvSpPr/>
          <p:nvPr/>
        </p:nvSpPr>
        <p:spPr>
          <a:xfrm>
            <a:off x="1823759" y="2379309"/>
            <a:ext cx="92907" cy="92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1" name="Oval 110">
            <a:extLst>
              <a:ext uri="{FF2B5EF4-FFF2-40B4-BE49-F238E27FC236}">
                <a16:creationId xmlns:a16="http://schemas.microsoft.com/office/drawing/2014/main" id="{3A5C5E10-8D9E-4467-8DF2-622849041C21}"/>
              </a:ext>
            </a:extLst>
          </p:cNvPr>
          <p:cNvSpPr/>
          <p:nvPr/>
        </p:nvSpPr>
        <p:spPr>
          <a:xfrm>
            <a:off x="1976159" y="2379309"/>
            <a:ext cx="92907" cy="92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3" name="Oval 112">
            <a:extLst>
              <a:ext uri="{FF2B5EF4-FFF2-40B4-BE49-F238E27FC236}">
                <a16:creationId xmlns:a16="http://schemas.microsoft.com/office/drawing/2014/main" id="{64CFA030-2ED8-73E4-E3EF-6F3E79E1A995}"/>
              </a:ext>
            </a:extLst>
          </p:cNvPr>
          <p:cNvSpPr/>
          <p:nvPr/>
        </p:nvSpPr>
        <p:spPr>
          <a:xfrm>
            <a:off x="2128559" y="2379309"/>
            <a:ext cx="92907" cy="92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4" name="Picture 113">
            <a:extLst>
              <a:ext uri="{FF2B5EF4-FFF2-40B4-BE49-F238E27FC236}">
                <a16:creationId xmlns:a16="http://schemas.microsoft.com/office/drawing/2014/main" id="{94B82219-B624-A51C-BC4C-BE7A19F604CC}"/>
              </a:ext>
            </a:extLst>
          </p:cNvPr>
          <p:cNvPicPr>
            <a:picLocks noChangeAspect="1"/>
          </p:cNvPicPr>
          <p:nvPr/>
        </p:nvPicPr>
        <p:blipFill>
          <a:blip r:embed="rId9">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297681" y="6473266"/>
            <a:ext cx="802119" cy="191634"/>
          </a:xfrm>
          <a:prstGeom prst="rect">
            <a:avLst/>
          </a:prstGeom>
          <a:noFill/>
          <a:ln>
            <a:noFill/>
          </a:ln>
        </p:spPr>
        <p:style>
          <a:lnRef idx="0">
            <a:scrgbClr r="0" g="0" b="0"/>
          </a:lnRef>
          <a:fillRef idx="0">
            <a:scrgbClr r="0" g="0" b="0"/>
          </a:fillRef>
          <a:effectRef idx="0">
            <a:scrgbClr r="0" g="0" b="0"/>
          </a:effectRef>
          <a:fontRef idx="minor">
            <a:schemeClr val="accent1"/>
          </a:fontRef>
        </p:style>
      </p:pic>
      <p:pic>
        <p:nvPicPr>
          <p:cNvPr id="115" name="Picture 114">
            <a:extLst>
              <a:ext uri="{FF2B5EF4-FFF2-40B4-BE49-F238E27FC236}">
                <a16:creationId xmlns:a16="http://schemas.microsoft.com/office/drawing/2014/main" id="{52285392-3D03-8054-9D7D-86DBF59E01E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9915" y="5190557"/>
            <a:ext cx="2321481" cy="821960"/>
          </a:xfrm>
          <a:prstGeom prst="rect">
            <a:avLst/>
          </a:prstGeom>
        </p:spPr>
      </p:pic>
      <p:cxnSp>
        <p:nvCxnSpPr>
          <p:cNvPr id="116" name="Straight Arrow Connector 115">
            <a:extLst>
              <a:ext uri="{FF2B5EF4-FFF2-40B4-BE49-F238E27FC236}">
                <a16:creationId xmlns:a16="http://schemas.microsoft.com/office/drawing/2014/main" id="{D6A69196-6347-E8CC-6E83-75E2B6EBE6B3}"/>
              </a:ext>
            </a:extLst>
          </p:cNvPr>
          <p:cNvCxnSpPr>
            <a:cxnSpLocks/>
          </p:cNvCxnSpPr>
          <p:nvPr/>
        </p:nvCxnSpPr>
        <p:spPr>
          <a:xfrm flipV="1">
            <a:off x="2494018" y="4644835"/>
            <a:ext cx="6820" cy="545722"/>
          </a:xfrm>
          <a:prstGeom prst="straightConnector1">
            <a:avLst/>
          </a:prstGeom>
          <a:ln w="793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7" name="Freeform 42">
            <a:extLst>
              <a:ext uri="{FF2B5EF4-FFF2-40B4-BE49-F238E27FC236}">
                <a16:creationId xmlns:a16="http://schemas.microsoft.com/office/drawing/2014/main" id="{651C1EA1-A96E-33AE-0E0E-7F160D48C557}"/>
              </a:ext>
            </a:extLst>
          </p:cNvPr>
          <p:cNvSpPr/>
          <p:nvPr/>
        </p:nvSpPr>
        <p:spPr>
          <a:xfrm>
            <a:off x="8662324" y="2915250"/>
            <a:ext cx="2607862" cy="316113"/>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46800" rIns="90000" bIns="46800" numCol="1" spcCol="1270" anchor="ctr" anchorCtr="0">
            <a:spAutoFit/>
          </a:bodyPr>
          <a:lstStyle/>
          <a:p>
            <a:pPr marL="0" lvl="0" indent="0" algn="ctr" defTabSz="933450">
              <a:lnSpc>
                <a:spcPct val="90000"/>
              </a:lnSpc>
              <a:spcBef>
                <a:spcPct val="0"/>
              </a:spcBef>
              <a:spcAft>
                <a:spcPct val="35000"/>
              </a:spcAft>
              <a:buNone/>
            </a:pPr>
            <a:r>
              <a:rPr lang="en-US" sz="1600" b="1" kern="1200" dirty="0">
                <a:solidFill>
                  <a:schemeClr val="accent1"/>
                </a:solidFill>
                <a:latin typeface="+mj-lt"/>
              </a:rPr>
              <a:t>Businesses or public entities</a:t>
            </a:r>
          </a:p>
        </p:txBody>
      </p:sp>
      <p:sp>
        <p:nvSpPr>
          <p:cNvPr id="118" name="Slide Number Placeholder 3">
            <a:extLst>
              <a:ext uri="{FF2B5EF4-FFF2-40B4-BE49-F238E27FC236}">
                <a16:creationId xmlns:a16="http://schemas.microsoft.com/office/drawing/2014/main" id="{9BBED378-97BE-D8C4-3159-66475B9042A1}"/>
              </a:ext>
            </a:extLst>
          </p:cNvPr>
          <p:cNvSpPr>
            <a:spLocks noGrp="1"/>
          </p:cNvSpPr>
          <p:nvPr>
            <p:ph type="sldNum" idx="4"/>
          </p:nvPr>
        </p:nvSpPr>
        <p:spPr>
          <a:xfrm>
            <a:off x="10722112" y="6306683"/>
            <a:ext cx="731600" cy="524800"/>
          </a:xfrm>
        </p:spPr>
        <p:txBody>
          <a:bodyPr/>
          <a:lstStyle/>
          <a:p>
            <a:fld id="{00000000-1234-1234-1234-123412341234}" type="slidenum">
              <a:rPr lang="en-GB" smtClean="0"/>
              <a:pPr/>
              <a:t>24</a:t>
            </a:fld>
            <a:endParaRPr lang="en-GB" dirty="0"/>
          </a:p>
        </p:txBody>
      </p:sp>
    </p:spTree>
    <p:extLst>
      <p:ext uri="{BB962C8B-B14F-4D97-AF65-F5344CB8AC3E}">
        <p14:creationId xmlns:p14="http://schemas.microsoft.com/office/powerpoint/2010/main" val="294921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C638B21-AAEA-15AE-CC43-BA864591A4C1}"/>
              </a:ext>
            </a:extLst>
          </p:cNvPr>
          <p:cNvGraphicFramePr>
            <a:graphicFrameLocks noChangeAspect="1"/>
          </p:cNvGraphicFramePr>
          <p:nvPr>
            <p:custDataLst>
              <p:tags r:id="rId1"/>
            </p:custDataLst>
            <p:extLst>
              <p:ext uri="{D42A27DB-BD31-4B8C-83A1-F6EECF244321}">
                <p14:modId xmlns:p14="http://schemas.microsoft.com/office/powerpoint/2010/main" val="56576204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think-cell data - do not delete" hidden="1">
                        <a:extLst>
                          <a:ext uri="{FF2B5EF4-FFF2-40B4-BE49-F238E27FC236}">
                            <a16:creationId xmlns:a16="http://schemas.microsoft.com/office/drawing/2014/main" id="{5C638B21-AAEA-15AE-CC43-BA864591A4C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Oval 4">
            <a:extLst>
              <a:ext uri="{FF2B5EF4-FFF2-40B4-BE49-F238E27FC236}">
                <a16:creationId xmlns:a16="http://schemas.microsoft.com/office/drawing/2014/main" id="{E46408C3-E25E-C679-386B-796D636FBE4E}"/>
              </a:ext>
            </a:extLst>
          </p:cNvPr>
          <p:cNvSpPr/>
          <p:nvPr/>
        </p:nvSpPr>
        <p:spPr>
          <a:xfrm>
            <a:off x="645904" y="2050188"/>
            <a:ext cx="1487357" cy="1487357"/>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Slide Number Placeholder 3">
            <a:extLst>
              <a:ext uri="{FF2B5EF4-FFF2-40B4-BE49-F238E27FC236}">
                <a16:creationId xmlns:a16="http://schemas.microsoft.com/office/drawing/2014/main" id="{AE5C98F1-031C-9E68-ED08-EB27ECE9F191}"/>
              </a:ext>
            </a:extLst>
          </p:cNvPr>
          <p:cNvSpPr>
            <a:spLocks noGrp="1"/>
          </p:cNvSpPr>
          <p:nvPr>
            <p:ph type="sldNum" idx="4"/>
          </p:nvPr>
        </p:nvSpPr>
        <p:spPr/>
        <p:txBody>
          <a:bodyPr/>
          <a:lstStyle/>
          <a:p>
            <a:fld id="{00000000-1234-1234-1234-123412341234}" type="slidenum">
              <a:rPr lang="en-GB" smtClean="0"/>
              <a:pPr/>
              <a:t>25</a:t>
            </a:fld>
            <a:endParaRPr lang="en-GB" dirty="0"/>
          </a:p>
        </p:txBody>
      </p:sp>
      <p:sp>
        <p:nvSpPr>
          <p:cNvPr id="7" name="Title 2">
            <a:extLst>
              <a:ext uri="{FF2B5EF4-FFF2-40B4-BE49-F238E27FC236}">
                <a16:creationId xmlns:a16="http://schemas.microsoft.com/office/drawing/2014/main" id="{2138BE7E-AD8D-53E1-1A6A-92D4FE67B6B1}"/>
              </a:ext>
            </a:extLst>
          </p:cNvPr>
          <p:cNvSpPr>
            <a:spLocks noGrp="1"/>
          </p:cNvSpPr>
          <p:nvPr>
            <p:ph type="title"/>
          </p:nvPr>
        </p:nvSpPr>
        <p:spPr>
          <a:xfrm>
            <a:off x="838200" y="365125"/>
            <a:ext cx="10515600" cy="1089529"/>
          </a:xfrm>
        </p:spPr>
        <p:txBody>
          <a:bodyPr vert="horz"/>
          <a:lstStyle/>
          <a:p>
            <a:r>
              <a:rPr lang="en-US"/>
              <a:t>Features of the personal digital information ecosystem</a:t>
            </a:r>
          </a:p>
        </p:txBody>
      </p:sp>
      <p:sp>
        <p:nvSpPr>
          <p:cNvPr id="13" name="Freeform 42">
            <a:extLst>
              <a:ext uri="{FF2B5EF4-FFF2-40B4-BE49-F238E27FC236}">
                <a16:creationId xmlns:a16="http://schemas.microsoft.com/office/drawing/2014/main" id="{72964414-04E2-FA4F-1138-06802346D2F1}"/>
              </a:ext>
            </a:extLst>
          </p:cNvPr>
          <p:cNvSpPr/>
          <p:nvPr/>
        </p:nvSpPr>
        <p:spPr>
          <a:xfrm>
            <a:off x="635289" y="2314114"/>
            <a:ext cx="1508587" cy="106401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46800" rIns="90000" bIns="46800" numCol="1" spcCol="1270" anchor="ctr" anchorCtr="0">
            <a:spAutoFit/>
          </a:bodyPr>
          <a:lstStyle/>
          <a:p>
            <a:pPr marL="0" lvl="0" indent="0" algn="ctr" defTabSz="933450">
              <a:lnSpc>
                <a:spcPct val="90000"/>
              </a:lnSpc>
              <a:spcBef>
                <a:spcPct val="0"/>
              </a:spcBef>
              <a:spcAft>
                <a:spcPct val="35000"/>
              </a:spcAft>
              <a:buNone/>
            </a:pPr>
            <a:r>
              <a:rPr lang="en-US" sz="1400" b="1" kern="1200">
                <a:solidFill>
                  <a:schemeClr val="tx1"/>
                </a:solidFill>
                <a:latin typeface="+mj-lt"/>
              </a:rPr>
              <a:t>Receipt of value for use </a:t>
            </a:r>
            <a:br>
              <a:rPr lang="en-US" sz="1400" b="1" kern="1200">
                <a:solidFill>
                  <a:schemeClr val="tx1"/>
                </a:solidFill>
                <a:latin typeface="+mj-lt"/>
              </a:rPr>
            </a:br>
            <a:r>
              <a:rPr lang="en-US" sz="1400" b="1" kern="1200">
                <a:solidFill>
                  <a:schemeClr val="tx1"/>
                </a:solidFill>
                <a:latin typeface="+mj-lt"/>
              </a:rPr>
              <a:t>of key </a:t>
            </a:r>
            <a:br>
              <a:rPr lang="en-US" sz="1400" b="1" kern="1200">
                <a:solidFill>
                  <a:schemeClr val="tx1"/>
                </a:solidFill>
                <a:latin typeface="+mj-lt"/>
              </a:rPr>
            </a:br>
            <a:r>
              <a:rPr lang="en-US" sz="1400" b="1" kern="1200">
                <a:solidFill>
                  <a:schemeClr val="tx1"/>
                </a:solidFill>
                <a:latin typeface="+mj-lt"/>
              </a:rPr>
              <a:t>personal </a:t>
            </a:r>
            <a:br>
              <a:rPr lang="en-US" sz="1400" b="1" kern="1200">
                <a:solidFill>
                  <a:schemeClr val="tx1"/>
                </a:solidFill>
                <a:latin typeface="+mj-lt"/>
              </a:rPr>
            </a:br>
            <a:r>
              <a:rPr lang="en-US" sz="1400" b="1" kern="1200">
                <a:solidFill>
                  <a:schemeClr val="tx1"/>
                </a:solidFill>
                <a:latin typeface="+mj-lt"/>
              </a:rPr>
              <a:t>data</a:t>
            </a:r>
          </a:p>
        </p:txBody>
      </p:sp>
      <p:pic>
        <p:nvPicPr>
          <p:cNvPr id="74" name="Picture 73">
            <a:extLst>
              <a:ext uri="{FF2B5EF4-FFF2-40B4-BE49-F238E27FC236}">
                <a16:creationId xmlns:a16="http://schemas.microsoft.com/office/drawing/2014/main" id="{A304C418-6AF3-EED8-9CC2-68E60B32F557}"/>
              </a:ext>
            </a:extLst>
          </p:cNvPr>
          <p:cNvPicPr>
            <a:picLocks noChangeAspect="1"/>
          </p:cNvPicPr>
          <p:nvPr/>
        </p:nvPicPr>
        <p:blipFill>
          <a:blip r:embed="rId5">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297681" y="6473266"/>
            <a:ext cx="802119" cy="191634"/>
          </a:xfrm>
          <a:prstGeom prst="rect">
            <a:avLst/>
          </a:prstGeom>
          <a:noFill/>
          <a:ln>
            <a:noFill/>
          </a:ln>
        </p:spPr>
        <p:style>
          <a:lnRef idx="0">
            <a:scrgbClr r="0" g="0" b="0"/>
          </a:lnRef>
          <a:fillRef idx="0">
            <a:scrgbClr r="0" g="0" b="0"/>
          </a:fillRef>
          <a:effectRef idx="0">
            <a:scrgbClr r="0" g="0" b="0"/>
          </a:effectRef>
          <a:fontRef idx="minor">
            <a:schemeClr val="accent1"/>
          </a:fontRef>
        </p:style>
      </p:pic>
      <p:pic>
        <p:nvPicPr>
          <p:cNvPr id="83" name="Picture 82">
            <a:extLst>
              <a:ext uri="{FF2B5EF4-FFF2-40B4-BE49-F238E27FC236}">
                <a16:creationId xmlns:a16="http://schemas.microsoft.com/office/drawing/2014/main" id="{28756309-F14B-3D20-44D7-A19139E32007}"/>
              </a:ext>
            </a:extLst>
          </p:cNvPr>
          <p:cNvPicPr preferRelativeResize="0">
            <a:picLocks/>
          </p:cNvPicPr>
          <p:nvPr/>
        </p:nvPicPr>
        <p:blipFill>
          <a:blip r:embed="rId6"/>
          <a:stretch>
            <a:fillRect/>
          </a:stretch>
        </p:blipFill>
        <p:spPr>
          <a:xfrm>
            <a:off x="9875134" y="4191910"/>
            <a:ext cx="460800" cy="460800"/>
          </a:xfrm>
          <a:prstGeom prst="rect">
            <a:avLst/>
          </a:prstGeom>
        </p:spPr>
      </p:pic>
      <p:sp>
        <p:nvSpPr>
          <p:cNvPr id="84" name="TextBox 83">
            <a:extLst>
              <a:ext uri="{FF2B5EF4-FFF2-40B4-BE49-F238E27FC236}">
                <a16:creationId xmlns:a16="http://schemas.microsoft.com/office/drawing/2014/main" id="{74233316-A784-FDEA-6ACB-3A394F86AF4B}"/>
              </a:ext>
            </a:extLst>
          </p:cNvPr>
          <p:cNvSpPr txBox="1"/>
          <p:nvPr/>
        </p:nvSpPr>
        <p:spPr>
          <a:xfrm>
            <a:off x="9407245" y="3722271"/>
            <a:ext cx="1354706" cy="461665"/>
          </a:xfrm>
          <a:prstGeom prst="rect">
            <a:avLst/>
          </a:prstGeom>
          <a:noFill/>
        </p:spPr>
        <p:txBody>
          <a:bodyPr wrap="square" rtlCol="0">
            <a:spAutoFit/>
          </a:bodyPr>
          <a:lstStyle/>
          <a:p>
            <a:pPr algn="ctr"/>
            <a:r>
              <a:rPr lang="en-AU" sz="1200" b="1">
                <a:solidFill>
                  <a:schemeClr val="bg1"/>
                </a:solidFill>
                <a:latin typeface="+mj-lt"/>
                <a:cs typeface="Arial" panose="020B0604020202020204" pitchFamily="34" charset="0"/>
              </a:rPr>
              <a:t>Digital service </a:t>
            </a:r>
            <a:br>
              <a:rPr lang="en-AU" sz="1200" b="1">
                <a:solidFill>
                  <a:schemeClr val="bg1"/>
                </a:solidFill>
                <a:latin typeface="+mj-lt"/>
                <a:cs typeface="Arial" panose="020B0604020202020204" pitchFamily="34" charset="0"/>
              </a:rPr>
            </a:br>
            <a:r>
              <a:rPr lang="en-AU" sz="1200" b="1">
                <a:solidFill>
                  <a:schemeClr val="bg1"/>
                </a:solidFill>
                <a:latin typeface="+mj-lt"/>
                <a:cs typeface="Arial" panose="020B0604020202020204" pitchFamily="34" charset="0"/>
              </a:rPr>
              <a:t>providers</a:t>
            </a:r>
          </a:p>
        </p:txBody>
      </p:sp>
      <p:sp>
        <p:nvSpPr>
          <p:cNvPr id="85" name="TextBox 84">
            <a:extLst>
              <a:ext uri="{FF2B5EF4-FFF2-40B4-BE49-F238E27FC236}">
                <a16:creationId xmlns:a16="http://schemas.microsoft.com/office/drawing/2014/main" id="{A7248F70-9B99-781F-C4E0-F0FEF403796D}"/>
              </a:ext>
            </a:extLst>
          </p:cNvPr>
          <p:cNvSpPr txBox="1"/>
          <p:nvPr/>
        </p:nvSpPr>
        <p:spPr>
          <a:xfrm>
            <a:off x="1903019" y="3722271"/>
            <a:ext cx="1063024" cy="276999"/>
          </a:xfrm>
          <a:prstGeom prst="rect">
            <a:avLst/>
          </a:prstGeom>
          <a:noFill/>
        </p:spPr>
        <p:txBody>
          <a:bodyPr wrap="square" rtlCol="0">
            <a:spAutoFit/>
          </a:bodyPr>
          <a:lstStyle/>
          <a:p>
            <a:pPr algn="ctr"/>
            <a:r>
              <a:rPr lang="en-AU" sz="1200" b="1" dirty="0">
                <a:solidFill>
                  <a:schemeClr val="bg1"/>
                </a:solidFill>
                <a:latin typeface="+mj-lt"/>
                <a:cs typeface="Arial" panose="020B0604020202020204" pitchFamily="34" charset="0"/>
              </a:rPr>
              <a:t>Consumers</a:t>
            </a:r>
          </a:p>
        </p:txBody>
      </p:sp>
      <p:grpSp>
        <p:nvGrpSpPr>
          <p:cNvPr id="86" name="Group 85">
            <a:extLst>
              <a:ext uri="{FF2B5EF4-FFF2-40B4-BE49-F238E27FC236}">
                <a16:creationId xmlns:a16="http://schemas.microsoft.com/office/drawing/2014/main" id="{0ED5170C-55AF-09FD-8F10-D3AAA0B0D2BB}"/>
              </a:ext>
            </a:extLst>
          </p:cNvPr>
          <p:cNvGrpSpPr/>
          <p:nvPr/>
        </p:nvGrpSpPr>
        <p:grpSpPr>
          <a:xfrm>
            <a:off x="2288859" y="4271863"/>
            <a:ext cx="284343" cy="314853"/>
            <a:chOff x="10267864" y="3833535"/>
            <a:chExt cx="852984" cy="852984"/>
          </a:xfrm>
        </p:grpSpPr>
        <p:sp>
          <p:nvSpPr>
            <p:cNvPr id="87" name="Freeform: Shape 76">
              <a:extLst>
                <a:ext uri="{FF2B5EF4-FFF2-40B4-BE49-F238E27FC236}">
                  <a16:creationId xmlns:a16="http://schemas.microsoft.com/office/drawing/2014/main" id="{10A797B7-6488-C6FA-F9DE-5EA7E449CBB4}"/>
                </a:ext>
              </a:extLst>
            </p:cNvPr>
            <p:cNvSpPr/>
            <p:nvPr/>
          </p:nvSpPr>
          <p:spPr>
            <a:xfrm>
              <a:off x="10541853" y="4098477"/>
              <a:ext cx="305006" cy="303714"/>
            </a:xfrm>
            <a:custGeom>
              <a:avLst/>
              <a:gdLst>
                <a:gd name="connsiteX0" fmla="*/ 152503 w 305006"/>
                <a:gd name="connsiteY0" fmla="*/ 0 h 303714"/>
                <a:gd name="connsiteX1" fmla="*/ 0 w 305006"/>
                <a:gd name="connsiteY1" fmla="*/ 152503 h 303714"/>
                <a:gd name="connsiteX2" fmla="*/ 152503 w 305006"/>
                <a:gd name="connsiteY2" fmla="*/ 303714 h 303714"/>
                <a:gd name="connsiteX3" fmla="*/ 305007 w 305006"/>
                <a:gd name="connsiteY3" fmla="*/ 151211 h 303714"/>
                <a:gd name="connsiteX4" fmla="*/ 152503 w 305006"/>
                <a:gd name="connsiteY4" fmla="*/ 0 h 303714"/>
                <a:gd name="connsiteX5" fmla="*/ 152503 w 305006"/>
                <a:gd name="connsiteY5" fmla="*/ 277866 h 303714"/>
                <a:gd name="connsiteX6" fmla="*/ 25848 w 305006"/>
                <a:gd name="connsiteY6" fmla="*/ 151211 h 303714"/>
                <a:gd name="connsiteX7" fmla="*/ 152503 w 305006"/>
                <a:gd name="connsiteY7" fmla="*/ 24556 h 303714"/>
                <a:gd name="connsiteX8" fmla="*/ 279159 w 305006"/>
                <a:gd name="connsiteY8" fmla="*/ 151211 h 303714"/>
                <a:gd name="connsiteX9" fmla="*/ 152503 w 305006"/>
                <a:gd name="connsiteY9" fmla="*/ 277866 h 30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006" h="303714">
                  <a:moveTo>
                    <a:pt x="152503" y="0"/>
                  </a:moveTo>
                  <a:cubicBezTo>
                    <a:pt x="68497" y="0"/>
                    <a:pt x="0" y="68497"/>
                    <a:pt x="0" y="152503"/>
                  </a:cubicBezTo>
                  <a:cubicBezTo>
                    <a:pt x="0" y="235217"/>
                    <a:pt x="68497" y="303714"/>
                    <a:pt x="152503" y="303714"/>
                  </a:cubicBezTo>
                  <a:cubicBezTo>
                    <a:pt x="236509" y="303714"/>
                    <a:pt x="305007" y="235217"/>
                    <a:pt x="305007" y="151211"/>
                  </a:cubicBezTo>
                  <a:cubicBezTo>
                    <a:pt x="305007" y="68497"/>
                    <a:pt x="236509" y="0"/>
                    <a:pt x="152503" y="0"/>
                  </a:cubicBezTo>
                  <a:close/>
                  <a:moveTo>
                    <a:pt x="152503" y="277866"/>
                  </a:moveTo>
                  <a:cubicBezTo>
                    <a:pt x="82714" y="277866"/>
                    <a:pt x="25848" y="221001"/>
                    <a:pt x="25848" y="151211"/>
                  </a:cubicBezTo>
                  <a:cubicBezTo>
                    <a:pt x="25848" y="81421"/>
                    <a:pt x="82714" y="24556"/>
                    <a:pt x="152503" y="24556"/>
                  </a:cubicBezTo>
                  <a:cubicBezTo>
                    <a:pt x="222293" y="24556"/>
                    <a:pt x="279159" y="81421"/>
                    <a:pt x="279159" y="151211"/>
                  </a:cubicBezTo>
                  <a:cubicBezTo>
                    <a:pt x="279159" y="221001"/>
                    <a:pt x="222293" y="277866"/>
                    <a:pt x="152503" y="277866"/>
                  </a:cubicBezTo>
                  <a:close/>
                </a:path>
              </a:pathLst>
            </a:custGeom>
            <a:solidFill>
              <a:schemeClr val="tx1"/>
            </a:solidFill>
            <a:ln w="12887" cap="flat">
              <a:noFill/>
              <a:prstDash val="solid"/>
              <a:miter/>
            </a:ln>
          </p:spPr>
          <p:txBody>
            <a:bodyPr rtlCol="0" anchor="ctr"/>
            <a:lstStyle/>
            <a:p>
              <a:endParaRPr lang="en-AU">
                <a:latin typeface="+mj-lt"/>
              </a:endParaRPr>
            </a:p>
          </p:txBody>
        </p:sp>
        <p:sp>
          <p:nvSpPr>
            <p:cNvPr id="88" name="Freeform: Shape 77">
              <a:extLst>
                <a:ext uri="{FF2B5EF4-FFF2-40B4-BE49-F238E27FC236}">
                  <a16:creationId xmlns:a16="http://schemas.microsoft.com/office/drawing/2014/main" id="{296EA1DE-B501-10BB-94C8-E24647AB2A19}"/>
                </a:ext>
              </a:extLst>
            </p:cNvPr>
            <p:cNvSpPr/>
            <p:nvPr/>
          </p:nvSpPr>
          <p:spPr>
            <a:xfrm>
              <a:off x="10267864" y="3833535"/>
              <a:ext cx="852984" cy="852984"/>
            </a:xfrm>
            <a:custGeom>
              <a:avLst/>
              <a:gdLst>
                <a:gd name="connsiteX0" fmla="*/ 852985 w 852984"/>
                <a:gd name="connsiteY0" fmla="*/ 426493 h 852984"/>
                <a:gd name="connsiteX1" fmla="*/ 426493 w 852984"/>
                <a:gd name="connsiteY1" fmla="*/ 0 h 852984"/>
                <a:gd name="connsiteX2" fmla="*/ 0 w 852984"/>
                <a:gd name="connsiteY2" fmla="*/ 426493 h 852984"/>
                <a:gd name="connsiteX3" fmla="*/ 426493 w 852984"/>
                <a:gd name="connsiteY3" fmla="*/ 852985 h 852984"/>
                <a:gd name="connsiteX4" fmla="*/ 852985 w 852984"/>
                <a:gd name="connsiteY4" fmla="*/ 426493 h 852984"/>
                <a:gd name="connsiteX5" fmla="*/ 197737 w 852984"/>
                <a:gd name="connsiteY5" fmla="*/ 754763 h 852984"/>
                <a:gd name="connsiteX6" fmla="*/ 360580 w 852984"/>
                <a:gd name="connsiteY6" fmla="*/ 603552 h 852984"/>
                <a:gd name="connsiteX7" fmla="*/ 491113 w 852984"/>
                <a:gd name="connsiteY7" fmla="*/ 603552 h 852984"/>
                <a:gd name="connsiteX8" fmla="*/ 653955 w 852984"/>
                <a:gd name="connsiteY8" fmla="*/ 754763 h 852984"/>
                <a:gd name="connsiteX9" fmla="*/ 426493 w 852984"/>
                <a:gd name="connsiteY9" fmla="*/ 827137 h 852984"/>
                <a:gd name="connsiteX10" fmla="*/ 197737 w 852984"/>
                <a:gd name="connsiteY10" fmla="*/ 754763 h 852984"/>
                <a:gd name="connsiteX11" fmla="*/ 678511 w 852984"/>
                <a:gd name="connsiteY11" fmla="*/ 737961 h 852984"/>
                <a:gd name="connsiteX12" fmla="*/ 491113 w 852984"/>
                <a:gd name="connsiteY12" fmla="*/ 578996 h 852984"/>
                <a:gd name="connsiteX13" fmla="*/ 361872 w 852984"/>
                <a:gd name="connsiteY13" fmla="*/ 578996 h 852984"/>
                <a:gd name="connsiteX14" fmla="*/ 174474 w 852984"/>
                <a:gd name="connsiteY14" fmla="*/ 737961 h 852984"/>
                <a:gd name="connsiteX15" fmla="*/ 25848 w 852984"/>
                <a:gd name="connsiteY15" fmla="*/ 426493 h 852984"/>
                <a:gd name="connsiteX16" fmla="*/ 426493 w 852984"/>
                <a:gd name="connsiteY16" fmla="*/ 25848 h 852984"/>
                <a:gd name="connsiteX17" fmla="*/ 827137 w 852984"/>
                <a:gd name="connsiteY17" fmla="*/ 426493 h 852984"/>
                <a:gd name="connsiteX18" fmla="*/ 678511 w 852984"/>
                <a:gd name="connsiteY18" fmla="*/ 737961 h 85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2984" h="852984">
                  <a:moveTo>
                    <a:pt x="852985" y="426493"/>
                  </a:moveTo>
                  <a:cubicBezTo>
                    <a:pt x="852985" y="191275"/>
                    <a:pt x="661710" y="0"/>
                    <a:pt x="426493" y="0"/>
                  </a:cubicBezTo>
                  <a:cubicBezTo>
                    <a:pt x="191275" y="0"/>
                    <a:pt x="0" y="191275"/>
                    <a:pt x="0" y="426493"/>
                  </a:cubicBezTo>
                  <a:cubicBezTo>
                    <a:pt x="0" y="661710"/>
                    <a:pt x="191275" y="852985"/>
                    <a:pt x="426493" y="852985"/>
                  </a:cubicBezTo>
                  <a:cubicBezTo>
                    <a:pt x="661710" y="852985"/>
                    <a:pt x="852985" y="661710"/>
                    <a:pt x="852985" y="426493"/>
                  </a:cubicBezTo>
                  <a:close/>
                  <a:moveTo>
                    <a:pt x="197737" y="754763"/>
                  </a:moveTo>
                  <a:cubicBezTo>
                    <a:pt x="204199" y="669464"/>
                    <a:pt x="275282" y="603552"/>
                    <a:pt x="360580" y="603552"/>
                  </a:cubicBezTo>
                  <a:lnTo>
                    <a:pt x="491113" y="603552"/>
                  </a:lnTo>
                  <a:cubicBezTo>
                    <a:pt x="577703" y="603552"/>
                    <a:pt x="647493" y="669464"/>
                    <a:pt x="653955" y="754763"/>
                  </a:cubicBezTo>
                  <a:cubicBezTo>
                    <a:pt x="590628" y="799997"/>
                    <a:pt x="511791" y="827137"/>
                    <a:pt x="426493" y="827137"/>
                  </a:cubicBezTo>
                  <a:cubicBezTo>
                    <a:pt x="341194" y="827137"/>
                    <a:pt x="262358" y="799997"/>
                    <a:pt x="197737" y="754763"/>
                  </a:cubicBezTo>
                  <a:close/>
                  <a:moveTo>
                    <a:pt x="678511" y="737961"/>
                  </a:moveTo>
                  <a:cubicBezTo>
                    <a:pt x="664294" y="647493"/>
                    <a:pt x="585458" y="578996"/>
                    <a:pt x="491113" y="578996"/>
                  </a:cubicBezTo>
                  <a:lnTo>
                    <a:pt x="361872" y="578996"/>
                  </a:lnTo>
                  <a:cubicBezTo>
                    <a:pt x="267527" y="578996"/>
                    <a:pt x="189983" y="647493"/>
                    <a:pt x="174474" y="737961"/>
                  </a:cubicBezTo>
                  <a:cubicBezTo>
                    <a:pt x="84006" y="664294"/>
                    <a:pt x="25848" y="551855"/>
                    <a:pt x="25848" y="426493"/>
                  </a:cubicBezTo>
                  <a:cubicBezTo>
                    <a:pt x="25848" y="205492"/>
                    <a:pt x="205492" y="25848"/>
                    <a:pt x="426493" y="25848"/>
                  </a:cubicBezTo>
                  <a:cubicBezTo>
                    <a:pt x="647493" y="25848"/>
                    <a:pt x="827137" y="205492"/>
                    <a:pt x="827137" y="426493"/>
                  </a:cubicBezTo>
                  <a:cubicBezTo>
                    <a:pt x="827137" y="551855"/>
                    <a:pt x="768979" y="664294"/>
                    <a:pt x="678511" y="737961"/>
                  </a:cubicBezTo>
                  <a:close/>
                </a:path>
              </a:pathLst>
            </a:custGeom>
            <a:solidFill>
              <a:schemeClr val="tx1"/>
            </a:solidFill>
            <a:ln w="12887" cap="flat">
              <a:noFill/>
              <a:prstDash val="solid"/>
              <a:miter/>
            </a:ln>
          </p:spPr>
          <p:txBody>
            <a:bodyPr rtlCol="0" anchor="ctr"/>
            <a:lstStyle/>
            <a:p>
              <a:endParaRPr lang="en-AU">
                <a:latin typeface="+mj-lt"/>
              </a:endParaRPr>
            </a:p>
          </p:txBody>
        </p:sp>
      </p:grpSp>
      <p:pic>
        <p:nvPicPr>
          <p:cNvPr id="89" name="Picture 88">
            <a:extLst>
              <a:ext uri="{FF2B5EF4-FFF2-40B4-BE49-F238E27FC236}">
                <a16:creationId xmlns:a16="http://schemas.microsoft.com/office/drawing/2014/main" id="{11DF334C-A11A-E824-C1B9-A41044110C68}"/>
              </a:ext>
            </a:extLst>
          </p:cNvPr>
          <p:cNvPicPr>
            <a:picLocks/>
          </p:cNvPicPr>
          <p:nvPr/>
        </p:nvPicPr>
        <p:blipFill>
          <a:blip r:embed="rId7"/>
          <a:stretch>
            <a:fillRect/>
          </a:stretch>
        </p:blipFill>
        <p:spPr>
          <a:xfrm>
            <a:off x="2226490" y="4191910"/>
            <a:ext cx="460800" cy="460800"/>
          </a:xfrm>
          <a:prstGeom prst="rect">
            <a:avLst/>
          </a:prstGeom>
        </p:spPr>
      </p:pic>
      <p:sp>
        <p:nvSpPr>
          <p:cNvPr id="94" name="Arc 93">
            <a:extLst>
              <a:ext uri="{FF2B5EF4-FFF2-40B4-BE49-F238E27FC236}">
                <a16:creationId xmlns:a16="http://schemas.microsoft.com/office/drawing/2014/main" id="{12E5E96F-D0CD-0F7C-8EC3-1FA28402DF94}"/>
              </a:ext>
            </a:extLst>
          </p:cNvPr>
          <p:cNvSpPr/>
          <p:nvPr/>
        </p:nvSpPr>
        <p:spPr>
          <a:xfrm flipV="1">
            <a:off x="2480150" y="2566027"/>
            <a:ext cx="7621292" cy="3569486"/>
          </a:xfrm>
          <a:prstGeom prst="arc">
            <a:avLst>
              <a:gd name="adj1" fmla="val 11190153"/>
              <a:gd name="adj2" fmla="val 21245960"/>
            </a:avLst>
          </a:prstGeom>
          <a:noFill/>
          <a:ln w="38100" cap="flat">
            <a:solidFill>
              <a:schemeClr val="bg2"/>
            </a:solidFill>
            <a:prstDash val="sysDash"/>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latin typeface="+mj-lt"/>
            </a:endParaRPr>
          </a:p>
        </p:txBody>
      </p:sp>
      <p:sp>
        <p:nvSpPr>
          <p:cNvPr id="90" name="TextBox 89">
            <a:extLst>
              <a:ext uri="{FF2B5EF4-FFF2-40B4-BE49-F238E27FC236}">
                <a16:creationId xmlns:a16="http://schemas.microsoft.com/office/drawing/2014/main" id="{52A676B1-0A8A-6D84-20A8-D2C4AAD4F6BB}"/>
              </a:ext>
            </a:extLst>
          </p:cNvPr>
          <p:cNvSpPr txBox="1"/>
          <p:nvPr/>
        </p:nvSpPr>
        <p:spPr>
          <a:xfrm flipH="1">
            <a:off x="8765446" y="5356679"/>
            <a:ext cx="1059165" cy="238902"/>
          </a:xfrm>
          <a:prstGeom prst="rect">
            <a:avLst/>
          </a:prstGeom>
          <a:solidFill>
            <a:schemeClr val="accent5">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algn="ctr" defTabSz="1219200" hangingPunct="0">
              <a:lnSpc>
                <a:spcPct val="90000"/>
              </a:lnSpc>
            </a:pPr>
            <a:r>
              <a:rPr lang="de-DE" sz="1200" i="1">
                <a:solidFill>
                  <a:schemeClr val="bg1"/>
                </a:solidFill>
                <a:latin typeface="+mj-lt"/>
              </a:rPr>
              <a:t>Information</a:t>
            </a:r>
            <a:endParaRPr lang="de-DE" sz="1200" i="1">
              <a:solidFill>
                <a:schemeClr val="bg1"/>
              </a:solidFill>
              <a:latin typeface="+mj-lt"/>
              <a:ea typeface="Canela Text Regular"/>
              <a:cs typeface="Canela Text Regular"/>
              <a:sym typeface="Canela Text Regular"/>
            </a:endParaRPr>
          </a:p>
        </p:txBody>
      </p:sp>
      <p:sp>
        <p:nvSpPr>
          <p:cNvPr id="91" name="TextBox 90">
            <a:extLst>
              <a:ext uri="{FF2B5EF4-FFF2-40B4-BE49-F238E27FC236}">
                <a16:creationId xmlns:a16="http://schemas.microsoft.com/office/drawing/2014/main" id="{09C454E7-46F2-7928-C57F-AEB097BB12B9}"/>
              </a:ext>
            </a:extLst>
          </p:cNvPr>
          <p:cNvSpPr txBox="1"/>
          <p:nvPr/>
        </p:nvSpPr>
        <p:spPr>
          <a:xfrm>
            <a:off x="2652533" y="5356679"/>
            <a:ext cx="1503788" cy="238902"/>
          </a:xfrm>
          <a:prstGeom prst="rect">
            <a:avLst/>
          </a:prstGeom>
          <a:solidFill>
            <a:schemeClr val="accent5">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algn="ctr" defTabSz="1219200" hangingPunct="0">
              <a:lnSpc>
                <a:spcPct val="90000"/>
              </a:lnSpc>
            </a:pPr>
            <a:r>
              <a:rPr lang="de-DE" sz="1200" i="1">
                <a:solidFill>
                  <a:schemeClr val="bg1"/>
                </a:solidFill>
                <a:latin typeface="+mj-lt"/>
                <a:ea typeface="Canela Text Regular"/>
                <a:cs typeface="Canela Text Regular"/>
                <a:sym typeface="Canela Text Regular"/>
              </a:rPr>
              <a:t>Payment</a:t>
            </a:r>
          </a:p>
        </p:txBody>
      </p:sp>
      <p:sp>
        <p:nvSpPr>
          <p:cNvPr id="92" name="Arc 91">
            <a:extLst>
              <a:ext uri="{FF2B5EF4-FFF2-40B4-BE49-F238E27FC236}">
                <a16:creationId xmlns:a16="http://schemas.microsoft.com/office/drawing/2014/main" id="{CAAD4E58-F9C0-750A-8422-8FB748F918BB}"/>
              </a:ext>
            </a:extLst>
          </p:cNvPr>
          <p:cNvSpPr/>
          <p:nvPr/>
        </p:nvSpPr>
        <p:spPr>
          <a:xfrm rot="10800000">
            <a:off x="1565549" y="892985"/>
            <a:ext cx="9316396" cy="5643352"/>
          </a:xfrm>
          <a:prstGeom prst="arc">
            <a:avLst>
              <a:gd name="adj1" fmla="val 10805333"/>
              <a:gd name="adj2" fmla="val 8639"/>
            </a:avLst>
          </a:prstGeom>
          <a:solidFill>
            <a:schemeClr val="accent2">
              <a:alpha val="20000"/>
            </a:schemeClr>
          </a:solidFill>
          <a:ln w="50800" cap="rnd">
            <a:solidFill>
              <a:schemeClr val="accent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3" name="TextBox 92">
            <a:extLst>
              <a:ext uri="{FF2B5EF4-FFF2-40B4-BE49-F238E27FC236}">
                <a16:creationId xmlns:a16="http://schemas.microsoft.com/office/drawing/2014/main" id="{768C13E1-FEFF-3092-2844-09A603DFBD77}"/>
              </a:ext>
            </a:extLst>
          </p:cNvPr>
          <p:cNvSpPr txBox="1"/>
          <p:nvPr/>
        </p:nvSpPr>
        <p:spPr>
          <a:xfrm flipH="1">
            <a:off x="3958046" y="4652710"/>
            <a:ext cx="4789312" cy="3282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800" i="0">
                <a:solidFill>
                  <a:schemeClr val="accent2"/>
                </a:solidFill>
                <a:latin typeface="+mj-lt"/>
              </a:rPr>
              <a:t>Consumer </a:t>
            </a:r>
            <a:r>
              <a:rPr lang="de-DE" sz="1800" i="0" err="1">
                <a:solidFill>
                  <a:schemeClr val="accent2"/>
                </a:solidFill>
                <a:latin typeface="+mj-lt"/>
              </a:rPr>
              <a:t>key</a:t>
            </a:r>
            <a:r>
              <a:rPr lang="de-DE" sz="1800" i="0">
                <a:solidFill>
                  <a:schemeClr val="accent2"/>
                </a:solidFill>
                <a:latin typeface="+mj-lt"/>
              </a:rPr>
              <a:t> personal </a:t>
            </a:r>
            <a:r>
              <a:rPr lang="de-DE" sz="1800" i="0" err="1">
                <a:solidFill>
                  <a:schemeClr val="accent2"/>
                </a:solidFill>
                <a:latin typeface="+mj-lt"/>
              </a:rPr>
              <a:t>data</a:t>
            </a:r>
            <a:r>
              <a:rPr lang="de-DE" sz="1800" i="0">
                <a:solidFill>
                  <a:schemeClr val="accent2"/>
                </a:solidFill>
                <a:latin typeface="+mj-lt"/>
              </a:rPr>
              <a:t> </a:t>
            </a:r>
            <a:r>
              <a:rPr lang="de-DE" sz="1800" i="0" err="1">
                <a:solidFill>
                  <a:schemeClr val="accent2"/>
                </a:solidFill>
                <a:latin typeface="+mj-lt"/>
              </a:rPr>
              <a:t>markets</a:t>
            </a:r>
            <a:endParaRPr lang="de-DE" sz="1800" i="0">
              <a:solidFill>
                <a:schemeClr val="accent2"/>
              </a:solidFill>
              <a:latin typeface="+mj-lt"/>
            </a:endParaRPr>
          </a:p>
        </p:txBody>
      </p:sp>
      <p:sp>
        <p:nvSpPr>
          <p:cNvPr id="6" name="Oval 5">
            <a:extLst>
              <a:ext uri="{FF2B5EF4-FFF2-40B4-BE49-F238E27FC236}">
                <a16:creationId xmlns:a16="http://schemas.microsoft.com/office/drawing/2014/main" id="{122E0B1C-B05D-CEE7-5DE5-34B80F5C3DC6}"/>
              </a:ext>
            </a:extLst>
          </p:cNvPr>
          <p:cNvSpPr/>
          <p:nvPr/>
        </p:nvSpPr>
        <p:spPr>
          <a:xfrm>
            <a:off x="2369811" y="1486975"/>
            <a:ext cx="1487357" cy="1487357"/>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Freeform 42">
            <a:extLst>
              <a:ext uri="{FF2B5EF4-FFF2-40B4-BE49-F238E27FC236}">
                <a16:creationId xmlns:a16="http://schemas.microsoft.com/office/drawing/2014/main" id="{EC14BC46-DA85-8F40-C43A-D9188AE0375A}"/>
              </a:ext>
            </a:extLst>
          </p:cNvPr>
          <p:cNvSpPr/>
          <p:nvPr/>
        </p:nvSpPr>
        <p:spPr>
          <a:xfrm>
            <a:off x="2359196" y="1698648"/>
            <a:ext cx="1508587" cy="106401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46800" rIns="90000" bIns="46800" numCol="1" spcCol="1270" anchor="ctr" anchorCtr="0">
            <a:spAutoFit/>
          </a:bodyPr>
          <a:lstStyle/>
          <a:p>
            <a:pPr marL="0" lvl="0" indent="0" algn="ctr" defTabSz="933450">
              <a:lnSpc>
                <a:spcPct val="90000"/>
              </a:lnSpc>
              <a:spcBef>
                <a:spcPct val="0"/>
              </a:spcBef>
              <a:spcAft>
                <a:spcPct val="35000"/>
              </a:spcAft>
              <a:buNone/>
            </a:pPr>
            <a:r>
              <a:rPr lang="en-US" sz="1400" b="1" kern="1200">
                <a:solidFill>
                  <a:schemeClr val="tx1"/>
                </a:solidFill>
                <a:latin typeface="+mj-lt"/>
              </a:rPr>
              <a:t>Fiduciary obligation to act in best interest of </a:t>
            </a:r>
            <a:br>
              <a:rPr lang="en-US" sz="1400" b="1" kern="1200">
                <a:solidFill>
                  <a:schemeClr val="tx1"/>
                </a:solidFill>
                <a:latin typeface="+mj-lt"/>
              </a:rPr>
            </a:br>
            <a:r>
              <a:rPr lang="en-US" sz="1400" b="1" kern="1200">
                <a:solidFill>
                  <a:schemeClr val="tx1"/>
                </a:solidFill>
                <a:latin typeface="+mj-lt"/>
              </a:rPr>
              <a:t>data subject</a:t>
            </a:r>
          </a:p>
        </p:txBody>
      </p:sp>
      <p:grpSp>
        <p:nvGrpSpPr>
          <p:cNvPr id="98" name="Group 97">
            <a:extLst>
              <a:ext uri="{FF2B5EF4-FFF2-40B4-BE49-F238E27FC236}">
                <a16:creationId xmlns:a16="http://schemas.microsoft.com/office/drawing/2014/main" id="{BF29D6B3-BEA1-8464-E4AF-D7B57914BD02}"/>
              </a:ext>
            </a:extLst>
          </p:cNvPr>
          <p:cNvGrpSpPr/>
          <p:nvPr/>
        </p:nvGrpSpPr>
        <p:grpSpPr>
          <a:xfrm>
            <a:off x="4080390" y="999428"/>
            <a:ext cx="1508587" cy="1487357"/>
            <a:chOff x="3651328" y="999428"/>
            <a:chExt cx="1508587" cy="1487357"/>
          </a:xfrm>
        </p:grpSpPr>
        <p:sp>
          <p:nvSpPr>
            <p:cNvPr id="9" name="Oval 8">
              <a:extLst>
                <a:ext uri="{FF2B5EF4-FFF2-40B4-BE49-F238E27FC236}">
                  <a16:creationId xmlns:a16="http://schemas.microsoft.com/office/drawing/2014/main" id="{DE363839-F7F6-9487-8768-AFD3639240BF}"/>
                </a:ext>
              </a:extLst>
            </p:cNvPr>
            <p:cNvSpPr/>
            <p:nvPr/>
          </p:nvSpPr>
          <p:spPr>
            <a:xfrm>
              <a:off x="3661943" y="999428"/>
              <a:ext cx="1487357" cy="1487357"/>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Freeform 42">
              <a:extLst>
                <a:ext uri="{FF2B5EF4-FFF2-40B4-BE49-F238E27FC236}">
                  <a16:creationId xmlns:a16="http://schemas.microsoft.com/office/drawing/2014/main" id="{8E3AE22E-99C1-A932-C16A-EB1C6B7D2D5B}"/>
                </a:ext>
              </a:extLst>
            </p:cNvPr>
            <p:cNvSpPr/>
            <p:nvPr/>
          </p:nvSpPr>
          <p:spPr>
            <a:xfrm>
              <a:off x="3651328" y="1405000"/>
              <a:ext cx="1508587" cy="67621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46800" rIns="90000" bIns="46800" numCol="1" spcCol="1270" anchor="ctr" anchorCtr="0">
              <a:spAutoFit/>
            </a:bodyPr>
            <a:lstStyle/>
            <a:p>
              <a:pPr marL="0" lvl="0" indent="0" algn="ctr" defTabSz="933450">
                <a:lnSpc>
                  <a:spcPct val="90000"/>
                </a:lnSpc>
                <a:spcBef>
                  <a:spcPct val="0"/>
                </a:spcBef>
                <a:spcAft>
                  <a:spcPct val="35000"/>
                </a:spcAft>
                <a:buNone/>
              </a:pPr>
              <a:r>
                <a:rPr lang="en-US" sz="1400" b="1" kern="1200">
                  <a:solidFill>
                    <a:schemeClr val="tx1"/>
                  </a:solidFill>
                  <a:latin typeface="+mj-lt"/>
                </a:rPr>
                <a:t>Protection </a:t>
              </a:r>
              <a:br>
                <a:rPr lang="en-US" sz="1400" b="1" kern="1200">
                  <a:solidFill>
                    <a:schemeClr val="tx1"/>
                  </a:solidFill>
                  <a:latin typeface="+mj-lt"/>
                </a:rPr>
              </a:br>
              <a:r>
                <a:rPr lang="en-US" sz="1400" b="1" kern="1200">
                  <a:solidFill>
                    <a:schemeClr val="tx1"/>
                  </a:solidFill>
                  <a:latin typeface="+mj-lt"/>
                </a:rPr>
                <a:t>of vulnerable digital citizens</a:t>
              </a:r>
            </a:p>
          </p:txBody>
        </p:sp>
      </p:grpSp>
      <p:grpSp>
        <p:nvGrpSpPr>
          <p:cNvPr id="99" name="Group 98">
            <a:extLst>
              <a:ext uri="{FF2B5EF4-FFF2-40B4-BE49-F238E27FC236}">
                <a16:creationId xmlns:a16="http://schemas.microsoft.com/office/drawing/2014/main" id="{BE60D34B-6048-6D60-A307-BD26ED3FF290}"/>
              </a:ext>
            </a:extLst>
          </p:cNvPr>
          <p:cNvGrpSpPr/>
          <p:nvPr/>
        </p:nvGrpSpPr>
        <p:grpSpPr>
          <a:xfrm>
            <a:off x="5574018" y="2056277"/>
            <a:ext cx="1508587" cy="1487357"/>
            <a:chOff x="5262835" y="2056277"/>
            <a:chExt cx="1508587" cy="1487357"/>
          </a:xfrm>
        </p:grpSpPr>
        <p:sp>
          <p:nvSpPr>
            <p:cNvPr id="42" name="Oval 41">
              <a:extLst>
                <a:ext uri="{FF2B5EF4-FFF2-40B4-BE49-F238E27FC236}">
                  <a16:creationId xmlns:a16="http://schemas.microsoft.com/office/drawing/2014/main" id="{728F365A-6C93-6482-DF1E-C07136853D66}"/>
                </a:ext>
              </a:extLst>
            </p:cNvPr>
            <p:cNvSpPr/>
            <p:nvPr/>
          </p:nvSpPr>
          <p:spPr>
            <a:xfrm>
              <a:off x="5273450" y="2056277"/>
              <a:ext cx="1487357" cy="1487357"/>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4" name="Freeform 42">
              <a:extLst>
                <a:ext uri="{FF2B5EF4-FFF2-40B4-BE49-F238E27FC236}">
                  <a16:creationId xmlns:a16="http://schemas.microsoft.com/office/drawing/2014/main" id="{EA2BC8F0-6C9A-9A2B-B152-8DB5483DEA89}"/>
                </a:ext>
              </a:extLst>
            </p:cNvPr>
            <p:cNvSpPr/>
            <p:nvPr/>
          </p:nvSpPr>
          <p:spPr>
            <a:xfrm>
              <a:off x="5262835" y="2372454"/>
              <a:ext cx="1508587" cy="106401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46800" rIns="90000" bIns="46800" numCol="1" spcCol="1270" anchor="ctr" anchorCtr="0">
              <a:spAutoFit/>
            </a:bodyPr>
            <a:lstStyle/>
            <a:p>
              <a:pPr marL="0" lvl="0" indent="0" algn="ctr" defTabSz="933450">
                <a:lnSpc>
                  <a:spcPct val="90000"/>
                </a:lnSpc>
                <a:spcBef>
                  <a:spcPct val="0"/>
                </a:spcBef>
                <a:spcAft>
                  <a:spcPct val="35000"/>
                </a:spcAft>
                <a:buNone/>
              </a:pPr>
              <a:r>
                <a:rPr lang="en-US" sz="1400" b="1" kern="1200">
                  <a:solidFill>
                    <a:schemeClr val="tx1"/>
                  </a:solidFill>
                  <a:latin typeface="+mj-lt"/>
                </a:rPr>
                <a:t>Transparency and consent </a:t>
              </a:r>
              <a:br>
                <a:rPr lang="en-US" sz="1400" b="1" kern="1200">
                  <a:solidFill>
                    <a:schemeClr val="tx1"/>
                  </a:solidFill>
                  <a:latin typeface="+mj-lt"/>
                </a:rPr>
              </a:br>
              <a:r>
                <a:rPr lang="en-US" sz="1400" b="1" kern="1200">
                  <a:solidFill>
                    <a:schemeClr val="tx1"/>
                  </a:solidFill>
                  <a:latin typeface="+mj-lt"/>
                </a:rPr>
                <a:t>of access, negotiation of terms</a:t>
              </a:r>
            </a:p>
          </p:txBody>
        </p:sp>
      </p:grpSp>
      <p:grpSp>
        <p:nvGrpSpPr>
          <p:cNvPr id="100" name="Group 99">
            <a:extLst>
              <a:ext uri="{FF2B5EF4-FFF2-40B4-BE49-F238E27FC236}">
                <a16:creationId xmlns:a16="http://schemas.microsoft.com/office/drawing/2014/main" id="{A65F23F0-C3FE-6A10-7A0A-E18E0DBB13CF}"/>
              </a:ext>
            </a:extLst>
          </p:cNvPr>
          <p:cNvGrpSpPr/>
          <p:nvPr/>
        </p:nvGrpSpPr>
        <p:grpSpPr>
          <a:xfrm>
            <a:off x="7067646" y="1006586"/>
            <a:ext cx="1508587" cy="1487357"/>
            <a:chOff x="6863728" y="1006586"/>
            <a:chExt cx="1508587" cy="1487357"/>
          </a:xfrm>
        </p:grpSpPr>
        <p:sp>
          <p:nvSpPr>
            <p:cNvPr id="45" name="Oval 44">
              <a:extLst>
                <a:ext uri="{FF2B5EF4-FFF2-40B4-BE49-F238E27FC236}">
                  <a16:creationId xmlns:a16="http://schemas.microsoft.com/office/drawing/2014/main" id="{A930492A-4F6A-5211-DF9D-0E11D3AECEE3}"/>
                </a:ext>
              </a:extLst>
            </p:cNvPr>
            <p:cNvSpPr/>
            <p:nvPr/>
          </p:nvSpPr>
          <p:spPr>
            <a:xfrm>
              <a:off x="6874343" y="1006586"/>
              <a:ext cx="1487357" cy="1487357"/>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6" name="Freeform 42">
              <a:extLst>
                <a:ext uri="{FF2B5EF4-FFF2-40B4-BE49-F238E27FC236}">
                  <a16:creationId xmlns:a16="http://schemas.microsoft.com/office/drawing/2014/main" id="{8311CB60-B810-6173-4E9D-91FA33BB0D4E}"/>
                </a:ext>
              </a:extLst>
            </p:cNvPr>
            <p:cNvSpPr/>
            <p:nvPr/>
          </p:nvSpPr>
          <p:spPr>
            <a:xfrm>
              <a:off x="6863728" y="1218259"/>
              <a:ext cx="1508587" cy="106401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46800" rIns="90000" bIns="46800" numCol="1" spcCol="1270" anchor="ctr" anchorCtr="0">
              <a:spAutoFit/>
            </a:bodyPr>
            <a:lstStyle/>
            <a:p>
              <a:pPr marL="0" lvl="0" indent="0" algn="ctr" defTabSz="933450">
                <a:lnSpc>
                  <a:spcPct val="90000"/>
                </a:lnSpc>
                <a:spcBef>
                  <a:spcPct val="0"/>
                </a:spcBef>
                <a:spcAft>
                  <a:spcPct val="35000"/>
                </a:spcAft>
                <a:buNone/>
              </a:pPr>
              <a:r>
                <a:rPr lang="en-US" sz="1400" b="1" kern="1200">
                  <a:solidFill>
                    <a:schemeClr val="tx1"/>
                  </a:solidFill>
                  <a:latin typeface="+mj-lt"/>
                </a:rPr>
                <a:t>Rights </a:t>
              </a:r>
              <a:br>
                <a:rPr lang="en-US" sz="1400" b="1" kern="1200">
                  <a:solidFill>
                    <a:schemeClr val="tx1"/>
                  </a:solidFill>
                  <a:latin typeface="+mj-lt"/>
                </a:rPr>
              </a:br>
              <a:r>
                <a:rPr lang="en-US" sz="1400" b="1" kern="1200">
                  <a:solidFill>
                    <a:schemeClr val="tx1"/>
                  </a:solidFill>
                  <a:latin typeface="+mj-lt"/>
                </a:rPr>
                <a:t>of digital representation and collective association</a:t>
              </a:r>
            </a:p>
          </p:txBody>
        </p:sp>
      </p:grpSp>
      <p:grpSp>
        <p:nvGrpSpPr>
          <p:cNvPr id="102" name="Group 101">
            <a:extLst>
              <a:ext uri="{FF2B5EF4-FFF2-40B4-BE49-F238E27FC236}">
                <a16:creationId xmlns:a16="http://schemas.microsoft.com/office/drawing/2014/main" id="{F7DDBD4B-9945-A8E3-C8C4-23BE7BBED61D}"/>
              </a:ext>
            </a:extLst>
          </p:cNvPr>
          <p:cNvGrpSpPr/>
          <p:nvPr/>
        </p:nvGrpSpPr>
        <p:grpSpPr>
          <a:xfrm>
            <a:off x="10065516" y="1006586"/>
            <a:ext cx="1524098" cy="1487357"/>
            <a:chOff x="10065516" y="1006586"/>
            <a:chExt cx="1524098" cy="1487357"/>
          </a:xfrm>
        </p:grpSpPr>
        <p:sp>
          <p:nvSpPr>
            <p:cNvPr id="47" name="Oval 46">
              <a:extLst>
                <a:ext uri="{FF2B5EF4-FFF2-40B4-BE49-F238E27FC236}">
                  <a16:creationId xmlns:a16="http://schemas.microsoft.com/office/drawing/2014/main" id="{FE56CD59-442C-67F4-A462-A7704FC8EE70}"/>
                </a:ext>
              </a:extLst>
            </p:cNvPr>
            <p:cNvSpPr/>
            <p:nvPr/>
          </p:nvSpPr>
          <p:spPr>
            <a:xfrm>
              <a:off x="10065516" y="1006586"/>
              <a:ext cx="1487357" cy="1487357"/>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8" name="Freeform 42">
              <a:extLst>
                <a:ext uri="{FF2B5EF4-FFF2-40B4-BE49-F238E27FC236}">
                  <a16:creationId xmlns:a16="http://schemas.microsoft.com/office/drawing/2014/main" id="{A85576FA-1F9C-2C7C-27EF-E1B42B470E43}"/>
                </a:ext>
              </a:extLst>
            </p:cNvPr>
            <p:cNvSpPr/>
            <p:nvPr/>
          </p:nvSpPr>
          <p:spPr>
            <a:xfrm>
              <a:off x="10081027" y="1380524"/>
              <a:ext cx="1508587" cy="870111"/>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46800" rIns="90000" bIns="46800" numCol="1" spcCol="1270" anchor="ctr" anchorCtr="0">
              <a:spAutoFit/>
            </a:bodyPr>
            <a:lstStyle/>
            <a:p>
              <a:pPr marL="0" lvl="0" indent="0" algn="ctr" defTabSz="933450">
                <a:lnSpc>
                  <a:spcPct val="90000"/>
                </a:lnSpc>
                <a:spcBef>
                  <a:spcPct val="0"/>
                </a:spcBef>
                <a:spcAft>
                  <a:spcPct val="35000"/>
                </a:spcAft>
                <a:buNone/>
              </a:pPr>
              <a:r>
                <a:rPr lang="en-US" sz="1400" b="1" kern="1200">
                  <a:solidFill>
                    <a:schemeClr val="tx1"/>
                  </a:solidFill>
                  <a:latin typeface="+mj-lt"/>
                </a:rPr>
                <a:t>Need for consumer personal </a:t>
              </a:r>
              <a:br>
                <a:rPr lang="en-US" sz="1400" b="1" kern="1200">
                  <a:solidFill>
                    <a:schemeClr val="tx1"/>
                  </a:solidFill>
                  <a:latin typeface="+mj-lt"/>
                </a:rPr>
              </a:br>
              <a:r>
                <a:rPr lang="en-US" sz="1400" b="1" kern="1200">
                  <a:solidFill>
                    <a:schemeClr val="tx1"/>
                  </a:solidFill>
                  <a:latin typeface="+mj-lt"/>
                </a:rPr>
                <a:t>data</a:t>
              </a:r>
            </a:p>
          </p:txBody>
        </p:sp>
      </p:grpSp>
      <p:grpSp>
        <p:nvGrpSpPr>
          <p:cNvPr id="101" name="Group 100">
            <a:extLst>
              <a:ext uri="{FF2B5EF4-FFF2-40B4-BE49-F238E27FC236}">
                <a16:creationId xmlns:a16="http://schemas.microsoft.com/office/drawing/2014/main" id="{0881AED5-BB4C-5621-DD49-56043697C776}"/>
              </a:ext>
            </a:extLst>
          </p:cNvPr>
          <p:cNvGrpSpPr/>
          <p:nvPr/>
        </p:nvGrpSpPr>
        <p:grpSpPr>
          <a:xfrm>
            <a:off x="8561274" y="2050188"/>
            <a:ext cx="1508587" cy="1487357"/>
            <a:chOff x="8442043" y="2050188"/>
            <a:chExt cx="1508587" cy="1487357"/>
          </a:xfrm>
        </p:grpSpPr>
        <p:sp>
          <p:nvSpPr>
            <p:cNvPr id="49" name="Oval 48">
              <a:extLst>
                <a:ext uri="{FF2B5EF4-FFF2-40B4-BE49-F238E27FC236}">
                  <a16:creationId xmlns:a16="http://schemas.microsoft.com/office/drawing/2014/main" id="{F4931F4E-FE59-992C-1F26-44F2C08539C0}"/>
                </a:ext>
              </a:extLst>
            </p:cNvPr>
            <p:cNvSpPr/>
            <p:nvPr/>
          </p:nvSpPr>
          <p:spPr>
            <a:xfrm>
              <a:off x="8452658" y="2050188"/>
              <a:ext cx="1487357" cy="1487357"/>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 name="Freeform 42">
              <a:extLst>
                <a:ext uri="{FF2B5EF4-FFF2-40B4-BE49-F238E27FC236}">
                  <a16:creationId xmlns:a16="http://schemas.microsoft.com/office/drawing/2014/main" id="{B299A634-6D65-CF55-D7E2-65103943F10B}"/>
                </a:ext>
              </a:extLst>
            </p:cNvPr>
            <p:cNvSpPr/>
            <p:nvPr/>
          </p:nvSpPr>
          <p:spPr>
            <a:xfrm>
              <a:off x="8442043" y="2261862"/>
              <a:ext cx="1508587" cy="106401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46800" rIns="90000" bIns="46800" numCol="1" spcCol="1270" anchor="ctr" anchorCtr="0">
              <a:spAutoFit/>
            </a:bodyPr>
            <a:lstStyle/>
            <a:p>
              <a:pPr marL="0" lvl="0" indent="0" algn="ctr" defTabSz="933450">
                <a:lnSpc>
                  <a:spcPct val="90000"/>
                </a:lnSpc>
                <a:spcBef>
                  <a:spcPct val="0"/>
                </a:spcBef>
                <a:spcAft>
                  <a:spcPct val="35000"/>
                </a:spcAft>
                <a:buNone/>
              </a:pPr>
              <a:r>
                <a:rPr lang="en-US" sz="1400" b="1" kern="1200">
                  <a:solidFill>
                    <a:schemeClr val="tx1"/>
                  </a:solidFill>
                  <a:latin typeface="+mj-lt"/>
                </a:rPr>
                <a:t>Citizen-controlled, verified  key personal </a:t>
              </a:r>
              <a:br>
                <a:rPr lang="en-US" sz="1400" b="1" kern="1200">
                  <a:solidFill>
                    <a:schemeClr val="tx1"/>
                  </a:solidFill>
                  <a:latin typeface="+mj-lt"/>
                </a:rPr>
              </a:br>
              <a:r>
                <a:rPr lang="en-US" sz="1400" b="1" kern="1200">
                  <a:solidFill>
                    <a:schemeClr val="tx1"/>
                  </a:solidFill>
                  <a:latin typeface="+mj-lt"/>
                </a:rPr>
                <a:t>data</a:t>
              </a:r>
            </a:p>
          </p:txBody>
        </p:sp>
      </p:grpSp>
      <p:cxnSp>
        <p:nvCxnSpPr>
          <p:cNvPr id="103" name="Straight Arrow Connector 102">
            <a:extLst>
              <a:ext uri="{FF2B5EF4-FFF2-40B4-BE49-F238E27FC236}">
                <a16:creationId xmlns:a16="http://schemas.microsoft.com/office/drawing/2014/main" id="{FCDEE292-6BE0-8717-D4FD-6C0D07B8EE47}"/>
              </a:ext>
            </a:extLst>
          </p:cNvPr>
          <p:cNvCxnSpPr>
            <a:cxnSpLocks/>
          </p:cNvCxnSpPr>
          <p:nvPr/>
        </p:nvCxnSpPr>
        <p:spPr>
          <a:xfrm flipH="1">
            <a:off x="9916287" y="2190353"/>
            <a:ext cx="298458" cy="191362"/>
          </a:xfrm>
          <a:prstGeom prst="straightConnector1">
            <a:avLst/>
          </a:prstGeom>
          <a:ln w="79375" cap="rnd">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EC8223AA-37FF-5841-676A-85C6489163BF}"/>
              </a:ext>
            </a:extLst>
          </p:cNvPr>
          <p:cNvCxnSpPr>
            <a:cxnSpLocks/>
          </p:cNvCxnSpPr>
          <p:nvPr/>
        </p:nvCxnSpPr>
        <p:spPr>
          <a:xfrm flipH="1">
            <a:off x="6907802" y="2190353"/>
            <a:ext cx="298458" cy="191362"/>
          </a:xfrm>
          <a:prstGeom prst="straightConnector1">
            <a:avLst/>
          </a:prstGeom>
          <a:ln w="79375" cap="rnd">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453587BF-9EB0-5642-AA09-120731ED0744}"/>
              </a:ext>
            </a:extLst>
          </p:cNvPr>
          <p:cNvCxnSpPr>
            <a:cxnSpLocks/>
          </p:cNvCxnSpPr>
          <p:nvPr/>
        </p:nvCxnSpPr>
        <p:spPr>
          <a:xfrm flipH="1" flipV="1">
            <a:off x="8380200" y="2190353"/>
            <a:ext cx="298458" cy="191362"/>
          </a:xfrm>
          <a:prstGeom prst="straightConnector1">
            <a:avLst/>
          </a:prstGeom>
          <a:ln w="79375" cap="rnd">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A8E0942F-83A6-24AE-810A-668A165C45DC}"/>
              </a:ext>
            </a:extLst>
          </p:cNvPr>
          <p:cNvCxnSpPr>
            <a:cxnSpLocks/>
          </p:cNvCxnSpPr>
          <p:nvPr/>
        </p:nvCxnSpPr>
        <p:spPr>
          <a:xfrm flipH="1" flipV="1">
            <a:off x="5375743" y="2190353"/>
            <a:ext cx="298458" cy="191362"/>
          </a:xfrm>
          <a:prstGeom prst="straightConnector1">
            <a:avLst/>
          </a:prstGeom>
          <a:ln w="79375" cap="rnd">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F4BD8A51-B8EA-460E-8E90-61113E04BBEF}"/>
              </a:ext>
            </a:extLst>
          </p:cNvPr>
          <p:cNvCxnSpPr>
            <a:cxnSpLocks/>
          </p:cNvCxnSpPr>
          <p:nvPr/>
        </p:nvCxnSpPr>
        <p:spPr>
          <a:xfrm flipH="1">
            <a:off x="3769767" y="1889850"/>
            <a:ext cx="313483" cy="92663"/>
          </a:xfrm>
          <a:prstGeom prst="straightConnector1">
            <a:avLst/>
          </a:prstGeom>
          <a:ln w="79375" cap="rnd">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CCBD7F17-A416-D19D-C00E-32C14880F1AA}"/>
              </a:ext>
            </a:extLst>
          </p:cNvPr>
          <p:cNvCxnSpPr>
            <a:cxnSpLocks/>
          </p:cNvCxnSpPr>
          <p:nvPr/>
        </p:nvCxnSpPr>
        <p:spPr>
          <a:xfrm flipH="1">
            <a:off x="2037338" y="3099451"/>
            <a:ext cx="3588806" cy="24069"/>
          </a:xfrm>
          <a:prstGeom prst="straightConnector1">
            <a:avLst/>
          </a:prstGeom>
          <a:ln w="79375" cap="rnd">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5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C638B21-AAEA-15AE-CC43-BA864591A4C1}"/>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think-cell data - do not delete" hidden="1">
                        <a:extLst>
                          <a:ext uri="{FF2B5EF4-FFF2-40B4-BE49-F238E27FC236}">
                            <a16:creationId xmlns:a16="http://schemas.microsoft.com/office/drawing/2014/main" id="{5C638B21-AAEA-15AE-CC43-BA864591A4C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7" name="Title 2">
            <a:extLst>
              <a:ext uri="{FF2B5EF4-FFF2-40B4-BE49-F238E27FC236}">
                <a16:creationId xmlns:a16="http://schemas.microsoft.com/office/drawing/2014/main" id="{2138BE7E-AD8D-53E1-1A6A-92D4FE67B6B1}"/>
              </a:ext>
            </a:extLst>
          </p:cNvPr>
          <p:cNvSpPr>
            <a:spLocks noGrp="1"/>
          </p:cNvSpPr>
          <p:nvPr>
            <p:ph type="title"/>
          </p:nvPr>
        </p:nvSpPr>
        <p:spPr>
          <a:xfrm>
            <a:off x="838200" y="365125"/>
            <a:ext cx="10515600" cy="1089529"/>
          </a:xfrm>
        </p:spPr>
        <p:txBody>
          <a:bodyPr vert="horz"/>
          <a:lstStyle/>
          <a:p>
            <a:r>
              <a:rPr lang="en-AU" dirty="0">
                <a:solidFill>
                  <a:schemeClr val="bg1"/>
                </a:solidFill>
              </a:rPr>
              <a:t>Multiple technologies exist to support proposed data flow</a:t>
            </a:r>
            <a:endParaRPr lang="en-US" dirty="0"/>
          </a:p>
        </p:txBody>
      </p:sp>
      <p:sp>
        <p:nvSpPr>
          <p:cNvPr id="2" name="object 2">
            <a:extLst>
              <a:ext uri="{FF2B5EF4-FFF2-40B4-BE49-F238E27FC236}">
                <a16:creationId xmlns:a16="http://schemas.microsoft.com/office/drawing/2014/main" id="{12881BD2-50E4-E5FA-8895-EBCA297462A2}"/>
              </a:ext>
            </a:extLst>
          </p:cNvPr>
          <p:cNvSpPr txBox="1"/>
          <p:nvPr/>
        </p:nvSpPr>
        <p:spPr>
          <a:xfrm>
            <a:off x="8144882" y="1503354"/>
            <a:ext cx="1403985" cy="382797"/>
          </a:xfrm>
          <a:prstGeom prst="rect">
            <a:avLst/>
          </a:prstGeom>
        </p:spPr>
        <p:txBody>
          <a:bodyPr vert="horz" wrap="square" lIns="0" tIns="13335" rIns="0" bIns="0" rtlCol="0">
            <a:spAutoFit/>
          </a:bodyPr>
          <a:lstStyle/>
          <a:p>
            <a:pPr marL="12700">
              <a:lnSpc>
                <a:spcPct val="100000"/>
              </a:lnSpc>
              <a:spcBef>
                <a:spcPts val="105"/>
              </a:spcBef>
            </a:pPr>
            <a:r>
              <a:rPr sz="2400" b="1" dirty="0">
                <a:solidFill>
                  <a:schemeClr val="bg1"/>
                </a:solidFill>
                <a:latin typeface="+mj-lt"/>
                <a:cs typeface="Arial"/>
              </a:rPr>
              <a:t>Re</a:t>
            </a:r>
            <a:r>
              <a:rPr sz="2400" b="1" spc="-15" dirty="0">
                <a:solidFill>
                  <a:schemeClr val="bg1"/>
                </a:solidFill>
                <a:latin typeface="+mj-lt"/>
                <a:cs typeface="Arial"/>
              </a:rPr>
              <a:t>s</a:t>
            </a:r>
            <a:r>
              <a:rPr sz="2400" b="1" dirty="0">
                <a:solidFill>
                  <a:schemeClr val="bg1"/>
                </a:solidFill>
                <a:latin typeface="+mj-lt"/>
                <a:cs typeface="Arial"/>
              </a:rPr>
              <a:t>ult</a:t>
            </a:r>
            <a:endParaRPr sz="2400" dirty="0">
              <a:solidFill>
                <a:schemeClr val="bg1"/>
              </a:solidFill>
              <a:latin typeface="+mj-lt"/>
              <a:cs typeface="Arial"/>
            </a:endParaRPr>
          </a:p>
        </p:txBody>
      </p:sp>
      <p:sp>
        <p:nvSpPr>
          <p:cNvPr id="4" name="object 3">
            <a:extLst>
              <a:ext uri="{FF2B5EF4-FFF2-40B4-BE49-F238E27FC236}">
                <a16:creationId xmlns:a16="http://schemas.microsoft.com/office/drawing/2014/main" id="{9BCACB56-202F-CFB6-E33A-8A69749466ED}"/>
              </a:ext>
            </a:extLst>
          </p:cNvPr>
          <p:cNvSpPr txBox="1"/>
          <p:nvPr/>
        </p:nvSpPr>
        <p:spPr>
          <a:xfrm>
            <a:off x="8051096" y="2394839"/>
            <a:ext cx="4000226" cy="3337452"/>
          </a:xfrm>
          <a:prstGeom prst="rect">
            <a:avLst/>
          </a:prstGeom>
        </p:spPr>
        <p:txBody>
          <a:bodyPr vert="horz" wrap="square" lIns="0" tIns="13335" rIns="0" bIns="0" rtlCol="0">
            <a:spAutoFit/>
          </a:bodyPr>
          <a:lstStyle/>
          <a:p>
            <a:pPr marL="12700" marR="5080" indent="1905">
              <a:lnSpc>
                <a:spcPct val="100000"/>
              </a:lnSpc>
              <a:spcBef>
                <a:spcPts val="105"/>
              </a:spcBef>
            </a:pPr>
            <a:r>
              <a:rPr sz="2400" b="1" spc="-5" dirty="0">
                <a:solidFill>
                  <a:schemeClr val="bg1"/>
                </a:solidFill>
                <a:latin typeface="+mj-lt"/>
                <a:cs typeface="Arial"/>
              </a:rPr>
              <a:t>Policy makers </a:t>
            </a:r>
            <a:r>
              <a:rPr lang="en-US" sz="2400" b="1" spc="-5" dirty="0">
                <a:solidFill>
                  <a:schemeClr val="bg1"/>
                </a:solidFill>
                <a:latin typeface="+mj-lt"/>
                <a:cs typeface="Arial"/>
              </a:rPr>
              <a:t>do not need to pick a technology to implement these policies.  They can either encourage an industry standard development or promote technological competition (providing there is full interoperability)</a:t>
            </a:r>
            <a:endParaRPr sz="2400" dirty="0">
              <a:solidFill>
                <a:schemeClr val="bg1"/>
              </a:solidFill>
              <a:latin typeface="+mj-lt"/>
              <a:cs typeface="Arial"/>
            </a:endParaRPr>
          </a:p>
        </p:txBody>
      </p:sp>
      <p:sp>
        <p:nvSpPr>
          <p:cNvPr id="5" name="Chevron 4">
            <a:extLst>
              <a:ext uri="{FF2B5EF4-FFF2-40B4-BE49-F238E27FC236}">
                <a16:creationId xmlns:a16="http://schemas.microsoft.com/office/drawing/2014/main" id="{78B2427E-7985-B599-B3E8-2B9409F85207}"/>
              </a:ext>
            </a:extLst>
          </p:cNvPr>
          <p:cNvSpPr/>
          <p:nvPr/>
        </p:nvSpPr>
        <p:spPr>
          <a:xfrm>
            <a:off x="7390615" y="1511012"/>
            <a:ext cx="541563" cy="4867670"/>
          </a:xfrm>
          <a:prstGeom prst="chevron">
            <a:avLst>
              <a:gd name="adj" fmla="val 9407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Slide Number Placeholder 15">
            <a:extLst>
              <a:ext uri="{FF2B5EF4-FFF2-40B4-BE49-F238E27FC236}">
                <a16:creationId xmlns:a16="http://schemas.microsoft.com/office/drawing/2014/main" id="{E51C57AC-EB5A-649A-FC7E-0591591A269D}"/>
              </a:ext>
            </a:extLst>
          </p:cNvPr>
          <p:cNvSpPr>
            <a:spLocks noGrp="1"/>
          </p:cNvSpPr>
          <p:nvPr>
            <p:ph type="sldNum" idx="4"/>
          </p:nvPr>
        </p:nvSpPr>
        <p:spPr>
          <a:xfrm>
            <a:off x="10722112" y="6306683"/>
            <a:ext cx="731600" cy="524800"/>
          </a:xfrm>
        </p:spPr>
        <p:txBody>
          <a:bodyPr/>
          <a:lstStyle/>
          <a:p>
            <a:fld id="{00000000-1234-1234-1234-123412341234}" type="slidenum">
              <a:rPr lang="en-GB" smtClean="0">
                <a:solidFill>
                  <a:schemeClr val="bg1"/>
                </a:solidFill>
              </a:rPr>
              <a:pPr/>
              <a:t>26</a:t>
            </a:fld>
            <a:endParaRPr lang="en-GB">
              <a:solidFill>
                <a:schemeClr val="bg1"/>
              </a:solidFill>
            </a:endParaRPr>
          </a:p>
        </p:txBody>
      </p:sp>
      <p:pic>
        <p:nvPicPr>
          <p:cNvPr id="8" name="Picture 7">
            <a:extLst>
              <a:ext uri="{FF2B5EF4-FFF2-40B4-BE49-F238E27FC236}">
                <a16:creationId xmlns:a16="http://schemas.microsoft.com/office/drawing/2014/main" id="{D968C69D-44D8-F2CD-4CB9-B6B6F2342D02}"/>
              </a:ext>
            </a:extLst>
          </p:cNvPr>
          <p:cNvPicPr>
            <a:picLocks noChangeAspect="1"/>
          </p:cNvPicPr>
          <p:nvPr/>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10297681" y="6473266"/>
            <a:ext cx="802119" cy="191634"/>
          </a:xfrm>
          <a:prstGeom prst="rect">
            <a:avLst/>
          </a:prstGeom>
          <a:noFill/>
          <a:ln>
            <a:noFill/>
          </a:ln>
        </p:spPr>
        <p:style>
          <a:lnRef idx="0">
            <a:scrgbClr r="0" g="0" b="0"/>
          </a:lnRef>
          <a:fillRef idx="0">
            <a:scrgbClr r="0" g="0" b="0"/>
          </a:fillRef>
          <a:effectRef idx="0">
            <a:scrgbClr r="0" g="0" b="0"/>
          </a:effectRef>
          <a:fontRef idx="minor">
            <a:schemeClr val="accent1"/>
          </a:fontRef>
        </p:style>
      </p:pic>
      <p:pic>
        <p:nvPicPr>
          <p:cNvPr id="9" name="Picture 8">
            <a:extLst>
              <a:ext uri="{FF2B5EF4-FFF2-40B4-BE49-F238E27FC236}">
                <a16:creationId xmlns:a16="http://schemas.microsoft.com/office/drawing/2014/main" id="{77D53552-54BC-06E2-3C02-1805E865B2EC}"/>
              </a:ext>
            </a:extLst>
          </p:cNvPr>
          <p:cNvPicPr>
            <a:picLocks noChangeAspect="1"/>
          </p:cNvPicPr>
          <p:nvPr/>
        </p:nvPicPr>
        <p:blipFill>
          <a:blip r:embed="rId5">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450081" y="6485966"/>
            <a:ext cx="802119" cy="191634"/>
          </a:xfrm>
          <a:prstGeom prst="rect">
            <a:avLst/>
          </a:prstGeom>
          <a:noFill/>
          <a:ln>
            <a:noFill/>
          </a:ln>
        </p:spPr>
        <p:style>
          <a:lnRef idx="0">
            <a:scrgbClr r="0" g="0" b="0"/>
          </a:lnRef>
          <a:fillRef idx="0">
            <a:scrgbClr r="0" g="0" b="0"/>
          </a:fillRef>
          <a:effectRef idx="0">
            <a:scrgbClr r="0" g="0" b="0"/>
          </a:effectRef>
          <a:fontRef idx="minor">
            <a:schemeClr val="accent1"/>
          </a:fontRef>
        </p:style>
      </p:pic>
      <p:graphicFrame>
        <p:nvGraphicFramePr>
          <p:cNvPr id="10" name="Table 9">
            <a:extLst>
              <a:ext uri="{FF2B5EF4-FFF2-40B4-BE49-F238E27FC236}">
                <a16:creationId xmlns:a16="http://schemas.microsoft.com/office/drawing/2014/main" id="{11C1167D-107C-BFFB-898A-362EB7918AF2}"/>
              </a:ext>
            </a:extLst>
          </p:cNvPr>
          <p:cNvGraphicFramePr>
            <a:graphicFrameLocks noGrp="1"/>
          </p:cNvGraphicFramePr>
          <p:nvPr/>
        </p:nvGraphicFramePr>
        <p:xfrm>
          <a:off x="461109" y="1457960"/>
          <a:ext cx="6818923" cy="4973320"/>
        </p:xfrm>
        <a:graphic>
          <a:graphicData uri="http://schemas.openxmlformats.org/drawingml/2006/table">
            <a:tbl>
              <a:tblPr firstRow="1" bandRow="1">
                <a:tableStyleId>{E8034E78-7F5D-4C2E-B375-FC64B27BC917}</a:tableStyleId>
              </a:tblPr>
              <a:tblGrid>
                <a:gridCol w="2176583">
                  <a:extLst>
                    <a:ext uri="{9D8B030D-6E8A-4147-A177-3AD203B41FA5}">
                      <a16:colId xmlns:a16="http://schemas.microsoft.com/office/drawing/2014/main" val="3596719265"/>
                    </a:ext>
                  </a:extLst>
                </a:gridCol>
                <a:gridCol w="2989385">
                  <a:extLst>
                    <a:ext uri="{9D8B030D-6E8A-4147-A177-3AD203B41FA5}">
                      <a16:colId xmlns:a16="http://schemas.microsoft.com/office/drawing/2014/main" val="1294344942"/>
                    </a:ext>
                  </a:extLst>
                </a:gridCol>
                <a:gridCol w="1652955">
                  <a:extLst>
                    <a:ext uri="{9D8B030D-6E8A-4147-A177-3AD203B41FA5}">
                      <a16:colId xmlns:a16="http://schemas.microsoft.com/office/drawing/2014/main" val="540763183"/>
                    </a:ext>
                  </a:extLst>
                </a:gridCol>
              </a:tblGrid>
              <a:tr h="370840">
                <a:tc>
                  <a:txBody>
                    <a:bodyPr/>
                    <a:lstStyle/>
                    <a:p>
                      <a:r>
                        <a:rPr lang="en-BE" dirty="0"/>
                        <a:t>Initiatives</a:t>
                      </a:r>
                    </a:p>
                  </a:txBody>
                  <a:tcPr/>
                </a:tc>
                <a:tc>
                  <a:txBody>
                    <a:bodyPr/>
                    <a:lstStyle/>
                    <a:p>
                      <a:r>
                        <a:rPr lang="en-BE" dirty="0"/>
                        <a:t>Examples</a:t>
                      </a:r>
                    </a:p>
                  </a:txBody>
                  <a:tcPr/>
                </a:tc>
                <a:tc>
                  <a:txBody>
                    <a:bodyPr/>
                    <a:lstStyle/>
                    <a:p>
                      <a:r>
                        <a:rPr lang="en-BE" dirty="0"/>
                        <a:t>Jurisdictions</a:t>
                      </a:r>
                    </a:p>
                  </a:txBody>
                  <a:tcPr/>
                </a:tc>
                <a:extLst>
                  <a:ext uri="{0D108BD9-81ED-4DB2-BD59-A6C34878D82A}">
                    <a16:rowId xmlns:a16="http://schemas.microsoft.com/office/drawing/2014/main" val="2733945580"/>
                  </a:ext>
                </a:extLst>
              </a:tr>
              <a:tr h="370840">
                <a:tc>
                  <a:txBody>
                    <a:bodyPr/>
                    <a:lstStyle/>
                    <a:p>
                      <a:r>
                        <a:rPr lang="en-BE" sz="1400" dirty="0">
                          <a:solidFill>
                            <a:schemeClr val="bg1"/>
                          </a:solidFill>
                          <a:latin typeface=""/>
                        </a:rPr>
                        <a:t>High Speed databaase/resolution</a:t>
                      </a:r>
                    </a:p>
                  </a:txBody>
                  <a:tcPr/>
                </a:tc>
                <a:tc>
                  <a:txBody>
                    <a:bodyPr/>
                    <a:lstStyle/>
                    <a:p>
                      <a:r>
                        <a:rPr lang="en-BE" sz="1400" dirty="0">
                          <a:solidFill>
                            <a:schemeClr val="bg1"/>
                          </a:solidFill>
                          <a:latin typeface=""/>
                        </a:rPr>
                        <a:t>DNS, PCCI</a:t>
                      </a:r>
                    </a:p>
                  </a:txBody>
                  <a:tcPr/>
                </a:tc>
                <a:tc>
                  <a:txBody>
                    <a:bodyPr/>
                    <a:lstStyle/>
                    <a:p>
                      <a:pPr algn="ctr"/>
                      <a:r>
                        <a:rPr lang="en-BE" sz="1400" dirty="0">
                          <a:solidFill>
                            <a:schemeClr val="bg1"/>
                          </a:solidFill>
                          <a:latin typeface=""/>
                        </a:rPr>
                        <a:t>Global</a:t>
                      </a:r>
                    </a:p>
                  </a:txBody>
                  <a:tcPr/>
                </a:tc>
                <a:extLst>
                  <a:ext uri="{0D108BD9-81ED-4DB2-BD59-A6C34878D82A}">
                    <a16:rowId xmlns:a16="http://schemas.microsoft.com/office/drawing/2014/main" val="1351765734"/>
                  </a:ext>
                </a:extLst>
              </a:tr>
              <a:tr h="370840">
                <a:tc>
                  <a:txBody>
                    <a:bodyPr/>
                    <a:lstStyle/>
                    <a:p>
                      <a:r>
                        <a:rPr lang="en-BE" sz="1400" dirty="0">
                          <a:solidFill>
                            <a:schemeClr val="bg1"/>
                          </a:solidFill>
                          <a:latin typeface=""/>
                        </a:rPr>
                        <a:t>Hybrid block chain data storage</a:t>
                      </a:r>
                    </a:p>
                  </a:txBody>
                  <a:tcPr/>
                </a:tc>
                <a:tc>
                  <a:txBody>
                    <a:bodyPr/>
                    <a:lstStyle/>
                    <a:p>
                      <a:r>
                        <a:rPr lang="en-BE" sz="1400" dirty="0">
                          <a:solidFill>
                            <a:schemeClr val="bg1"/>
                          </a:solidFill>
                          <a:latin typeface=""/>
                        </a:rPr>
                        <a:t>Seal, IPFS</a:t>
                      </a:r>
                    </a:p>
                  </a:txBody>
                  <a:tcPr/>
                </a:tc>
                <a:tc>
                  <a:txBody>
                    <a:bodyPr/>
                    <a:lstStyle/>
                    <a:p>
                      <a:pPr algn="ctr"/>
                      <a:r>
                        <a:rPr lang="en-BE" sz="1400" dirty="0">
                          <a:solidFill>
                            <a:schemeClr val="bg1"/>
                          </a:solidFill>
                          <a:latin typeface=""/>
                        </a:rPr>
                        <a:t>Global</a:t>
                      </a:r>
                    </a:p>
                  </a:txBody>
                  <a:tcPr/>
                </a:tc>
                <a:extLst>
                  <a:ext uri="{0D108BD9-81ED-4DB2-BD59-A6C34878D82A}">
                    <a16:rowId xmlns:a16="http://schemas.microsoft.com/office/drawing/2014/main" val="3302064000"/>
                  </a:ext>
                </a:extLst>
              </a:tr>
              <a:tr h="2043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bg1"/>
                          </a:solidFill>
                          <a:latin typeface=""/>
                        </a:rPr>
                        <a:t>Personal ID wallets interacting with Data Exchanges</a:t>
                      </a:r>
                      <a:br>
                        <a:rPr lang="en-US" sz="1400" kern="1200" dirty="0">
                          <a:solidFill>
                            <a:schemeClr val="bg1"/>
                          </a:solidFill>
                          <a:latin typeface=""/>
                        </a:rPr>
                      </a:br>
                      <a:endParaRPr lang="en-BE" sz="1400" dirty="0">
                        <a:solidFill>
                          <a:schemeClr val="bg1"/>
                        </a:solidFill>
                        <a:latin typeface=""/>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bg1"/>
                          </a:solidFill>
                          <a:latin typeface=""/>
                        </a:rPr>
                        <a:t>European </a:t>
                      </a:r>
                      <a:r>
                        <a:rPr lang="en-US" sz="1400" kern="1200" dirty="0" err="1">
                          <a:solidFill>
                            <a:schemeClr val="bg1"/>
                          </a:solidFill>
                          <a:latin typeface=""/>
                        </a:rPr>
                        <a:t>eIDAS</a:t>
                      </a:r>
                      <a:r>
                        <a:rPr lang="en-US" sz="1400" kern="1200" dirty="0">
                          <a:solidFill>
                            <a:schemeClr val="bg1"/>
                          </a:solidFill>
                          <a:latin typeface=""/>
                        </a:rPr>
                        <a:t>, EUDI, ITSME, Open Wallet Foundation</a:t>
                      </a:r>
                      <a:endParaRPr lang="en-BE" sz="1400" dirty="0">
                        <a:solidFill>
                          <a:schemeClr val="bg1"/>
                        </a:solidFill>
                        <a:latin typeface=""/>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bg1"/>
                          </a:solidFill>
                          <a:latin typeface=""/>
                        </a:rPr>
                        <a:t>EU &amp; growing global alignment including Japan/Australia</a:t>
                      </a:r>
                    </a:p>
                  </a:txBody>
                  <a:tcPr/>
                </a:tc>
                <a:extLst>
                  <a:ext uri="{0D108BD9-81ED-4DB2-BD59-A6C34878D82A}">
                    <a16:rowId xmlns:a16="http://schemas.microsoft.com/office/drawing/2014/main" val="40815149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
                        </a:rPr>
                        <a:t>Personal Info Vaults interacting with Data Exchanges, PIMS, PDS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
                        </a:rPr>
                        <a:t>Flemish Data Pods using SOLID, KBC Digital </a:t>
                      </a:r>
                      <a:r>
                        <a:rPr lang="en-US" sz="1400">
                          <a:solidFill>
                            <a:schemeClr val="bg1"/>
                          </a:solidFill>
                          <a:latin typeface=""/>
                        </a:rPr>
                        <a:t>Vault, IZIMI</a:t>
                      </a:r>
                      <a:endParaRPr lang="en-BE" sz="1400" dirty="0">
                        <a:solidFill>
                          <a:schemeClr val="bg1"/>
                        </a:solidFill>
                        <a:latin typeface=""/>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
                        </a:rPr>
                        <a:t>EU &amp; Global</a:t>
                      </a:r>
                    </a:p>
                  </a:txBody>
                  <a:tcPr/>
                </a:tc>
                <a:extLst>
                  <a:ext uri="{0D108BD9-81ED-4DB2-BD59-A6C34878D82A}">
                    <a16:rowId xmlns:a16="http://schemas.microsoft.com/office/drawing/2014/main" val="32060802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bg1"/>
                          </a:solidFill>
                          <a:latin typeface=""/>
                        </a:rPr>
                        <a:t>Self Sovereign Identity movement, </a:t>
                      </a:r>
                      <a:endParaRPr lang="en-BE" sz="1400" dirty="0">
                        <a:solidFill>
                          <a:schemeClr val="bg1"/>
                        </a:solidFill>
                        <a:latin typeface=""/>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bg1"/>
                          </a:solidFill>
                          <a:latin typeface=""/>
                        </a:rPr>
                        <a:t>Now maturing with global standards and interoperable ecosystems from; W3C, OpenID Foundation, </a:t>
                      </a:r>
                      <a:r>
                        <a:rPr lang="en-US" sz="1400" dirty="0" err="1">
                          <a:solidFill>
                            <a:schemeClr val="bg1"/>
                          </a:solidFill>
                          <a:latin typeface=""/>
                        </a:rPr>
                        <a:t>IDunion</a:t>
                      </a:r>
                      <a:r>
                        <a:rPr lang="en-US" sz="1400" dirty="0">
                          <a:solidFill>
                            <a:schemeClr val="bg1"/>
                          </a:solidFill>
                          <a:latin typeface=""/>
                        </a:rPr>
                        <a:t> consortium, Department of Homeland Security</a:t>
                      </a:r>
                    </a:p>
                  </a:txBody>
                  <a:tcPr/>
                </a:tc>
                <a:tc>
                  <a:txBody>
                    <a:bodyPr/>
                    <a:lstStyle/>
                    <a:p>
                      <a:pPr algn="ctr"/>
                      <a:r>
                        <a:rPr lang="en-BE" sz="1400" dirty="0">
                          <a:solidFill>
                            <a:schemeClr val="bg1"/>
                          </a:solidFill>
                          <a:latin typeface=""/>
                        </a:rPr>
                        <a:t>Global including EU &amp; USA</a:t>
                      </a:r>
                    </a:p>
                  </a:txBody>
                  <a:tcPr/>
                </a:tc>
                <a:extLst>
                  <a:ext uri="{0D108BD9-81ED-4DB2-BD59-A6C34878D82A}">
                    <a16:rowId xmlns:a16="http://schemas.microsoft.com/office/drawing/2014/main" val="36195088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bg1"/>
                          </a:solidFill>
                          <a:latin typeface=""/>
                        </a:rPr>
                        <a:t>Trust Platforms &amp; Directories aligned to Open Banking</a:t>
                      </a:r>
                      <a:endParaRPr lang="en-BE" sz="1400" dirty="0">
                        <a:solidFill>
                          <a:schemeClr val="bg1"/>
                        </a:solidFill>
                        <a:latin typeface=""/>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bg1"/>
                          </a:solidFill>
                          <a:latin typeface=""/>
                        </a:rPr>
                        <a:t>GAIN, Radium, ConnectID, </a:t>
                      </a:r>
                      <a:r>
                        <a:rPr lang="en-US" sz="1400" kern="1200" dirty="0" err="1">
                          <a:solidFill>
                            <a:schemeClr val="bg1"/>
                          </a:solidFill>
                          <a:latin typeface=""/>
                        </a:rPr>
                        <a:t>SelectID</a:t>
                      </a:r>
                      <a:endParaRPr lang="en-BE" sz="1400" dirty="0">
                        <a:solidFill>
                          <a:schemeClr val="bg1"/>
                        </a:solidFill>
                        <a:latin typeface=""/>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bg1"/>
                          </a:solidFill>
                          <a:latin typeface=""/>
                        </a:rPr>
                        <a:t>Global including UK, Brazil, </a:t>
                      </a:r>
                      <a:br>
                        <a:rPr lang="en-US" sz="1400" kern="1200" dirty="0">
                          <a:solidFill>
                            <a:schemeClr val="bg1"/>
                          </a:solidFill>
                          <a:latin typeface=""/>
                        </a:rPr>
                      </a:br>
                      <a:r>
                        <a:rPr lang="en-US" sz="1400" kern="1200" dirty="0">
                          <a:solidFill>
                            <a:schemeClr val="bg1"/>
                          </a:solidFill>
                          <a:latin typeface=""/>
                        </a:rPr>
                        <a:t>Australia, Japan.</a:t>
                      </a:r>
                      <a:endParaRPr lang="en-US" sz="1400" kern="1200" dirty="0">
                        <a:solidFill>
                          <a:schemeClr val="bg1"/>
                        </a:solidFill>
                        <a:latin typeface=""/>
                        <a:ea typeface="+mn-ea"/>
                        <a:cs typeface="Arial"/>
                      </a:endParaRPr>
                    </a:p>
                  </a:txBody>
                  <a:tcPr/>
                </a:tc>
                <a:extLst>
                  <a:ext uri="{0D108BD9-81ED-4DB2-BD59-A6C34878D82A}">
                    <a16:rowId xmlns:a16="http://schemas.microsoft.com/office/drawing/2014/main" val="3073827436"/>
                  </a:ext>
                </a:extLst>
              </a:tr>
            </a:tbl>
          </a:graphicData>
        </a:graphic>
      </p:graphicFrame>
    </p:spTree>
    <p:extLst>
      <p:ext uri="{BB962C8B-B14F-4D97-AF65-F5344CB8AC3E}">
        <p14:creationId xmlns:p14="http://schemas.microsoft.com/office/powerpoint/2010/main" val="148023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91FBAFE-EF2B-460B-B3DF-99399CAFB8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2" imgH="338" progId="TCLayout.ActiveDocument.1">
                  <p:embed/>
                </p:oleObj>
              </mc:Choice>
              <mc:Fallback>
                <p:oleObj name="think-cell Slide" r:id="rId3" imgW="332" imgH="338" progId="TCLayout.ActiveDocument.1">
                  <p:embed/>
                  <p:pic>
                    <p:nvPicPr>
                      <p:cNvPr id="5" name="Object 4" hidden="1">
                        <a:extLst>
                          <a:ext uri="{FF2B5EF4-FFF2-40B4-BE49-F238E27FC236}">
                            <a16:creationId xmlns:a16="http://schemas.microsoft.com/office/drawing/2014/main" id="{691FBAFE-EF2B-460B-B3DF-99399CAFB8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Arc 6">
            <a:extLst>
              <a:ext uri="{FF2B5EF4-FFF2-40B4-BE49-F238E27FC236}">
                <a16:creationId xmlns:a16="http://schemas.microsoft.com/office/drawing/2014/main" id="{6023CEA0-CC03-88E0-CEDB-B97811D7B2EC}"/>
              </a:ext>
            </a:extLst>
          </p:cNvPr>
          <p:cNvSpPr/>
          <p:nvPr/>
        </p:nvSpPr>
        <p:spPr>
          <a:xfrm rot="20123414">
            <a:off x="6938987" y="207115"/>
            <a:ext cx="5097272" cy="4343400"/>
          </a:xfrm>
          <a:prstGeom prst="arc">
            <a:avLst>
              <a:gd name="adj1" fmla="val 11389096"/>
              <a:gd name="adj2" fmla="val 13662897"/>
            </a:avLst>
          </a:prstGeom>
          <a:noFill/>
          <a:ln w="38100" cap="flat">
            <a:solidFill>
              <a:schemeClr val="bg2"/>
            </a:solidFill>
            <a:prstDash val="solid"/>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endParaRPr>
          </a:p>
        </p:txBody>
      </p:sp>
      <p:sp>
        <p:nvSpPr>
          <p:cNvPr id="40" name="Arc 39">
            <a:extLst>
              <a:ext uri="{FF2B5EF4-FFF2-40B4-BE49-F238E27FC236}">
                <a16:creationId xmlns:a16="http://schemas.microsoft.com/office/drawing/2014/main" id="{57D40461-B184-42C9-9CBB-75E7D252C229}"/>
              </a:ext>
            </a:extLst>
          </p:cNvPr>
          <p:cNvSpPr/>
          <p:nvPr/>
        </p:nvSpPr>
        <p:spPr>
          <a:xfrm>
            <a:off x="2615736" y="1970045"/>
            <a:ext cx="4504186" cy="3569486"/>
          </a:xfrm>
          <a:prstGeom prst="arc">
            <a:avLst>
              <a:gd name="adj1" fmla="val 11652928"/>
              <a:gd name="adj2" fmla="val 20692628"/>
            </a:avLst>
          </a:prstGeom>
          <a:noFill/>
          <a:ln w="38100" cap="flat">
            <a:solidFill>
              <a:schemeClr val="bg2"/>
            </a:solidFill>
            <a:prstDash val="solid"/>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prstTxWarp prst="textArchUp">
              <a:avLst/>
            </a:prstTxWarp>
            <a:noAutofit/>
          </a:bodyPr>
          <a:lstStyle/>
          <a:p>
            <a:pPr defTabSz="457200" latinLnBrk="1" hangingPunct="0"/>
            <a:endParaRPr lang="de-DE" sz="900">
              <a:solidFill>
                <a:srgbClr val="000000"/>
              </a:solidFill>
              <a:latin typeface="+mj-lt"/>
            </a:endParaRPr>
          </a:p>
        </p:txBody>
      </p:sp>
      <p:sp>
        <p:nvSpPr>
          <p:cNvPr id="42" name="TextBox 41">
            <a:extLst>
              <a:ext uri="{FF2B5EF4-FFF2-40B4-BE49-F238E27FC236}">
                <a16:creationId xmlns:a16="http://schemas.microsoft.com/office/drawing/2014/main" id="{3066F58A-C22B-464C-AAC7-BB0BEEDC261B}"/>
              </a:ext>
            </a:extLst>
          </p:cNvPr>
          <p:cNvSpPr txBox="1"/>
          <p:nvPr/>
        </p:nvSpPr>
        <p:spPr>
          <a:xfrm flipH="1">
            <a:off x="3148430" y="2051082"/>
            <a:ext cx="716599" cy="442035"/>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a:solidFill>
                  <a:schemeClr val="bg1"/>
                </a:solidFill>
                <a:latin typeface="+mj-lt"/>
              </a:rPr>
              <a:t>Digital </a:t>
            </a:r>
            <a:br>
              <a:rPr lang="de-DE" sz="1200" i="0">
                <a:solidFill>
                  <a:schemeClr val="bg1"/>
                </a:solidFill>
                <a:latin typeface="+mj-lt"/>
              </a:rPr>
            </a:br>
            <a:r>
              <a:rPr lang="de-DE" sz="1200" i="0" err="1">
                <a:solidFill>
                  <a:schemeClr val="bg1"/>
                </a:solidFill>
                <a:latin typeface="+mj-lt"/>
              </a:rPr>
              <a:t>services</a:t>
            </a:r>
            <a:endParaRPr lang="de-DE" sz="1200" i="0">
              <a:solidFill>
                <a:schemeClr val="bg1"/>
              </a:solidFill>
              <a:latin typeface="+mj-lt"/>
            </a:endParaRPr>
          </a:p>
        </p:txBody>
      </p:sp>
      <p:sp>
        <p:nvSpPr>
          <p:cNvPr id="17" name="TextBox 16">
            <a:extLst>
              <a:ext uri="{FF2B5EF4-FFF2-40B4-BE49-F238E27FC236}">
                <a16:creationId xmlns:a16="http://schemas.microsoft.com/office/drawing/2014/main" id="{90A20E7D-F496-6F5B-DD90-A63617EBC9C5}"/>
              </a:ext>
            </a:extLst>
          </p:cNvPr>
          <p:cNvSpPr txBox="1"/>
          <p:nvPr/>
        </p:nvSpPr>
        <p:spPr>
          <a:xfrm flipH="1">
            <a:off x="5469314" y="2051082"/>
            <a:ext cx="1253371" cy="442035"/>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a:solidFill>
                  <a:schemeClr val="bg1"/>
                </a:solidFill>
                <a:latin typeface="+mj-lt"/>
              </a:rPr>
              <a:t>Payment </a:t>
            </a:r>
            <a:r>
              <a:rPr lang="de-DE" sz="1200" i="0" err="1">
                <a:solidFill>
                  <a:schemeClr val="bg1"/>
                </a:solidFill>
                <a:latin typeface="+mj-lt"/>
              </a:rPr>
              <a:t>for</a:t>
            </a:r>
            <a:r>
              <a:rPr lang="de-DE" sz="1200" i="0">
                <a:solidFill>
                  <a:schemeClr val="bg1"/>
                </a:solidFill>
                <a:latin typeface="+mj-lt"/>
              </a:rPr>
              <a:t> digital </a:t>
            </a:r>
            <a:r>
              <a:rPr lang="de-DE" sz="1200" i="0" err="1">
                <a:solidFill>
                  <a:schemeClr val="bg1"/>
                </a:solidFill>
                <a:latin typeface="+mj-lt"/>
              </a:rPr>
              <a:t>services</a:t>
            </a:r>
            <a:endParaRPr lang="de-DE" sz="1200" i="0">
              <a:solidFill>
                <a:schemeClr val="bg1"/>
              </a:solidFill>
              <a:latin typeface="+mj-lt"/>
            </a:endParaRPr>
          </a:p>
        </p:txBody>
      </p:sp>
      <p:sp>
        <p:nvSpPr>
          <p:cNvPr id="3" name="Title 2">
            <a:extLst>
              <a:ext uri="{FF2B5EF4-FFF2-40B4-BE49-F238E27FC236}">
                <a16:creationId xmlns:a16="http://schemas.microsoft.com/office/drawing/2014/main" id="{AD342A7F-9347-45DB-9367-2D01CD0E67F1}"/>
              </a:ext>
            </a:extLst>
          </p:cNvPr>
          <p:cNvSpPr>
            <a:spLocks noGrp="1"/>
          </p:cNvSpPr>
          <p:nvPr>
            <p:ph type="title"/>
          </p:nvPr>
        </p:nvSpPr>
        <p:spPr>
          <a:xfrm>
            <a:off x="838199" y="329956"/>
            <a:ext cx="6292532" cy="1089529"/>
          </a:xfrm>
        </p:spPr>
        <p:txBody>
          <a:bodyPr vert="horz"/>
          <a:lstStyle/>
          <a:p>
            <a:r>
              <a:rPr lang="en-US" dirty="0"/>
              <a:t>Alignment of markets and incentives</a:t>
            </a:r>
          </a:p>
        </p:txBody>
      </p:sp>
      <p:sp>
        <p:nvSpPr>
          <p:cNvPr id="15" name="Slide Number Placeholder 3">
            <a:extLst>
              <a:ext uri="{FF2B5EF4-FFF2-40B4-BE49-F238E27FC236}">
                <a16:creationId xmlns:a16="http://schemas.microsoft.com/office/drawing/2014/main" id="{8CC32166-B44E-8FD7-1E96-961EDDD1E9EF}"/>
              </a:ext>
            </a:extLst>
          </p:cNvPr>
          <p:cNvSpPr>
            <a:spLocks noGrp="1"/>
          </p:cNvSpPr>
          <p:nvPr>
            <p:ph type="sldNum" idx="4"/>
          </p:nvPr>
        </p:nvSpPr>
        <p:spPr>
          <a:xfrm>
            <a:off x="10722112" y="6306683"/>
            <a:ext cx="731600" cy="524800"/>
          </a:xfrm>
        </p:spPr>
        <p:txBody>
          <a:bodyPr/>
          <a:lstStyle/>
          <a:p>
            <a:fld id="{00000000-1234-1234-1234-123412341234}" type="slidenum">
              <a:rPr lang="en-GB" smtClean="0"/>
              <a:pPr/>
              <a:t>27</a:t>
            </a:fld>
            <a:endParaRPr lang="en-GB"/>
          </a:p>
        </p:txBody>
      </p:sp>
      <p:pic>
        <p:nvPicPr>
          <p:cNvPr id="2" name="Picture 1">
            <a:extLst>
              <a:ext uri="{FF2B5EF4-FFF2-40B4-BE49-F238E27FC236}">
                <a16:creationId xmlns:a16="http://schemas.microsoft.com/office/drawing/2014/main" id="{B99ED50D-0D96-11C9-BD23-570B1A49C708}"/>
              </a:ext>
            </a:extLst>
          </p:cNvPr>
          <p:cNvPicPr>
            <a:picLocks noChangeAspect="1"/>
          </p:cNvPicPr>
          <p:nvPr/>
        </p:nvPicPr>
        <p:blipFill>
          <a:blip r:embed="rId5">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297681" y="6473266"/>
            <a:ext cx="802119" cy="191634"/>
          </a:xfrm>
          <a:prstGeom prst="rect">
            <a:avLst/>
          </a:prstGeom>
          <a:noFill/>
          <a:ln>
            <a:noFill/>
          </a:ln>
        </p:spPr>
        <p:style>
          <a:lnRef idx="0">
            <a:scrgbClr r="0" g="0" b="0"/>
          </a:lnRef>
          <a:fillRef idx="0">
            <a:scrgbClr r="0" g="0" b="0"/>
          </a:fillRef>
          <a:effectRef idx="0">
            <a:scrgbClr r="0" g="0" b="0"/>
          </a:effectRef>
          <a:fontRef idx="minor">
            <a:schemeClr val="accent1"/>
          </a:fontRef>
        </p:style>
      </p:pic>
      <p:sp>
        <p:nvSpPr>
          <p:cNvPr id="38" name="Freeform 3">
            <a:extLst>
              <a:ext uri="{FF2B5EF4-FFF2-40B4-BE49-F238E27FC236}">
                <a16:creationId xmlns:a16="http://schemas.microsoft.com/office/drawing/2014/main" id="{8DA14794-C1C3-4B34-B8D4-F6A4AF029D5E}"/>
              </a:ext>
            </a:extLst>
          </p:cNvPr>
          <p:cNvSpPr/>
          <p:nvPr/>
        </p:nvSpPr>
        <p:spPr>
          <a:xfrm>
            <a:off x="1931525" y="3878503"/>
            <a:ext cx="5097271" cy="1151970"/>
          </a:xfrm>
          <a:custGeom>
            <a:avLst/>
            <a:gdLst>
              <a:gd name="connsiteX0" fmla="*/ 0 w 13735879"/>
              <a:gd name="connsiteY0" fmla="*/ 636105 h 2803465"/>
              <a:gd name="connsiteX1" fmla="*/ 3578087 w 13735879"/>
              <a:gd name="connsiteY1" fmla="*/ 2007705 h 2803465"/>
              <a:gd name="connsiteX2" fmla="*/ 7195931 w 13735879"/>
              <a:gd name="connsiteY2" fmla="*/ 2802835 h 2803465"/>
              <a:gd name="connsiteX3" fmla="*/ 10495722 w 13735879"/>
              <a:gd name="connsiteY3" fmla="*/ 1888435 h 2803465"/>
              <a:gd name="connsiteX4" fmla="*/ 13735879 w 13735879"/>
              <a:gd name="connsiteY4" fmla="*/ 0 h 280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5879" h="2803465">
                <a:moveTo>
                  <a:pt x="0" y="636105"/>
                </a:moveTo>
                <a:cubicBezTo>
                  <a:pt x="1189382" y="1141344"/>
                  <a:pt x="2378765" y="1646583"/>
                  <a:pt x="3578087" y="2007705"/>
                </a:cubicBezTo>
                <a:cubicBezTo>
                  <a:pt x="4777409" y="2368827"/>
                  <a:pt x="6042992" y="2822713"/>
                  <a:pt x="7195931" y="2802835"/>
                </a:cubicBezTo>
                <a:cubicBezTo>
                  <a:pt x="8348870" y="2782957"/>
                  <a:pt x="9405731" y="2355574"/>
                  <a:pt x="10495722" y="1888435"/>
                </a:cubicBezTo>
                <a:cubicBezTo>
                  <a:pt x="11585713" y="1421296"/>
                  <a:pt x="12660796" y="710648"/>
                  <a:pt x="13735879" y="0"/>
                </a:cubicBezTo>
              </a:path>
            </a:pathLst>
          </a:cu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latin typeface="+mj-lt"/>
            </a:endParaRPr>
          </a:p>
        </p:txBody>
      </p:sp>
      <p:sp>
        <p:nvSpPr>
          <p:cNvPr id="39" name="Freeform 8">
            <a:extLst>
              <a:ext uri="{FF2B5EF4-FFF2-40B4-BE49-F238E27FC236}">
                <a16:creationId xmlns:a16="http://schemas.microsoft.com/office/drawing/2014/main" id="{B24B0F1F-B752-4E4E-9E29-FEA333C667C5}"/>
              </a:ext>
            </a:extLst>
          </p:cNvPr>
          <p:cNvSpPr/>
          <p:nvPr/>
        </p:nvSpPr>
        <p:spPr>
          <a:xfrm>
            <a:off x="2034798" y="2243478"/>
            <a:ext cx="4964491" cy="1259290"/>
          </a:xfrm>
          <a:custGeom>
            <a:avLst/>
            <a:gdLst>
              <a:gd name="connsiteX0" fmla="*/ 0 w 13378070"/>
              <a:gd name="connsiteY0" fmla="*/ 2587565 h 3064643"/>
              <a:gd name="connsiteX1" fmla="*/ 5685183 w 13378070"/>
              <a:gd name="connsiteY1" fmla="*/ 3391 h 3064643"/>
              <a:gd name="connsiteX2" fmla="*/ 13378070 w 13378070"/>
              <a:gd name="connsiteY2" fmla="*/ 3064643 h 3064643"/>
            </a:gdLst>
            <a:ahLst/>
            <a:cxnLst>
              <a:cxn ang="0">
                <a:pos x="connsiteX0" y="connsiteY0"/>
              </a:cxn>
              <a:cxn ang="0">
                <a:pos x="connsiteX1" y="connsiteY1"/>
              </a:cxn>
              <a:cxn ang="0">
                <a:pos x="connsiteX2" y="connsiteY2"/>
              </a:cxn>
            </a:cxnLst>
            <a:rect l="l" t="t" r="r" b="b"/>
            <a:pathLst>
              <a:path w="13378070" h="3064643">
                <a:moveTo>
                  <a:pt x="0" y="2587565"/>
                </a:moveTo>
                <a:cubicBezTo>
                  <a:pt x="1727752" y="1255721"/>
                  <a:pt x="3455505" y="-76122"/>
                  <a:pt x="5685183" y="3391"/>
                </a:cubicBezTo>
                <a:cubicBezTo>
                  <a:pt x="7914861" y="82904"/>
                  <a:pt x="10646465" y="1573773"/>
                  <a:pt x="13378070" y="3064643"/>
                </a:cubicBezTo>
              </a:path>
            </a:pathLst>
          </a:cu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latin typeface="+mj-lt"/>
            </a:endParaRPr>
          </a:p>
        </p:txBody>
      </p:sp>
      <p:sp>
        <p:nvSpPr>
          <p:cNvPr id="87" name="Arc 86">
            <a:extLst>
              <a:ext uri="{FF2B5EF4-FFF2-40B4-BE49-F238E27FC236}">
                <a16:creationId xmlns:a16="http://schemas.microsoft.com/office/drawing/2014/main" id="{8AEB0C93-A367-48B0-B2E2-DAC956348464}"/>
              </a:ext>
            </a:extLst>
          </p:cNvPr>
          <p:cNvSpPr/>
          <p:nvPr/>
        </p:nvSpPr>
        <p:spPr>
          <a:xfrm flipV="1">
            <a:off x="2620935" y="2040114"/>
            <a:ext cx="4420199" cy="3569486"/>
          </a:xfrm>
          <a:prstGeom prst="arc">
            <a:avLst>
              <a:gd name="adj1" fmla="val 11389096"/>
              <a:gd name="adj2" fmla="val 21025526"/>
            </a:avLst>
          </a:prstGeom>
          <a:noFill/>
          <a:ln w="38100" cap="flat">
            <a:solidFill>
              <a:schemeClr val="bg2"/>
            </a:solidFill>
            <a:prstDash val="sysDash"/>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latin typeface="+mj-lt"/>
            </a:endParaRPr>
          </a:p>
        </p:txBody>
      </p:sp>
      <p:cxnSp>
        <p:nvCxnSpPr>
          <p:cNvPr id="37" name="Straight Arrow Connector 36">
            <a:extLst>
              <a:ext uri="{FF2B5EF4-FFF2-40B4-BE49-F238E27FC236}">
                <a16:creationId xmlns:a16="http://schemas.microsoft.com/office/drawing/2014/main" id="{9993AFB6-3290-49BA-BB49-C2CAA26C9B7D}"/>
              </a:ext>
            </a:extLst>
          </p:cNvPr>
          <p:cNvCxnSpPr/>
          <p:nvPr/>
        </p:nvCxnSpPr>
        <p:spPr>
          <a:xfrm>
            <a:off x="2077214" y="4273897"/>
            <a:ext cx="665744" cy="1728328"/>
          </a:xfrm>
          <a:prstGeom prst="straightConnector1">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cxnSp>
      <p:sp>
        <p:nvSpPr>
          <p:cNvPr id="72" name="TextBox 71">
            <a:extLst>
              <a:ext uri="{FF2B5EF4-FFF2-40B4-BE49-F238E27FC236}">
                <a16:creationId xmlns:a16="http://schemas.microsoft.com/office/drawing/2014/main" id="{4B14E929-8266-4A19-94E7-3B94E0745613}"/>
              </a:ext>
            </a:extLst>
          </p:cNvPr>
          <p:cNvSpPr txBox="1"/>
          <p:nvPr/>
        </p:nvSpPr>
        <p:spPr>
          <a:xfrm>
            <a:off x="6419850" y="3209985"/>
            <a:ext cx="1354706" cy="461665"/>
          </a:xfrm>
          <a:prstGeom prst="rect">
            <a:avLst/>
          </a:prstGeom>
          <a:noFill/>
        </p:spPr>
        <p:txBody>
          <a:bodyPr wrap="square" rtlCol="0">
            <a:spAutoFit/>
          </a:bodyPr>
          <a:lstStyle/>
          <a:p>
            <a:pPr algn="ctr"/>
            <a:r>
              <a:rPr lang="en-AU" sz="1200" b="1">
                <a:solidFill>
                  <a:schemeClr val="bg1"/>
                </a:solidFill>
                <a:latin typeface="+mj-lt"/>
                <a:cs typeface="Arial" panose="020B0604020202020204" pitchFamily="34" charset="0"/>
              </a:rPr>
              <a:t>Digital service </a:t>
            </a:r>
            <a:br>
              <a:rPr lang="en-AU" sz="1200" b="1">
                <a:solidFill>
                  <a:schemeClr val="bg1"/>
                </a:solidFill>
                <a:latin typeface="+mj-lt"/>
                <a:cs typeface="Arial" panose="020B0604020202020204" pitchFamily="34" charset="0"/>
              </a:rPr>
            </a:br>
            <a:r>
              <a:rPr lang="en-AU" sz="1200" b="1">
                <a:solidFill>
                  <a:schemeClr val="bg1"/>
                </a:solidFill>
                <a:latin typeface="+mj-lt"/>
                <a:cs typeface="Arial" panose="020B0604020202020204" pitchFamily="34" charset="0"/>
              </a:rPr>
              <a:t>providers</a:t>
            </a:r>
          </a:p>
        </p:txBody>
      </p:sp>
      <p:sp>
        <p:nvSpPr>
          <p:cNvPr id="75" name="TextBox 74">
            <a:extLst>
              <a:ext uri="{FF2B5EF4-FFF2-40B4-BE49-F238E27FC236}">
                <a16:creationId xmlns:a16="http://schemas.microsoft.com/office/drawing/2014/main" id="{67F9FD41-2EB5-4431-8A58-C87A4308BD88}"/>
              </a:ext>
            </a:extLst>
          </p:cNvPr>
          <p:cNvSpPr txBox="1"/>
          <p:nvPr/>
        </p:nvSpPr>
        <p:spPr>
          <a:xfrm>
            <a:off x="2150439" y="3209985"/>
            <a:ext cx="1063024" cy="461665"/>
          </a:xfrm>
          <a:prstGeom prst="rect">
            <a:avLst/>
          </a:prstGeom>
          <a:noFill/>
        </p:spPr>
        <p:txBody>
          <a:bodyPr wrap="square" rtlCol="0">
            <a:spAutoFit/>
          </a:bodyPr>
          <a:lstStyle/>
          <a:p>
            <a:pPr algn="ctr"/>
            <a:r>
              <a:rPr lang="en-AU" sz="1200" b="1">
                <a:solidFill>
                  <a:schemeClr val="bg1"/>
                </a:solidFill>
                <a:latin typeface="+mj-lt"/>
                <a:cs typeface="Arial" panose="020B0604020202020204" pitchFamily="34" charset="0"/>
              </a:rPr>
              <a:t>Consumers/users</a:t>
            </a:r>
          </a:p>
        </p:txBody>
      </p:sp>
      <p:grpSp>
        <p:nvGrpSpPr>
          <p:cNvPr id="76" name="Group 75">
            <a:extLst>
              <a:ext uri="{FF2B5EF4-FFF2-40B4-BE49-F238E27FC236}">
                <a16:creationId xmlns:a16="http://schemas.microsoft.com/office/drawing/2014/main" id="{2E4AB845-C27E-40BB-B838-1F5DFCF54A02}"/>
              </a:ext>
            </a:extLst>
          </p:cNvPr>
          <p:cNvGrpSpPr/>
          <p:nvPr/>
        </p:nvGrpSpPr>
        <p:grpSpPr>
          <a:xfrm>
            <a:off x="2536279" y="3759577"/>
            <a:ext cx="284343" cy="314853"/>
            <a:chOff x="10267864" y="3833535"/>
            <a:chExt cx="852984" cy="852984"/>
          </a:xfrm>
        </p:grpSpPr>
        <p:sp>
          <p:nvSpPr>
            <p:cNvPr id="77" name="Freeform: Shape 76">
              <a:extLst>
                <a:ext uri="{FF2B5EF4-FFF2-40B4-BE49-F238E27FC236}">
                  <a16:creationId xmlns:a16="http://schemas.microsoft.com/office/drawing/2014/main" id="{A5B2A07E-F09E-4F8D-BAFE-EF9F61A92FE3}"/>
                </a:ext>
              </a:extLst>
            </p:cNvPr>
            <p:cNvSpPr/>
            <p:nvPr/>
          </p:nvSpPr>
          <p:spPr>
            <a:xfrm>
              <a:off x="10541853" y="4098477"/>
              <a:ext cx="305006" cy="303714"/>
            </a:xfrm>
            <a:custGeom>
              <a:avLst/>
              <a:gdLst>
                <a:gd name="connsiteX0" fmla="*/ 152503 w 305006"/>
                <a:gd name="connsiteY0" fmla="*/ 0 h 303714"/>
                <a:gd name="connsiteX1" fmla="*/ 0 w 305006"/>
                <a:gd name="connsiteY1" fmla="*/ 152503 h 303714"/>
                <a:gd name="connsiteX2" fmla="*/ 152503 w 305006"/>
                <a:gd name="connsiteY2" fmla="*/ 303714 h 303714"/>
                <a:gd name="connsiteX3" fmla="*/ 305007 w 305006"/>
                <a:gd name="connsiteY3" fmla="*/ 151211 h 303714"/>
                <a:gd name="connsiteX4" fmla="*/ 152503 w 305006"/>
                <a:gd name="connsiteY4" fmla="*/ 0 h 303714"/>
                <a:gd name="connsiteX5" fmla="*/ 152503 w 305006"/>
                <a:gd name="connsiteY5" fmla="*/ 277866 h 303714"/>
                <a:gd name="connsiteX6" fmla="*/ 25848 w 305006"/>
                <a:gd name="connsiteY6" fmla="*/ 151211 h 303714"/>
                <a:gd name="connsiteX7" fmla="*/ 152503 w 305006"/>
                <a:gd name="connsiteY7" fmla="*/ 24556 h 303714"/>
                <a:gd name="connsiteX8" fmla="*/ 279159 w 305006"/>
                <a:gd name="connsiteY8" fmla="*/ 151211 h 303714"/>
                <a:gd name="connsiteX9" fmla="*/ 152503 w 305006"/>
                <a:gd name="connsiteY9" fmla="*/ 277866 h 30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006" h="303714">
                  <a:moveTo>
                    <a:pt x="152503" y="0"/>
                  </a:moveTo>
                  <a:cubicBezTo>
                    <a:pt x="68497" y="0"/>
                    <a:pt x="0" y="68497"/>
                    <a:pt x="0" y="152503"/>
                  </a:cubicBezTo>
                  <a:cubicBezTo>
                    <a:pt x="0" y="235217"/>
                    <a:pt x="68497" y="303714"/>
                    <a:pt x="152503" y="303714"/>
                  </a:cubicBezTo>
                  <a:cubicBezTo>
                    <a:pt x="236509" y="303714"/>
                    <a:pt x="305007" y="235217"/>
                    <a:pt x="305007" y="151211"/>
                  </a:cubicBezTo>
                  <a:cubicBezTo>
                    <a:pt x="305007" y="68497"/>
                    <a:pt x="236509" y="0"/>
                    <a:pt x="152503" y="0"/>
                  </a:cubicBezTo>
                  <a:close/>
                  <a:moveTo>
                    <a:pt x="152503" y="277866"/>
                  </a:moveTo>
                  <a:cubicBezTo>
                    <a:pt x="82714" y="277866"/>
                    <a:pt x="25848" y="221001"/>
                    <a:pt x="25848" y="151211"/>
                  </a:cubicBezTo>
                  <a:cubicBezTo>
                    <a:pt x="25848" y="81421"/>
                    <a:pt x="82714" y="24556"/>
                    <a:pt x="152503" y="24556"/>
                  </a:cubicBezTo>
                  <a:cubicBezTo>
                    <a:pt x="222293" y="24556"/>
                    <a:pt x="279159" y="81421"/>
                    <a:pt x="279159" y="151211"/>
                  </a:cubicBezTo>
                  <a:cubicBezTo>
                    <a:pt x="279159" y="221001"/>
                    <a:pt x="222293" y="277866"/>
                    <a:pt x="152503" y="277866"/>
                  </a:cubicBezTo>
                  <a:close/>
                </a:path>
              </a:pathLst>
            </a:custGeom>
            <a:solidFill>
              <a:schemeClr val="tx1"/>
            </a:solidFill>
            <a:ln w="12887" cap="flat">
              <a:noFill/>
              <a:prstDash val="solid"/>
              <a:miter/>
            </a:ln>
          </p:spPr>
          <p:txBody>
            <a:bodyPr rtlCol="0" anchor="ctr"/>
            <a:lstStyle/>
            <a:p>
              <a:endParaRPr lang="en-AU">
                <a:latin typeface="+mj-lt"/>
              </a:endParaRPr>
            </a:p>
          </p:txBody>
        </p:sp>
        <p:sp>
          <p:nvSpPr>
            <p:cNvPr id="78" name="Freeform: Shape 77">
              <a:extLst>
                <a:ext uri="{FF2B5EF4-FFF2-40B4-BE49-F238E27FC236}">
                  <a16:creationId xmlns:a16="http://schemas.microsoft.com/office/drawing/2014/main" id="{06C0FB6C-A59E-43BD-97C7-3F9299BBF1B9}"/>
                </a:ext>
              </a:extLst>
            </p:cNvPr>
            <p:cNvSpPr/>
            <p:nvPr/>
          </p:nvSpPr>
          <p:spPr>
            <a:xfrm>
              <a:off x="10267864" y="3833535"/>
              <a:ext cx="852984" cy="852984"/>
            </a:xfrm>
            <a:custGeom>
              <a:avLst/>
              <a:gdLst>
                <a:gd name="connsiteX0" fmla="*/ 852985 w 852984"/>
                <a:gd name="connsiteY0" fmla="*/ 426493 h 852984"/>
                <a:gd name="connsiteX1" fmla="*/ 426493 w 852984"/>
                <a:gd name="connsiteY1" fmla="*/ 0 h 852984"/>
                <a:gd name="connsiteX2" fmla="*/ 0 w 852984"/>
                <a:gd name="connsiteY2" fmla="*/ 426493 h 852984"/>
                <a:gd name="connsiteX3" fmla="*/ 426493 w 852984"/>
                <a:gd name="connsiteY3" fmla="*/ 852985 h 852984"/>
                <a:gd name="connsiteX4" fmla="*/ 852985 w 852984"/>
                <a:gd name="connsiteY4" fmla="*/ 426493 h 852984"/>
                <a:gd name="connsiteX5" fmla="*/ 197737 w 852984"/>
                <a:gd name="connsiteY5" fmla="*/ 754763 h 852984"/>
                <a:gd name="connsiteX6" fmla="*/ 360580 w 852984"/>
                <a:gd name="connsiteY6" fmla="*/ 603552 h 852984"/>
                <a:gd name="connsiteX7" fmla="*/ 491113 w 852984"/>
                <a:gd name="connsiteY7" fmla="*/ 603552 h 852984"/>
                <a:gd name="connsiteX8" fmla="*/ 653955 w 852984"/>
                <a:gd name="connsiteY8" fmla="*/ 754763 h 852984"/>
                <a:gd name="connsiteX9" fmla="*/ 426493 w 852984"/>
                <a:gd name="connsiteY9" fmla="*/ 827137 h 852984"/>
                <a:gd name="connsiteX10" fmla="*/ 197737 w 852984"/>
                <a:gd name="connsiteY10" fmla="*/ 754763 h 852984"/>
                <a:gd name="connsiteX11" fmla="*/ 678511 w 852984"/>
                <a:gd name="connsiteY11" fmla="*/ 737961 h 852984"/>
                <a:gd name="connsiteX12" fmla="*/ 491113 w 852984"/>
                <a:gd name="connsiteY12" fmla="*/ 578996 h 852984"/>
                <a:gd name="connsiteX13" fmla="*/ 361872 w 852984"/>
                <a:gd name="connsiteY13" fmla="*/ 578996 h 852984"/>
                <a:gd name="connsiteX14" fmla="*/ 174474 w 852984"/>
                <a:gd name="connsiteY14" fmla="*/ 737961 h 852984"/>
                <a:gd name="connsiteX15" fmla="*/ 25848 w 852984"/>
                <a:gd name="connsiteY15" fmla="*/ 426493 h 852984"/>
                <a:gd name="connsiteX16" fmla="*/ 426493 w 852984"/>
                <a:gd name="connsiteY16" fmla="*/ 25848 h 852984"/>
                <a:gd name="connsiteX17" fmla="*/ 827137 w 852984"/>
                <a:gd name="connsiteY17" fmla="*/ 426493 h 852984"/>
                <a:gd name="connsiteX18" fmla="*/ 678511 w 852984"/>
                <a:gd name="connsiteY18" fmla="*/ 737961 h 85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2984" h="852984">
                  <a:moveTo>
                    <a:pt x="852985" y="426493"/>
                  </a:moveTo>
                  <a:cubicBezTo>
                    <a:pt x="852985" y="191275"/>
                    <a:pt x="661710" y="0"/>
                    <a:pt x="426493" y="0"/>
                  </a:cubicBezTo>
                  <a:cubicBezTo>
                    <a:pt x="191275" y="0"/>
                    <a:pt x="0" y="191275"/>
                    <a:pt x="0" y="426493"/>
                  </a:cubicBezTo>
                  <a:cubicBezTo>
                    <a:pt x="0" y="661710"/>
                    <a:pt x="191275" y="852985"/>
                    <a:pt x="426493" y="852985"/>
                  </a:cubicBezTo>
                  <a:cubicBezTo>
                    <a:pt x="661710" y="852985"/>
                    <a:pt x="852985" y="661710"/>
                    <a:pt x="852985" y="426493"/>
                  </a:cubicBezTo>
                  <a:close/>
                  <a:moveTo>
                    <a:pt x="197737" y="754763"/>
                  </a:moveTo>
                  <a:cubicBezTo>
                    <a:pt x="204199" y="669464"/>
                    <a:pt x="275282" y="603552"/>
                    <a:pt x="360580" y="603552"/>
                  </a:cubicBezTo>
                  <a:lnTo>
                    <a:pt x="491113" y="603552"/>
                  </a:lnTo>
                  <a:cubicBezTo>
                    <a:pt x="577703" y="603552"/>
                    <a:pt x="647493" y="669464"/>
                    <a:pt x="653955" y="754763"/>
                  </a:cubicBezTo>
                  <a:cubicBezTo>
                    <a:pt x="590628" y="799997"/>
                    <a:pt x="511791" y="827137"/>
                    <a:pt x="426493" y="827137"/>
                  </a:cubicBezTo>
                  <a:cubicBezTo>
                    <a:pt x="341194" y="827137"/>
                    <a:pt x="262358" y="799997"/>
                    <a:pt x="197737" y="754763"/>
                  </a:cubicBezTo>
                  <a:close/>
                  <a:moveTo>
                    <a:pt x="678511" y="737961"/>
                  </a:moveTo>
                  <a:cubicBezTo>
                    <a:pt x="664294" y="647493"/>
                    <a:pt x="585458" y="578996"/>
                    <a:pt x="491113" y="578996"/>
                  </a:cubicBezTo>
                  <a:lnTo>
                    <a:pt x="361872" y="578996"/>
                  </a:lnTo>
                  <a:cubicBezTo>
                    <a:pt x="267527" y="578996"/>
                    <a:pt x="189983" y="647493"/>
                    <a:pt x="174474" y="737961"/>
                  </a:cubicBezTo>
                  <a:cubicBezTo>
                    <a:pt x="84006" y="664294"/>
                    <a:pt x="25848" y="551855"/>
                    <a:pt x="25848" y="426493"/>
                  </a:cubicBezTo>
                  <a:cubicBezTo>
                    <a:pt x="25848" y="205492"/>
                    <a:pt x="205492" y="25848"/>
                    <a:pt x="426493" y="25848"/>
                  </a:cubicBezTo>
                  <a:cubicBezTo>
                    <a:pt x="647493" y="25848"/>
                    <a:pt x="827137" y="205492"/>
                    <a:pt x="827137" y="426493"/>
                  </a:cubicBezTo>
                  <a:cubicBezTo>
                    <a:pt x="827137" y="551855"/>
                    <a:pt x="768979" y="664294"/>
                    <a:pt x="678511" y="737961"/>
                  </a:cubicBezTo>
                  <a:close/>
                </a:path>
              </a:pathLst>
            </a:custGeom>
            <a:solidFill>
              <a:schemeClr val="tx1"/>
            </a:solidFill>
            <a:ln w="12887" cap="flat">
              <a:noFill/>
              <a:prstDash val="solid"/>
              <a:miter/>
            </a:ln>
          </p:spPr>
          <p:txBody>
            <a:bodyPr rtlCol="0" anchor="ctr"/>
            <a:lstStyle/>
            <a:p>
              <a:endParaRPr lang="en-AU">
                <a:latin typeface="+mj-lt"/>
              </a:endParaRPr>
            </a:p>
          </p:txBody>
        </p:sp>
      </p:grpSp>
      <p:pic>
        <p:nvPicPr>
          <p:cNvPr id="52" name="Picture 51">
            <a:extLst>
              <a:ext uri="{FF2B5EF4-FFF2-40B4-BE49-F238E27FC236}">
                <a16:creationId xmlns:a16="http://schemas.microsoft.com/office/drawing/2014/main" id="{45C81C7F-E3B9-44EA-8EDC-BACBFA6F131F}"/>
              </a:ext>
            </a:extLst>
          </p:cNvPr>
          <p:cNvPicPr>
            <a:picLocks/>
          </p:cNvPicPr>
          <p:nvPr/>
        </p:nvPicPr>
        <p:blipFill>
          <a:blip r:embed="rId6"/>
          <a:stretch>
            <a:fillRect/>
          </a:stretch>
        </p:blipFill>
        <p:spPr>
          <a:xfrm>
            <a:off x="2473910" y="3679624"/>
            <a:ext cx="460800" cy="460800"/>
          </a:xfrm>
          <a:prstGeom prst="rect">
            <a:avLst/>
          </a:prstGeom>
        </p:spPr>
      </p:pic>
      <p:pic>
        <p:nvPicPr>
          <p:cNvPr id="11" name="Picture 10">
            <a:extLst>
              <a:ext uri="{FF2B5EF4-FFF2-40B4-BE49-F238E27FC236}">
                <a16:creationId xmlns:a16="http://schemas.microsoft.com/office/drawing/2014/main" id="{0586F93A-596F-933D-277B-C0855658B198}"/>
              </a:ext>
            </a:extLst>
          </p:cNvPr>
          <p:cNvPicPr preferRelativeResize="0">
            <a:picLocks/>
          </p:cNvPicPr>
          <p:nvPr/>
        </p:nvPicPr>
        <p:blipFill>
          <a:blip r:embed="rId7"/>
          <a:stretch>
            <a:fillRect/>
          </a:stretch>
        </p:blipFill>
        <p:spPr>
          <a:xfrm>
            <a:off x="7325068" y="959870"/>
            <a:ext cx="460800" cy="460800"/>
          </a:xfrm>
          <a:prstGeom prst="rect">
            <a:avLst/>
          </a:prstGeom>
        </p:spPr>
      </p:pic>
      <p:sp>
        <p:nvSpPr>
          <p:cNvPr id="12" name="TextBox 11">
            <a:extLst>
              <a:ext uri="{FF2B5EF4-FFF2-40B4-BE49-F238E27FC236}">
                <a16:creationId xmlns:a16="http://schemas.microsoft.com/office/drawing/2014/main" id="{E0D5D12D-204B-282B-D520-518B9912F095}"/>
              </a:ext>
            </a:extLst>
          </p:cNvPr>
          <p:cNvSpPr txBox="1"/>
          <p:nvPr/>
        </p:nvSpPr>
        <p:spPr>
          <a:xfrm>
            <a:off x="6857179" y="490231"/>
            <a:ext cx="1354706" cy="461665"/>
          </a:xfrm>
          <a:prstGeom prst="rect">
            <a:avLst/>
          </a:prstGeom>
          <a:noFill/>
        </p:spPr>
        <p:txBody>
          <a:bodyPr wrap="square" rtlCol="0">
            <a:spAutoFit/>
          </a:bodyPr>
          <a:lstStyle/>
          <a:p>
            <a:pPr algn="ctr"/>
            <a:r>
              <a:rPr lang="en-AU" sz="1200" b="1" dirty="0">
                <a:solidFill>
                  <a:schemeClr val="bg1"/>
                </a:solidFill>
                <a:latin typeface="+mj-lt"/>
                <a:cs typeface="Arial" panose="020B0604020202020204" pitchFamily="34" charset="0"/>
              </a:rPr>
              <a:t>Other</a:t>
            </a:r>
            <a:br>
              <a:rPr lang="en-AU" sz="1200" b="1" dirty="0">
                <a:solidFill>
                  <a:schemeClr val="bg1"/>
                </a:solidFill>
                <a:latin typeface="+mj-lt"/>
                <a:cs typeface="Arial" panose="020B0604020202020204" pitchFamily="34" charset="0"/>
              </a:rPr>
            </a:br>
            <a:r>
              <a:rPr lang="en-AU" sz="1200" b="1" dirty="0">
                <a:solidFill>
                  <a:schemeClr val="bg1"/>
                </a:solidFill>
                <a:latin typeface="+mj-lt"/>
                <a:cs typeface="Arial" panose="020B0604020202020204" pitchFamily="34" charset="0"/>
              </a:rPr>
              <a:t>producers</a:t>
            </a:r>
          </a:p>
        </p:txBody>
      </p:sp>
      <p:pic>
        <p:nvPicPr>
          <p:cNvPr id="22" name="Picture 21">
            <a:extLst>
              <a:ext uri="{FF2B5EF4-FFF2-40B4-BE49-F238E27FC236}">
                <a16:creationId xmlns:a16="http://schemas.microsoft.com/office/drawing/2014/main" id="{E6456385-BF95-CFE0-6F18-16A5B76F64B7}"/>
              </a:ext>
            </a:extLst>
          </p:cNvPr>
          <p:cNvPicPr preferRelativeResize="0">
            <a:picLocks/>
          </p:cNvPicPr>
          <p:nvPr/>
        </p:nvPicPr>
        <p:blipFill>
          <a:blip r:embed="rId7"/>
          <a:stretch>
            <a:fillRect/>
          </a:stretch>
        </p:blipFill>
        <p:spPr>
          <a:xfrm>
            <a:off x="6887739" y="3679624"/>
            <a:ext cx="460800" cy="460800"/>
          </a:xfrm>
          <a:prstGeom prst="rect">
            <a:avLst/>
          </a:prstGeom>
        </p:spPr>
      </p:pic>
      <p:sp>
        <p:nvSpPr>
          <p:cNvPr id="24" name="Rectangle 23">
            <a:extLst>
              <a:ext uri="{FF2B5EF4-FFF2-40B4-BE49-F238E27FC236}">
                <a16:creationId xmlns:a16="http://schemas.microsoft.com/office/drawing/2014/main" id="{F30CD14F-83BB-9873-E2AB-7A1792FD1233}"/>
              </a:ext>
            </a:extLst>
          </p:cNvPr>
          <p:cNvSpPr/>
          <p:nvPr/>
        </p:nvSpPr>
        <p:spPr>
          <a:xfrm>
            <a:off x="7099866" y="1812732"/>
            <a:ext cx="281354" cy="15363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928BF10-9665-19E1-87F3-D5F3017FE025}"/>
              </a:ext>
            </a:extLst>
          </p:cNvPr>
          <p:cNvSpPr/>
          <p:nvPr/>
        </p:nvSpPr>
        <p:spPr>
          <a:xfrm>
            <a:off x="6857179" y="2533130"/>
            <a:ext cx="281354" cy="15363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BA75493-737C-E8A5-F72C-5C3D6FF8F642}"/>
              </a:ext>
            </a:extLst>
          </p:cNvPr>
          <p:cNvSpPr txBox="1"/>
          <p:nvPr/>
        </p:nvSpPr>
        <p:spPr>
          <a:xfrm>
            <a:off x="6597822" y="2506741"/>
            <a:ext cx="802935" cy="217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200" hangingPunct="0">
              <a:lnSpc>
                <a:spcPct val="90000"/>
              </a:lnSpc>
            </a:pPr>
            <a:r>
              <a:rPr lang="de-DE" sz="1200" dirty="0">
                <a:solidFill>
                  <a:schemeClr val="bg1"/>
                </a:solidFill>
                <a:latin typeface="+mj-lt"/>
                <a:ea typeface="Canela Text Regular"/>
                <a:cs typeface="Canela Text Regular"/>
                <a:sym typeface="Canela Text Regular"/>
              </a:rPr>
              <a:t>Products</a:t>
            </a:r>
          </a:p>
        </p:txBody>
      </p:sp>
      <p:sp>
        <p:nvSpPr>
          <p:cNvPr id="9" name="TextBox 8">
            <a:extLst>
              <a:ext uri="{FF2B5EF4-FFF2-40B4-BE49-F238E27FC236}">
                <a16:creationId xmlns:a16="http://schemas.microsoft.com/office/drawing/2014/main" id="{B58A3936-E5CA-C001-FA3E-208CDC3FCBC3}"/>
              </a:ext>
            </a:extLst>
          </p:cNvPr>
          <p:cNvSpPr txBox="1"/>
          <p:nvPr/>
        </p:nvSpPr>
        <p:spPr>
          <a:xfrm>
            <a:off x="6510373" y="1734717"/>
            <a:ext cx="1241166" cy="276999"/>
          </a:xfrm>
          <a:prstGeom prst="rect">
            <a:avLst/>
          </a:prstGeom>
          <a:noFill/>
        </p:spPr>
        <p:txBody>
          <a:bodyPr wrap="square" rtlCol="0">
            <a:spAutoFit/>
          </a:bodyPr>
          <a:lstStyle/>
          <a:p>
            <a:pPr algn="ctr"/>
            <a:r>
              <a:rPr lang="en-AU" sz="1200" dirty="0">
                <a:solidFill>
                  <a:schemeClr val="bg1"/>
                </a:solidFill>
                <a:latin typeface="+mj-lt"/>
                <a:cs typeface="Arial" panose="020B0604020202020204" pitchFamily="34" charset="0"/>
              </a:rPr>
              <a:t>Payment</a:t>
            </a:r>
          </a:p>
        </p:txBody>
      </p:sp>
      <p:sp>
        <p:nvSpPr>
          <p:cNvPr id="58" name="TextBox 57">
            <a:extLst>
              <a:ext uri="{FF2B5EF4-FFF2-40B4-BE49-F238E27FC236}">
                <a16:creationId xmlns:a16="http://schemas.microsoft.com/office/drawing/2014/main" id="{B9349794-5266-D479-0AC6-4B8F0A641943}"/>
              </a:ext>
            </a:extLst>
          </p:cNvPr>
          <p:cNvSpPr txBox="1"/>
          <p:nvPr/>
        </p:nvSpPr>
        <p:spPr>
          <a:xfrm flipH="1">
            <a:off x="8105273" y="1207781"/>
            <a:ext cx="1829694"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800" i="0" dirty="0">
                <a:solidFill>
                  <a:schemeClr val="accent4"/>
                </a:solidFill>
                <a:latin typeface="+mj-lt"/>
              </a:rPr>
              <a:t>Advertising </a:t>
            </a:r>
            <a:br>
              <a:rPr lang="de-DE" sz="1800" i="0" dirty="0">
                <a:solidFill>
                  <a:schemeClr val="accent4"/>
                </a:solidFill>
                <a:latin typeface="+mj-lt"/>
              </a:rPr>
            </a:br>
            <a:endParaRPr lang="de-DE" sz="1800" i="0" dirty="0">
              <a:solidFill>
                <a:schemeClr val="accent4"/>
              </a:solidFill>
              <a:latin typeface="+mj-lt"/>
            </a:endParaRPr>
          </a:p>
        </p:txBody>
      </p:sp>
      <p:sp>
        <p:nvSpPr>
          <p:cNvPr id="50" name="TextBox 49">
            <a:extLst>
              <a:ext uri="{FF2B5EF4-FFF2-40B4-BE49-F238E27FC236}">
                <a16:creationId xmlns:a16="http://schemas.microsoft.com/office/drawing/2014/main" id="{7DAA388F-1CA8-A541-AC64-3D58D51BA913}"/>
              </a:ext>
            </a:extLst>
          </p:cNvPr>
          <p:cNvSpPr txBox="1"/>
          <p:nvPr/>
        </p:nvSpPr>
        <p:spPr>
          <a:xfrm flipH="1">
            <a:off x="3513909" y="1207781"/>
            <a:ext cx="2752210"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800" i="0" dirty="0" err="1">
                <a:solidFill>
                  <a:schemeClr val="accent1"/>
                </a:solidFill>
                <a:latin typeface="+mj-lt"/>
              </a:rPr>
              <a:t>E-commerce</a:t>
            </a:r>
            <a:r>
              <a:rPr lang="de-DE" sz="1800" i="0">
                <a:solidFill>
                  <a:schemeClr val="accent1"/>
                </a:solidFill>
                <a:latin typeface="+mj-lt"/>
              </a:rPr>
              <a:t> </a:t>
            </a:r>
            <a:br>
              <a:rPr lang="de-DE" sz="1800" i="0">
                <a:solidFill>
                  <a:schemeClr val="accent1"/>
                </a:solidFill>
                <a:latin typeface="+mj-lt"/>
              </a:rPr>
            </a:br>
            <a:endParaRPr lang="de-DE" sz="1800" i="0">
              <a:solidFill>
                <a:schemeClr val="accent1"/>
              </a:solidFill>
              <a:latin typeface="+mj-lt"/>
            </a:endParaRPr>
          </a:p>
        </p:txBody>
      </p:sp>
      <p:sp>
        <p:nvSpPr>
          <p:cNvPr id="19" name="Arc 18">
            <a:extLst>
              <a:ext uri="{FF2B5EF4-FFF2-40B4-BE49-F238E27FC236}">
                <a16:creationId xmlns:a16="http://schemas.microsoft.com/office/drawing/2014/main" id="{1497B47C-B2FA-9990-E930-9D25B0088269}"/>
              </a:ext>
            </a:extLst>
          </p:cNvPr>
          <p:cNvSpPr/>
          <p:nvPr/>
        </p:nvSpPr>
        <p:spPr>
          <a:xfrm>
            <a:off x="6653780" y="240965"/>
            <a:ext cx="1761503" cy="1535432"/>
          </a:xfrm>
          <a:prstGeom prst="arc">
            <a:avLst>
              <a:gd name="adj1" fmla="val 6128100"/>
              <a:gd name="adj2" fmla="val 6127441"/>
            </a:avLst>
          </a:prstGeom>
          <a:solidFill>
            <a:schemeClr val="accent1">
              <a:alpha val="20000"/>
            </a:schemeClr>
          </a:solidFill>
          <a:ln w="50800" cap="rnd">
            <a:solidFill>
              <a:schemeClr val="accent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a:extLst>
              <a:ext uri="{FF2B5EF4-FFF2-40B4-BE49-F238E27FC236}">
                <a16:creationId xmlns:a16="http://schemas.microsoft.com/office/drawing/2014/main" id="{3857074D-386E-1FE9-5825-80280743894B}"/>
              </a:ext>
            </a:extLst>
          </p:cNvPr>
          <p:cNvSpPr/>
          <p:nvPr/>
        </p:nvSpPr>
        <p:spPr>
          <a:xfrm>
            <a:off x="2018988" y="1090235"/>
            <a:ext cx="5788221" cy="5045363"/>
          </a:xfrm>
          <a:prstGeom prst="arc">
            <a:avLst>
              <a:gd name="adj1" fmla="val 10805333"/>
              <a:gd name="adj2" fmla="val 8639"/>
            </a:avLst>
          </a:prstGeom>
          <a:solidFill>
            <a:schemeClr val="accent1">
              <a:alpha val="20000"/>
            </a:schemeClr>
          </a:solidFill>
          <a:ln w="50800" cap="rnd">
            <a:solidFill>
              <a:schemeClr val="accent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3" name="Picture 22">
            <a:extLst>
              <a:ext uri="{FF2B5EF4-FFF2-40B4-BE49-F238E27FC236}">
                <a16:creationId xmlns:a16="http://schemas.microsoft.com/office/drawing/2014/main" id="{1230A689-E392-7319-C477-779787C4536D}"/>
              </a:ext>
            </a:extLst>
          </p:cNvPr>
          <p:cNvPicPr>
            <a:picLocks noChangeAspect="1"/>
          </p:cNvPicPr>
          <p:nvPr/>
        </p:nvPicPr>
        <p:blipFill rotWithShape="1">
          <a:blip r:embed="rId8"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b="41143"/>
          <a:stretch/>
        </p:blipFill>
        <p:spPr>
          <a:xfrm>
            <a:off x="2478573" y="2250672"/>
            <a:ext cx="4748436" cy="3350453"/>
          </a:xfrm>
          <a:prstGeom prst="rect">
            <a:avLst/>
          </a:prstGeom>
        </p:spPr>
      </p:pic>
      <p:sp>
        <p:nvSpPr>
          <p:cNvPr id="31" name="TextBox 30">
            <a:extLst>
              <a:ext uri="{FF2B5EF4-FFF2-40B4-BE49-F238E27FC236}">
                <a16:creationId xmlns:a16="http://schemas.microsoft.com/office/drawing/2014/main" id="{552FB2AA-347E-1AE5-9C12-A592AD5C2F76}"/>
              </a:ext>
            </a:extLst>
          </p:cNvPr>
          <p:cNvSpPr txBox="1"/>
          <p:nvPr/>
        </p:nvSpPr>
        <p:spPr>
          <a:xfrm>
            <a:off x="10157202" y="3209985"/>
            <a:ext cx="1153386" cy="461665"/>
          </a:xfrm>
          <a:prstGeom prst="rect">
            <a:avLst/>
          </a:prstGeom>
          <a:solidFill>
            <a:schemeClr val="accent2">
              <a:lumMod val="20000"/>
              <a:lumOff val="80000"/>
            </a:schemeClr>
          </a:solidFill>
        </p:spPr>
        <p:txBody>
          <a:bodyPr wrap="square" rtlCol="0">
            <a:spAutoFit/>
          </a:bodyPr>
          <a:lstStyle/>
          <a:p>
            <a:pPr algn="ctr"/>
            <a:r>
              <a:rPr lang="en-AU" sz="1200" b="1">
                <a:solidFill>
                  <a:schemeClr val="bg1"/>
                </a:solidFill>
                <a:latin typeface="+mj-lt"/>
                <a:cs typeface="Arial" panose="020B0604020202020204" pitchFamily="34" charset="0"/>
              </a:rPr>
              <a:t>Recognised influencers</a:t>
            </a:r>
          </a:p>
        </p:txBody>
      </p:sp>
      <p:pic>
        <p:nvPicPr>
          <p:cNvPr id="33" name="Picture 32">
            <a:extLst>
              <a:ext uri="{FF2B5EF4-FFF2-40B4-BE49-F238E27FC236}">
                <a16:creationId xmlns:a16="http://schemas.microsoft.com/office/drawing/2014/main" id="{505C201C-B6D0-D57E-AEF3-0214596D8611}"/>
              </a:ext>
            </a:extLst>
          </p:cNvPr>
          <p:cNvPicPr>
            <a:picLocks noChangeAspect="1"/>
          </p:cNvPicPr>
          <p:nvPr/>
        </p:nvPicPr>
        <p:blipFill>
          <a:blip r:embed="rId9"/>
          <a:stretch>
            <a:fillRect/>
          </a:stretch>
        </p:blipFill>
        <p:spPr>
          <a:xfrm>
            <a:off x="10544988" y="3677237"/>
            <a:ext cx="460800" cy="463187"/>
          </a:xfrm>
          <a:prstGeom prst="rect">
            <a:avLst/>
          </a:prstGeom>
        </p:spPr>
      </p:pic>
      <p:sp>
        <p:nvSpPr>
          <p:cNvPr id="35" name="Arc 34">
            <a:extLst>
              <a:ext uri="{FF2B5EF4-FFF2-40B4-BE49-F238E27FC236}">
                <a16:creationId xmlns:a16="http://schemas.microsoft.com/office/drawing/2014/main" id="{74B69B28-9DDD-C891-0C1E-1CC5F5997EA3}"/>
              </a:ext>
            </a:extLst>
          </p:cNvPr>
          <p:cNvSpPr/>
          <p:nvPr/>
        </p:nvSpPr>
        <p:spPr>
          <a:xfrm>
            <a:off x="7058051" y="1852950"/>
            <a:ext cx="3664061" cy="3356827"/>
          </a:xfrm>
          <a:prstGeom prst="arc">
            <a:avLst>
              <a:gd name="adj1" fmla="val 11454752"/>
              <a:gd name="adj2" fmla="val 20931682"/>
            </a:avLst>
          </a:prstGeom>
          <a:noFill/>
          <a:ln w="38100" cap="flat">
            <a:solidFill>
              <a:schemeClr val="bg2"/>
            </a:solidFill>
            <a:prstDash val="solid"/>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prstTxWarp prst="textArchUp">
              <a:avLst/>
            </a:prstTxWarp>
            <a:noAutofit/>
          </a:bodyPr>
          <a:lstStyle/>
          <a:p>
            <a:pPr defTabSz="457200" latinLnBrk="1" hangingPunct="0"/>
            <a:endParaRPr lang="de-DE" sz="900">
              <a:solidFill>
                <a:srgbClr val="000000"/>
              </a:solidFill>
              <a:latin typeface="+mj-lt"/>
            </a:endParaRPr>
          </a:p>
        </p:txBody>
      </p:sp>
      <p:sp>
        <p:nvSpPr>
          <p:cNvPr id="36" name="Arc 35">
            <a:extLst>
              <a:ext uri="{FF2B5EF4-FFF2-40B4-BE49-F238E27FC236}">
                <a16:creationId xmlns:a16="http://schemas.microsoft.com/office/drawing/2014/main" id="{16857BA3-79A9-49BC-B4BE-5E4FE3A8B59C}"/>
              </a:ext>
            </a:extLst>
          </p:cNvPr>
          <p:cNvSpPr/>
          <p:nvPr/>
        </p:nvSpPr>
        <p:spPr>
          <a:xfrm flipV="1">
            <a:off x="7140783" y="1772597"/>
            <a:ext cx="3693315" cy="4088343"/>
          </a:xfrm>
          <a:prstGeom prst="arc">
            <a:avLst>
              <a:gd name="adj1" fmla="val 11540651"/>
              <a:gd name="adj2" fmla="val 20932776"/>
            </a:avLst>
          </a:prstGeom>
          <a:noFill/>
          <a:ln w="38100" cap="flat">
            <a:solidFill>
              <a:schemeClr val="bg2"/>
            </a:solidFill>
            <a:prstDash val="sysDash"/>
            <a:miter lim="400000"/>
            <a:headEnd type="arrow"/>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de-DE" sz="900">
              <a:solidFill>
                <a:srgbClr val="000000"/>
              </a:solidFill>
              <a:latin typeface="+mj-lt"/>
            </a:endParaRPr>
          </a:p>
        </p:txBody>
      </p:sp>
      <p:sp>
        <p:nvSpPr>
          <p:cNvPr id="41" name="TextBox 40">
            <a:extLst>
              <a:ext uri="{FF2B5EF4-FFF2-40B4-BE49-F238E27FC236}">
                <a16:creationId xmlns:a16="http://schemas.microsoft.com/office/drawing/2014/main" id="{32F253EE-1FB4-F1FE-4A82-6ED943DCEF3A}"/>
              </a:ext>
            </a:extLst>
          </p:cNvPr>
          <p:cNvSpPr txBox="1"/>
          <p:nvPr/>
        </p:nvSpPr>
        <p:spPr>
          <a:xfrm flipH="1">
            <a:off x="7069311" y="2109697"/>
            <a:ext cx="1614666" cy="442035"/>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dirty="0">
                <a:solidFill>
                  <a:schemeClr val="bg1"/>
                </a:solidFill>
                <a:latin typeface="+mj-lt"/>
              </a:rPr>
              <a:t>Payment, </a:t>
            </a:r>
            <a:br>
              <a:rPr lang="de-DE" sz="1200" i="0" dirty="0">
                <a:solidFill>
                  <a:schemeClr val="bg1"/>
                </a:solidFill>
                <a:latin typeface="+mj-lt"/>
              </a:rPr>
            </a:br>
            <a:r>
              <a:rPr lang="de-DE" sz="1200" i="0" dirty="0" err="1">
                <a:solidFill>
                  <a:schemeClr val="bg1"/>
                </a:solidFill>
                <a:latin typeface="+mj-lt"/>
              </a:rPr>
              <a:t>influence</a:t>
            </a:r>
            <a:r>
              <a:rPr lang="de-DE" sz="1200" i="0" dirty="0">
                <a:solidFill>
                  <a:schemeClr val="bg1"/>
                </a:solidFill>
                <a:latin typeface="+mj-lt"/>
              </a:rPr>
              <a:t> </a:t>
            </a:r>
            <a:r>
              <a:rPr lang="de-DE" sz="1200" i="0" dirty="0" err="1">
                <a:solidFill>
                  <a:schemeClr val="bg1"/>
                </a:solidFill>
                <a:latin typeface="+mj-lt"/>
              </a:rPr>
              <a:t>message</a:t>
            </a:r>
            <a:endParaRPr lang="de-DE" sz="1200" i="0" dirty="0">
              <a:solidFill>
                <a:schemeClr val="bg1"/>
              </a:solidFill>
              <a:latin typeface="+mj-lt"/>
            </a:endParaRPr>
          </a:p>
        </p:txBody>
      </p:sp>
      <p:sp>
        <p:nvSpPr>
          <p:cNvPr id="43" name="TextBox 42">
            <a:extLst>
              <a:ext uri="{FF2B5EF4-FFF2-40B4-BE49-F238E27FC236}">
                <a16:creationId xmlns:a16="http://schemas.microsoft.com/office/drawing/2014/main" id="{C511A82E-4350-D066-750D-E002625ECE49}"/>
              </a:ext>
            </a:extLst>
          </p:cNvPr>
          <p:cNvSpPr txBox="1"/>
          <p:nvPr/>
        </p:nvSpPr>
        <p:spPr>
          <a:xfrm flipH="1">
            <a:off x="9153619" y="5009490"/>
            <a:ext cx="1552069" cy="571301"/>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algn="ctr" defTabSz="1219200" hangingPunct="0">
              <a:lnSpc>
                <a:spcPct val="90000"/>
              </a:lnSpc>
            </a:pPr>
            <a:r>
              <a:rPr lang="de-DE" sz="1200" i="1" dirty="0" err="1">
                <a:solidFill>
                  <a:schemeClr val="bg1"/>
                </a:solidFill>
                <a:latin typeface="+mj-lt"/>
              </a:rPr>
              <a:t>Agreed</a:t>
            </a:r>
            <a:r>
              <a:rPr lang="de-DE" sz="1200" i="1" dirty="0">
                <a:solidFill>
                  <a:schemeClr val="bg1"/>
                </a:solidFill>
                <a:latin typeface="+mj-lt"/>
              </a:rPr>
              <a:t> </a:t>
            </a:r>
            <a:r>
              <a:rPr lang="de-DE" sz="1200" i="1" dirty="0" err="1">
                <a:solidFill>
                  <a:schemeClr val="bg1"/>
                </a:solidFill>
                <a:latin typeface="+mj-lt"/>
              </a:rPr>
              <a:t>information</a:t>
            </a:r>
            <a:r>
              <a:rPr lang="de-DE" sz="1200" i="1" dirty="0">
                <a:solidFill>
                  <a:schemeClr val="bg1"/>
                </a:solidFill>
                <a:latin typeface="+mj-lt"/>
              </a:rPr>
              <a:t>, </a:t>
            </a:r>
            <a:r>
              <a:rPr lang="de-DE" sz="1200" i="1" dirty="0" err="1">
                <a:solidFill>
                  <a:schemeClr val="bg1"/>
                </a:solidFill>
                <a:latin typeface="+mj-lt"/>
              </a:rPr>
              <a:t>payment</a:t>
            </a:r>
            <a:r>
              <a:rPr lang="de-DE" sz="1200" i="1" dirty="0">
                <a:solidFill>
                  <a:schemeClr val="bg1"/>
                </a:solidFill>
                <a:latin typeface="+mj-lt"/>
              </a:rPr>
              <a:t> </a:t>
            </a:r>
            <a:r>
              <a:rPr lang="de-DE" sz="1200" i="1" dirty="0" err="1">
                <a:solidFill>
                  <a:schemeClr val="bg1"/>
                </a:solidFill>
                <a:latin typeface="+mj-lt"/>
              </a:rPr>
              <a:t>to</a:t>
            </a:r>
            <a:r>
              <a:rPr lang="de-DE" sz="1200" i="1" dirty="0">
                <a:solidFill>
                  <a:schemeClr val="bg1"/>
                </a:solidFill>
                <a:latin typeface="+mj-lt"/>
              </a:rPr>
              <a:t> </a:t>
            </a:r>
            <a:r>
              <a:rPr lang="de-DE" sz="1200" i="1" dirty="0" err="1">
                <a:solidFill>
                  <a:schemeClr val="bg1"/>
                </a:solidFill>
                <a:latin typeface="+mj-lt"/>
              </a:rPr>
              <a:t>some</a:t>
            </a:r>
            <a:endParaRPr lang="de-DE" sz="1200" i="1" dirty="0">
              <a:solidFill>
                <a:schemeClr val="bg1"/>
              </a:solidFill>
              <a:latin typeface="+mj-lt"/>
            </a:endParaRPr>
          </a:p>
          <a:p>
            <a:pPr algn="ctr" defTabSz="1219200" hangingPunct="0">
              <a:lnSpc>
                <a:spcPct val="90000"/>
              </a:lnSpc>
            </a:pPr>
            <a:r>
              <a:rPr lang="de-DE" sz="1200" i="1" dirty="0" err="1">
                <a:solidFill>
                  <a:schemeClr val="bg1"/>
                </a:solidFill>
                <a:latin typeface="+mj-lt"/>
              </a:rPr>
              <a:t>influencers</a:t>
            </a:r>
            <a:endParaRPr lang="de-DE" sz="1200" i="1" dirty="0">
              <a:solidFill>
                <a:schemeClr val="bg1"/>
              </a:solidFill>
              <a:latin typeface="+mj-lt"/>
            </a:endParaRPr>
          </a:p>
        </p:txBody>
      </p:sp>
      <p:sp>
        <p:nvSpPr>
          <p:cNvPr id="44" name="TextBox 43">
            <a:extLst>
              <a:ext uri="{FF2B5EF4-FFF2-40B4-BE49-F238E27FC236}">
                <a16:creationId xmlns:a16="http://schemas.microsoft.com/office/drawing/2014/main" id="{1EED33D2-D4D7-D7D0-3C13-D90E829B5E8E}"/>
              </a:ext>
            </a:extLst>
          </p:cNvPr>
          <p:cNvSpPr txBox="1"/>
          <p:nvPr/>
        </p:nvSpPr>
        <p:spPr>
          <a:xfrm>
            <a:off x="7069311" y="5009490"/>
            <a:ext cx="1503788" cy="405102"/>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algn="ctr" defTabSz="1219200" hangingPunct="0">
              <a:lnSpc>
                <a:spcPct val="90000"/>
              </a:lnSpc>
            </a:pPr>
            <a:r>
              <a:rPr lang="de-DE" sz="1200" i="1" dirty="0">
                <a:solidFill>
                  <a:schemeClr val="bg1"/>
                </a:solidFill>
                <a:latin typeface="+mj-lt"/>
                <a:ea typeface="Canela Text Regular"/>
                <a:cs typeface="Canela Text Regular"/>
                <a:sym typeface="Canela Text Regular"/>
              </a:rPr>
              <a:t>Payment,</a:t>
            </a:r>
            <a:br>
              <a:rPr lang="de-DE" sz="1200" i="1" dirty="0">
                <a:solidFill>
                  <a:schemeClr val="bg1"/>
                </a:solidFill>
                <a:latin typeface="+mj-lt"/>
                <a:ea typeface="Canela Text Regular"/>
                <a:cs typeface="Canela Text Regular"/>
                <a:sym typeface="Canela Text Regular"/>
              </a:rPr>
            </a:br>
            <a:r>
              <a:rPr lang="de-DE" sz="1200" i="1" dirty="0" err="1">
                <a:solidFill>
                  <a:schemeClr val="bg1"/>
                </a:solidFill>
                <a:latin typeface="+mj-lt"/>
                <a:ea typeface="Canela Text Regular"/>
                <a:cs typeface="Canela Text Regular"/>
                <a:sym typeface="Canela Text Regular"/>
              </a:rPr>
              <a:t>influence</a:t>
            </a:r>
            <a:r>
              <a:rPr lang="de-DE" sz="1200" i="1" dirty="0">
                <a:solidFill>
                  <a:schemeClr val="bg1"/>
                </a:solidFill>
                <a:latin typeface="+mj-lt"/>
                <a:ea typeface="Canela Text Regular"/>
                <a:cs typeface="Canela Text Regular"/>
                <a:sym typeface="Canela Text Regular"/>
              </a:rPr>
              <a:t> </a:t>
            </a:r>
            <a:r>
              <a:rPr lang="de-DE" sz="1200" i="1" dirty="0" err="1">
                <a:solidFill>
                  <a:schemeClr val="bg1"/>
                </a:solidFill>
                <a:latin typeface="+mj-lt"/>
                <a:ea typeface="Canela Text Regular"/>
                <a:cs typeface="Canela Text Regular"/>
                <a:sym typeface="Canela Text Regular"/>
              </a:rPr>
              <a:t>message</a:t>
            </a:r>
            <a:endParaRPr lang="de-DE" sz="1200" i="1" dirty="0">
              <a:solidFill>
                <a:schemeClr val="bg1"/>
              </a:solidFill>
              <a:latin typeface="+mj-lt"/>
              <a:ea typeface="Canela Text Regular"/>
              <a:cs typeface="Canela Text Regular"/>
              <a:sym typeface="Canela Text Regular"/>
            </a:endParaRPr>
          </a:p>
        </p:txBody>
      </p:sp>
      <p:sp>
        <p:nvSpPr>
          <p:cNvPr id="45" name="Oval 44">
            <a:extLst>
              <a:ext uri="{FF2B5EF4-FFF2-40B4-BE49-F238E27FC236}">
                <a16:creationId xmlns:a16="http://schemas.microsoft.com/office/drawing/2014/main" id="{0E6A9207-EDA1-EE02-D8A1-59D31D2BBA2A}"/>
              </a:ext>
            </a:extLst>
          </p:cNvPr>
          <p:cNvSpPr/>
          <p:nvPr/>
        </p:nvSpPr>
        <p:spPr>
          <a:xfrm>
            <a:off x="6629017" y="1533522"/>
            <a:ext cx="4656023" cy="4582669"/>
          </a:xfrm>
          <a:prstGeom prst="ellipse">
            <a:avLst/>
          </a:prstGeom>
          <a:solidFill>
            <a:schemeClr val="accent4">
              <a:alpha val="20000"/>
            </a:schemeClr>
          </a:solidFill>
          <a:ln w="50800" cap="rnd">
            <a:solidFill>
              <a:schemeClr val="accent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18CBEAD-5031-8213-4F06-00B1C045A789}"/>
              </a:ext>
            </a:extLst>
          </p:cNvPr>
          <p:cNvSpPr/>
          <p:nvPr/>
        </p:nvSpPr>
        <p:spPr>
          <a:xfrm>
            <a:off x="7099866" y="1812732"/>
            <a:ext cx="281354" cy="15363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2B7329DA-C5EB-2000-3D01-CF4BAD763D97}"/>
              </a:ext>
            </a:extLst>
          </p:cNvPr>
          <p:cNvSpPr txBox="1"/>
          <p:nvPr/>
        </p:nvSpPr>
        <p:spPr>
          <a:xfrm flipH="1">
            <a:off x="8872268" y="2109697"/>
            <a:ext cx="1614664" cy="626701"/>
          </a:xfrm>
          <a:prstGeom prst="rect">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200" i="0" dirty="0">
                <a:solidFill>
                  <a:schemeClr val="bg1"/>
                </a:solidFill>
                <a:latin typeface="+mj-lt"/>
              </a:rPr>
              <a:t>Information, </a:t>
            </a:r>
            <a:r>
              <a:rPr lang="de-DE" sz="1200" i="0" dirty="0" err="1">
                <a:solidFill>
                  <a:schemeClr val="bg1"/>
                </a:solidFill>
                <a:latin typeface="+mj-lt"/>
              </a:rPr>
              <a:t>payment</a:t>
            </a:r>
            <a:r>
              <a:rPr lang="de-DE" sz="1200" i="0" dirty="0">
                <a:solidFill>
                  <a:schemeClr val="bg1"/>
                </a:solidFill>
                <a:latin typeface="+mj-lt"/>
              </a:rPr>
              <a:t> </a:t>
            </a:r>
            <a:r>
              <a:rPr lang="de-DE" sz="1200" i="0" dirty="0" err="1">
                <a:solidFill>
                  <a:schemeClr val="bg1"/>
                </a:solidFill>
                <a:latin typeface="+mj-lt"/>
              </a:rPr>
              <a:t>to</a:t>
            </a:r>
            <a:r>
              <a:rPr lang="de-DE" sz="1200" i="0" dirty="0">
                <a:solidFill>
                  <a:schemeClr val="bg1"/>
                </a:solidFill>
                <a:latin typeface="+mj-lt"/>
              </a:rPr>
              <a:t> </a:t>
            </a:r>
            <a:r>
              <a:rPr lang="de-DE" sz="1200" i="0" dirty="0" err="1">
                <a:solidFill>
                  <a:schemeClr val="bg1"/>
                </a:solidFill>
                <a:latin typeface="+mj-lt"/>
              </a:rPr>
              <a:t>some</a:t>
            </a:r>
            <a:r>
              <a:rPr lang="de-DE" sz="1200" i="0" dirty="0">
                <a:solidFill>
                  <a:schemeClr val="bg1"/>
                </a:solidFill>
                <a:latin typeface="+mj-lt"/>
              </a:rPr>
              <a:t> </a:t>
            </a:r>
            <a:r>
              <a:rPr lang="de-DE" sz="1200" i="0" dirty="0" err="1">
                <a:solidFill>
                  <a:schemeClr val="bg1"/>
                </a:solidFill>
                <a:latin typeface="+mj-lt"/>
              </a:rPr>
              <a:t>influencers</a:t>
            </a:r>
            <a:endParaRPr lang="de-DE" sz="1200" i="0" dirty="0">
              <a:solidFill>
                <a:schemeClr val="bg1"/>
              </a:solidFill>
              <a:latin typeface="+mj-lt"/>
            </a:endParaRPr>
          </a:p>
        </p:txBody>
      </p:sp>
      <p:pic>
        <p:nvPicPr>
          <p:cNvPr id="49" name="Picture 48">
            <a:extLst>
              <a:ext uri="{FF2B5EF4-FFF2-40B4-BE49-F238E27FC236}">
                <a16:creationId xmlns:a16="http://schemas.microsoft.com/office/drawing/2014/main" id="{2AECA79E-B1F2-4FF9-E67B-C5334648A0C1}"/>
              </a:ext>
            </a:extLst>
          </p:cNvPr>
          <p:cNvPicPr>
            <a:picLocks noChangeAspect="1"/>
          </p:cNvPicPr>
          <p:nvPr/>
        </p:nvPicPr>
        <p:blipFill rotWithShape="1">
          <a:blip r:embed="rId8"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b="41143"/>
          <a:stretch/>
        </p:blipFill>
        <p:spPr>
          <a:xfrm>
            <a:off x="7046059" y="2578916"/>
            <a:ext cx="3723689" cy="2627401"/>
          </a:xfrm>
          <a:prstGeom prst="rect">
            <a:avLst/>
          </a:prstGeom>
        </p:spPr>
      </p:pic>
      <p:sp>
        <p:nvSpPr>
          <p:cNvPr id="51" name="TextBox 50">
            <a:extLst>
              <a:ext uri="{FF2B5EF4-FFF2-40B4-BE49-F238E27FC236}">
                <a16:creationId xmlns:a16="http://schemas.microsoft.com/office/drawing/2014/main" id="{FE2874BD-46EE-BC9F-A821-754F2DE9367C}"/>
              </a:ext>
            </a:extLst>
          </p:cNvPr>
          <p:cNvSpPr txBox="1"/>
          <p:nvPr/>
        </p:nvSpPr>
        <p:spPr>
          <a:xfrm flipH="1">
            <a:off x="5655706" y="4760192"/>
            <a:ext cx="1059165" cy="903700"/>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algn="ctr" defTabSz="1219200" hangingPunct="0">
              <a:lnSpc>
                <a:spcPct val="90000"/>
              </a:lnSpc>
            </a:pPr>
            <a:r>
              <a:rPr lang="de-DE" sz="1200" i="1" err="1">
                <a:solidFill>
                  <a:schemeClr val="bg1"/>
                </a:solidFill>
                <a:latin typeface="+mj-lt"/>
              </a:rPr>
              <a:t>Agreed</a:t>
            </a:r>
            <a:r>
              <a:rPr lang="de-DE" sz="1200" i="1">
                <a:solidFill>
                  <a:schemeClr val="bg1"/>
                </a:solidFill>
                <a:latin typeface="+mj-lt"/>
              </a:rPr>
              <a:t> personal </a:t>
            </a:r>
            <a:r>
              <a:rPr lang="de-DE" sz="1200" i="1" err="1">
                <a:solidFill>
                  <a:schemeClr val="bg1"/>
                </a:solidFill>
                <a:latin typeface="+mj-lt"/>
              </a:rPr>
              <a:t>information</a:t>
            </a:r>
            <a:r>
              <a:rPr lang="de-DE" sz="1200" i="1">
                <a:solidFill>
                  <a:schemeClr val="bg1"/>
                </a:solidFill>
                <a:latin typeface="+mj-lt"/>
              </a:rPr>
              <a:t> and </a:t>
            </a:r>
            <a:r>
              <a:rPr lang="de-DE" sz="1200" i="1" err="1">
                <a:solidFill>
                  <a:schemeClr val="bg1"/>
                </a:solidFill>
                <a:latin typeface="+mj-lt"/>
              </a:rPr>
              <a:t>terms</a:t>
            </a:r>
            <a:r>
              <a:rPr lang="de-DE" sz="1200" i="1">
                <a:solidFill>
                  <a:schemeClr val="bg1"/>
                </a:solidFill>
                <a:latin typeface="+mj-lt"/>
              </a:rPr>
              <a:t> </a:t>
            </a:r>
            <a:r>
              <a:rPr lang="de-DE" sz="1200" i="1" err="1">
                <a:solidFill>
                  <a:schemeClr val="bg1"/>
                </a:solidFill>
                <a:latin typeface="+mj-lt"/>
              </a:rPr>
              <a:t>of</a:t>
            </a:r>
            <a:r>
              <a:rPr lang="de-DE" sz="1200" i="1">
                <a:solidFill>
                  <a:schemeClr val="bg1"/>
                </a:solidFill>
                <a:latin typeface="+mj-lt"/>
              </a:rPr>
              <a:t> </a:t>
            </a:r>
            <a:r>
              <a:rPr lang="de-DE" sz="1200" i="1" err="1">
                <a:solidFill>
                  <a:schemeClr val="bg1"/>
                </a:solidFill>
                <a:latin typeface="+mj-lt"/>
              </a:rPr>
              <a:t>use</a:t>
            </a:r>
            <a:endParaRPr lang="de-DE" sz="1200" i="1">
              <a:solidFill>
                <a:schemeClr val="bg1"/>
              </a:solidFill>
              <a:latin typeface="+mj-lt"/>
              <a:ea typeface="Canela Text Regular"/>
              <a:cs typeface="Canela Text Regular"/>
              <a:sym typeface="Canela Text Regular"/>
            </a:endParaRPr>
          </a:p>
        </p:txBody>
      </p:sp>
      <p:sp>
        <p:nvSpPr>
          <p:cNvPr id="53" name="TextBox 52">
            <a:extLst>
              <a:ext uri="{FF2B5EF4-FFF2-40B4-BE49-F238E27FC236}">
                <a16:creationId xmlns:a16="http://schemas.microsoft.com/office/drawing/2014/main" id="{BB2855D8-49BD-A8E3-1F04-C464B9F44065}"/>
              </a:ext>
            </a:extLst>
          </p:cNvPr>
          <p:cNvSpPr txBox="1"/>
          <p:nvPr/>
        </p:nvSpPr>
        <p:spPr>
          <a:xfrm>
            <a:off x="2880121" y="4843291"/>
            <a:ext cx="785810" cy="737501"/>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algn="ctr" defTabSz="1219200" hangingPunct="0">
              <a:lnSpc>
                <a:spcPct val="90000"/>
              </a:lnSpc>
            </a:pPr>
            <a:r>
              <a:rPr lang="de-DE" sz="1200" i="1">
                <a:solidFill>
                  <a:schemeClr val="bg1"/>
                </a:solidFill>
                <a:latin typeface="+mj-lt"/>
                <a:ea typeface="Canela Text Regular"/>
                <a:cs typeface="Canela Text Regular"/>
                <a:sym typeface="Canela Text Regular"/>
              </a:rPr>
              <a:t>Digital </a:t>
            </a:r>
            <a:r>
              <a:rPr lang="de-DE" sz="1200" i="1" err="1">
                <a:solidFill>
                  <a:schemeClr val="bg1"/>
                </a:solidFill>
                <a:latin typeface="+mj-lt"/>
                <a:ea typeface="Canela Text Regular"/>
                <a:cs typeface="Canela Text Regular"/>
                <a:sym typeface="Canela Text Regular"/>
              </a:rPr>
              <a:t>services</a:t>
            </a:r>
            <a:r>
              <a:rPr lang="de-DE" sz="1200" i="1">
                <a:solidFill>
                  <a:schemeClr val="bg1"/>
                </a:solidFill>
                <a:latin typeface="+mj-lt"/>
                <a:ea typeface="Canela Text Regular"/>
                <a:cs typeface="Canela Text Regular"/>
                <a:sym typeface="Canela Text Regular"/>
              </a:rPr>
              <a:t>, </a:t>
            </a:r>
            <a:r>
              <a:rPr lang="de-DE" sz="1200" i="1" err="1">
                <a:solidFill>
                  <a:schemeClr val="bg1"/>
                </a:solidFill>
                <a:latin typeface="+mj-lt"/>
                <a:ea typeface="Canela Text Regular"/>
                <a:cs typeface="Canela Text Regular"/>
                <a:sym typeface="Canela Text Regular"/>
              </a:rPr>
              <a:t>transfer</a:t>
            </a:r>
            <a:r>
              <a:rPr lang="de-DE" sz="1200" i="1">
                <a:solidFill>
                  <a:schemeClr val="bg1"/>
                </a:solidFill>
                <a:latin typeface="+mj-lt"/>
                <a:ea typeface="Canela Text Regular"/>
                <a:cs typeface="Canela Text Regular"/>
                <a:sym typeface="Canela Text Regular"/>
              </a:rPr>
              <a:t> </a:t>
            </a:r>
            <a:r>
              <a:rPr lang="de-DE" sz="1200" i="1" err="1">
                <a:solidFill>
                  <a:schemeClr val="bg1"/>
                </a:solidFill>
                <a:latin typeface="+mj-lt"/>
                <a:ea typeface="Canela Text Regular"/>
                <a:cs typeface="Canela Text Regular"/>
                <a:sym typeface="Canela Text Regular"/>
              </a:rPr>
              <a:t>of</a:t>
            </a:r>
            <a:r>
              <a:rPr lang="de-DE" sz="1200" i="1">
                <a:solidFill>
                  <a:schemeClr val="bg1"/>
                </a:solidFill>
                <a:latin typeface="+mj-lt"/>
                <a:ea typeface="Canela Text Regular"/>
                <a:cs typeface="Canela Text Regular"/>
                <a:sym typeface="Canela Text Regular"/>
              </a:rPr>
              <a:t> </a:t>
            </a:r>
            <a:r>
              <a:rPr lang="de-DE" sz="1200" i="1" err="1">
                <a:solidFill>
                  <a:schemeClr val="bg1"/>
                </a:solidFill>
                <a:latin typeface="+mj-lt"/>
                <a:ea typeface="Canela Text Regular"/>
                <a:cs typeface="Canela Text Regular"/>
                <a:sym typeface="Canela Text Regular"/>
              </a:rPr>
              <a:t>value</a:t>
            </a:r>
            <a:endParaRPr lang="de-DE" sz="1200" i="1">
              <a:solidFill>
                <a:schemeClr val="bg1"/>
              </a:solidFill>
              <a:latin typeface="+mj-lt"/>
              <a:ea typeface="Canela Text Regular"/>
              <a:cs typeface="Canela Text Regular"/>
              <a:sym typeface="Canela Text Regular"/>
            </a:endParaRPr>
          </a:p>
        </p:txBody>
      </p:sp>
      <p:sp>
        <p:nvSpPr>
          <p:cNvPr id="54" name="Arc 53">
            <a:extLst>
              <a:ext uri="{FF2B5EF4-FFF2-40B4-BE49-F238E27FC236}">
                <a16:creationId xmlns:a16="http://schemas.microsoft.com/office/drawing/2014/main" id="{3713548D-3AAF-D042-16D7-AC26E54D16F1}"/>
              </a:ext>
            </a:extLst>
          </p:cNvPr>
          <p:cNvSpPr/>
          <p:nvPr/>
        </p:nvSpPr>
        <p:spPr>
          <a:xfrm rot="10800000">
            <a:off x="2018887" y="1754661"/>
            <a:ext cx="5788221" cy="4904091"/>
          </a:xfrm>
          <a:prstGeom prst="arc">
            <a:avLst>
              <a:gd name="adj1" fmla="val 10805333"/>
              <a:gd name="adj2" fmla="val 8639"/>
            </a:avLst>
          </a:prstGeom>
          <a:solidFill>
            <a:schemeClr val="accent2">
              <a:alpha val="20000"/>
            </a:schemeClr>
          </a:solidFill>
          <a:ln w="50800" cap="rnd">
            <a:solidFill>
              <a:schemeClr val="accent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TextBox 54">
            <a:extLst>
              <a:ext uri="{FF2B5EF4-FFF2-40B4-BE49-F238E27FC236}">
                <a16:creationId xmlns:a16="http://schemas.microsoft.com/office/drawing/2014/main" id="{4180873E-3221-3900-7FAE-9C1D070DDD50}"/>
              </a:ext>
            </a:extLst>
          </p:cNvPr>
          <p:cNvSpPr txBox="1"/>
          <p:nvPr/>
        </p:nvSpPr>
        <p:spPr>
          <a:xfrm flipH="1">
            <a:off x="3174273" y="5745195"/>
            <a:ext cx="3431480"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ctr"/>
            <a:r>
              <a:rPr lang="de-DE" sz="1800" i="0">
                <a:solidFill>
                  <a:schemeClr val="accent2"/>
                </a:solidFill>
                <a:latin typeface="+mj-lt"/>
              </a:rPr>
              <a:t>Personal </a:t>
            </a:r>
            <a:r>
              <a:rPr lang="de-DE" sz="1800" i="0" err="1">
                <a:solidFill>
                  <a:schemeClr val="accent2"/>
                </a:solidFill>
                <a:latin typeface="+mj-lt"/>
              </a:rPr>
              <a:t>information</a:t>
            </a:r>
            <a:r>
              <a:rPr lang="de-DE" sz="1800" i="0">
                <a:solidFill>
                  <a:schemeClr val="accent2"/>
                </a:solidFill>
                <a:latin typeface="+mj-lt"/>
              </a:rPr>
              <a:t> </a:t>
            </a:r>
            <a:br>
              <a:rPr lang="de-DE" sz="1800" i="0">
                <a:solidFill>
                  <a:schemeClr val="accent2"/>
                </a:solidFill>
                <a:latin typeface="+mj-lt"/>
              </a:rPr>
            </a:br>
            <a:r>
              <a:rPr lang="de-DE" sz="1800" i="0" err="1">
                <a:solidFill>
                  <a:schemeClr val="accent2"/>
                </a:solidFill>
                <a:latin typeface="+mj-lt"/>
              </a:rPr>
              <a:t>markets</a:t>
            </a:r>
            <a:endParaRPr lang="de-DE" sz="1800" i="0">
              <a:solidFill>
                <a:schemeClr val="accent2"/>
              </a:solidFill>
              <a:latin typeface="+mj-lt"/>
            </a:endParaRPr>
          </a:p>
        </p:txBody>
      </p:sp>
      <p:sp>
        <p:nvSpPr>
          <p:cNvPr id="56" name="TextBox 55">
            <a:extLst>
              <a:ext uri="{FF2B5EF4-FFF2-40B4-BE49-F238E27FC236}">
                <a16:creationId xmlns:a16="http://schemas.microsoft.com/office/drawing/2014/main" id="{F74C6A13-DA0A-525C-DC70-0236AAAF71BB}"/>
              </a:ext>
            </a:extLst>
          </p:cNvPr>
          <p:cNvSpPr txBox="1"/>
          <p:nvPr/>
        </p:nvSpPr>
        <p:spPr>
          <a:xfrm flipH="1">
            <a:off x="115142" y="4151946"/>
            <a:ext cx="1733372" cy="13808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1219200" hangingPunct="0">
              <a:lnSpc>
                <a:spcPct val="90000"/>
              </a:lnSpc>
            </a:pPr>
            <a:r>
              <a:rPr lang="de-DE" sz="1600" b="1">
                <a:solidFill>
                  <a:schemeClr val="bg1"/>
                </a:solidFill>
                <a:latin typeface="+mj-lt"/>
              </a:rPr>
              <a:t>ABOVE </a:t>
            </a:r>
            <a:br>
              <a:rPr lang="de-DE" sz="1600" b="1">
                <a:solidFill>
                  <a:schemeClr val="bg1"/>
                </a:solidFill>
                <a:latin typeface="+mj-lt"/>
              </a:rPr>
            </a:br>
            <a:r>
              <a:rPr lang="de-DE" sz="1600" b="1">
                <a:solidFill>
                  <a:schemeClr val="bg1"/>
                </a:solidFill>
                <a:latin typeface="+mj-lt"/>
              </a:rPr>
              <a:t>GROUND </a:t>
            </a:r>
            <a:br>
              <a:rPr lang="de-DE" sz="1600" b="1">
                <a:solidFill>
                  <a:schemeClr val="bg1"/>
                </a:solidFill>
                <a:latin typeface="+mj-lt"/>
              </a:rPr>
            </a:br>
            <a:r>
              <a:rPr lang="de-DE" sz="1600" b="1">
                <a:solidFill>
                  <a:schemeClr val="bg1"/>
                </a:solidFill>
                <a:latin typeface="+mj-lt"/>
              </a:rPr>
              <a:t>NEW PERSONAL INFORMATION  MARKET</a:t>
            </a:r>
          </a:p>
          <a:p>
            <a:pPr algn="r" defTabSz="1219200" hangingPunct="0">
              <a:lnSpc>
                <a:spcPct val="90000"/>
              </a:lnSpc>
            </a:pPr>
            <a:endParaRPr lang="de-DE" sz="1600" b="1">
              <a:solidFill>
                <a:schemeClr val="bg1"/>
              </a:solidFill>
              <a:latin typeface="+mj-lt"/>
            </a:endParaRPr>
          </a:p>
        </p:txBody>
      </p:sp>
      <p:sp>
        <p:nvSpPr>
          <p:cNvPr id="57" name="TextBox 56">
            <a:extLst>
              <a:ext uri="{FF2B5EF4-FFF2-40B4-BE49-F238E27FC236}">
                <a16:creationId xmlns:a16="http://schemas.microsoft.com/office/drawing/2014/main" id="{B99C5B41-3F16-0E96-0B73-67455B2EE7D3}"/>
              </a:ext>
            </a:extLst>
          </p:cNvPr>
          <p:cNvSpPr txBox="1"/>
          <p:nvPr/>
        </p:nvSpPr>
        <p:spPr>
          <a:xfrm flipH="1">
            <a:off x="304800" y="2656136"/>
            <a:ext cx="1547987" cy="10361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i="1"/>
            </a:lvl1pPr>
          </a:lstStyle>
          <a:p>
            <a:pPr algn="r"/>
            <a:r>
              <a:rPr lang="de-DE" sz="1600" b="1" i="0" dirty="0">
                <a:solidFill>
                  <a:schemeClr val="bg1"/>
                </a:solidFill>
                <a:latin typeface="+mj-lt"/>
              </a:rPr>
              <a:t>ABOVE </a:t>
            </a:r>
            <a:br>
              <a:rPr lang="de-DE" sz="1600" b="1" i="0" dirty="0">
                <a:solidFill>
                  <a:schemeClr val="bg1"/>
                </a:solidFill>
                <a:latin typeface="+mj-lt"/>
              </a:rPr>
            </a:br>
            <a:r>
              <a:rPr lang="de-DE" sz="1600" b="1" i="0" dirty="0">
                <a:solidFill>
                  <a:schemeClr val="bg1"/>
                </a:solidFill>
                <a:latin typeface="+mj-lt"/>
              </a:rPr>
              <a:t>GROUND TRADITIONAL </a:t>
            </a:r>
          </a:p>
          <a:p>
            <a:pPr algn="r"/>
            <a:r>
              <a:rPr lang="de-DE" sz="1600" b="1" i="0" dirty="0">
                <a:solidFill>
                  <a:schemeClr val="bg1"/>
                </a:solidFill>
                <a:latin typeface="+mj-lt"/>
              </a:rPr>
              <a:t>MARKETS</a:t>
            </a:r>
          </a:p>
        </p:txBody>
      </p:sp>
    </p:spTree>
    <p:extLst>
      <p:ext uri="{BB962C8B-B14F-4D97-AF65-F5344CB8AC3E}">
        <p14:creationId xmlns:p14="http://schemas.microsoft.com/office/powerpoint/2010/main" val="264808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91FBAFE-EF2B-460B-B3DF-99399CAFB8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2" imgH="338" progId="TCLayout.ActiveDocument.1">
                  <p:embed/>
                </p:oleObj>
              </mc:Choice>
              <mc:Fallback>
                <p:oleObj name="think-cell Slide" r:id="rId3" imgW="332" imgH="338" progId="TCLayout.ActiveDocument.1">
                  <p:embed/>
                  <p:pic>
                    <p:nvPicPr>
                      <p:cNvPr id="5" name="Object 4" hidden="1">
                        <a:extLst>
                          <a:ext uri="{FF2B5EF4-FFF2-40B4-BE49-F238E27FC236}">
                            <a16:creationId xmlns:a16="http://schemas.microsoft.com/office/drawing/2014/main" id="{691FBAFE-EF2B-460B-B3DF-99399CAFB8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AD342A7F-9347-45DB-9367-2D01CD0E67F1}"/>
              </a:ext>
            </a:extLst>
          </p:cNvPr>
          <p:cNvSpPr>
            <a:spLocks noGrp="1"/>
          </p:cNvSpPr>
          <p:nvPr>
            <p:ph type="title"/>
          </p:nvPr>
        </p:nvSpPr>
        <p:spPr>
          <a:xfrm>
            <a:off x="838198" y="329956"/>
            <a:ext cx="8458201" cy="1089529"/>
          </a:xfrm>
        </p:spPr>
        <p:txBody>
          <a:bodyPr vert="horz"/>
          <a:lstStyle/>
          <a:p>
            <a:r>
              <a:rPr lang="en-US" dirty="0"/>
              <a:t>5. Beneficiaries of the IDEA proposals</a:t>
            </a:r>
          </a:p>
        </p:txBody>
      </p:sp>
      <p:sp>
        <p:nvSpPr>
          <p:cNvPr id="15" name="Slide Number Placeholder 3">
            <a:extLst>
              <a:ext uri="{FF2B5EF4-FFF2-40B4-BE49-F238E27FC236}">
                <a16:creationId xmlns:a16="http://schemas.microsoft.com/office/drawing/2014/main" id="{8CC32166-B44E-8FD7-1E96-961EDDD1E9EF}"/>
              </a:ext>
            </a:extLst>
          </p:cNvPr>
          <p:cNvSpPr>
            <a:spLocks noGrp="1"/>
          </p:cNvSpPr>
          <p:nvPr>
            <p:ph type="sldNum" idx="4"/>
          </p:nvPr>
        </p:nvSpPr>
        <p:spPr>
          <a:xfrm>
            <a:off x="10722112" y="6306683"/>
            <a:ext cx="731600" cy="524800"/>
          </a:xfrm>
        </p:spPr>
        <p:txBody>
          <a:bodyPr/>
          <a:lstStyle/>
          <a:p>
            <a:fld id="{00000000-1234-1234-1234-123412341234}" type="slidenum">
              <a:rPr lang="en-GB" smtClean="0"/>
              <a:pPr/>
              <a:t>28</a:t>
            </a:fld>
            <a:endParaRPr lang="en-GB"/>
          </a:p>
        </p:txBody>
      </p:sp>
      <p:pic>
        <p:nvPicPr>
          <p:cNvPr id="2" name="Picture 1">
            <a:extLst>
              <a:ext uri="{FF2B5EF4-FFF2-40B4-BE49-F238E27FC236}">
                <a16:creationId xmlns:a16="http://schemas.microsoft.com/office/drawing/2014/main" id="{B99ED50D-0D96-11C9-BD23-570B1A49C708}"/>
              </a:ext>
            </a:extLst>
          </p:cNvPr>
          <p:cNvPicPr>
            <a:picLocks noChangeAspect="1"/>
          </p:cNvPicPr>
          <p:nvPr/>
        </p:nvPicPr>
        <p:blipFill>
          <a:blip r:embed="rId5">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297681" y="6473266"/>
            <a:ext cx="802119" cy="191634"/>
          </a:xfrm>
          <a:prstGeom prst="rect">
            <a:avLst/>
          </a:prstGeom>
          <a:noFill/>
          <a:ln>
            <a:noFill/>
          </a:ln>
        </p:spPr>
        <p:style>
          <a:lnRef idx="0">
            <a:scrgbClr r="0" g="0" b="0"/>
          </a:lnRef>
          <a:fillRef idx="0">
            <a:scrgbClr r="0" g="0" b="0"/>
          </a:fillRef>
          <a:effectRef idx="0">
            <a:scrgbClr r="0" g="0" b="0"/>
          </a:effectRef>
          <a:fontRef idx="minor">
            <a:schemeClr val="accent1"/>
          </a:fontRef>
        </p:style>
      </p:pic>
      <p:sp>
        <p:nvSpPr>
          <p:cNvPr id="6" name="TextBox 5">
            <a:extLst>
              <a:ext uri="{FF2B5EF4-FFF2-40B4-BE49-F238E27FC236}">
                <a16:creationId xmlns:a16="http://schemas.microsoft.com/office/drawing/2014/main" id="{26FB3CEB-87C5-CF8E-F30A-D576CAB6215C}"/>
              </a:ext>
            </a:extLst>
          </p:cNvPr>
          <p:cNvSpPr txBox="1"/>
          <p:nvPr/>
        </p:nvSpPr>
        <p:spPr>
          <a:xfrm>
            <a:off x="1254368" y="998367"/>
            <a:ext cx="9624647" cy="5755422"/>
          </a:xfrm>
          <a:prstGeom prst="rect">
            <a:avLst/>
          </a:prstGeom>
          <a:noFill/>
        </p:spPr>
        <p:txBody>
          <a:bodyPr wrap="square">
            <a:spAutoFit/>
          </a:bodyPr>
          <a:lstStyle/>
          <a:p>
            <a:pPr marL="285750" indent="-285750">
              <a:buFont typeface="Arial" panose="020B0604020202020204" pitchFamily="34" charset="0"/>
              <a:buChar char="•"/>
            </a:pPr>
            <a:r>
              <a:rPr lang="en-US" sz="1800" dirty="0">
                <a:solidFill>
                  <a:srgbClr val="000000"/>
                </a:solidFill>
                <a:effectLst/>
                <a:latin typeface="+mj-lt"/>
              </a:rPr>
              <a:t>European economy as whole, </a:t>
            </a:r>
          </a:p>
          <a:p>
            <a:pPr marL="285750" indent="-285750">
              <a:buFont typeface="Arial" panose="020B0604020202020204" pitchFamily="34" charset="0"/>
              <a:buChar char="•"/>
            </a:pPr>
            <a:r>
              <a:rPr lang="en-US" dirty="0">
                <a:solidFill>
                  <a:srgbClr val="000000"/>
                </a:solidFill>
                <a:latin typeface="+mj-lt"/>
              </a:rPr>
              <a:t>C</a:t>
            </a:r>
            <a:r>
              <a:rPr lang="en-US" sz="1800" dirty="0">
                <a:solidFill>
                  <a:srgbClr val="000000"/>
                </a:solidFill>
                <a:effectLst/>
                <a:latin typeface="+mj-lt"/>
              </a:rPr>
              <a:t>onsumers, </a:t>
            </a:r>
          </a:p>
          <a:p>
            <a:pPr marL="285750" indent="-285750">
              <a:buFont typeface="Arial" panose="020B0604020202020204" pitchFamily="34" charset="0"/>
              <a:buChar char="•"/>
            </a:pPr>
            <a:r>
              <a:rPr lang="en-US" dirty="0">
                <a:solidFill>
                  <a:srgbClr val="000000"/>
                </a:solidFill>
                <a:latin typeface="+mj-lt"/>
              </a:rPr>
              <a:t>E</a:t>
            </a:r>
            <a:r>
              <a:rPr lang="en-US" sz="1800" dirty="0">
                <a:solidFill>
                  <a:srgbClr val="000000"/>
                </a:solidFill>
                <a:effectLst/>
                <a:latin typeface="+mj-lt"/>
              </a:rPr>
              <a:t>nterprises, </a:t>
            </a:r>
          </a:p>
          <a:p>
            <a:pPr marL="285750" indent="-285750">
              <a:buFont typeface="Arial" panose="020B0604020202020204" pitchFamily="34" charset="0"/>
              <a:buChar char="•"/>
            </a:pPr>
            <a:r>
              <a:rPr lang="en-US" dirty="0">
                <a:solidFill>
                  <a:srgbClr val="000000"/>
                </a:solidFill>
                <a:latin typeface="+mj-lt"/>
              </a:rPr>
              <a:t>S</a:t>
            </a:r>
            <a:r>
              <a:rPr lang="en-US" sz="1800" dirty="0">
                <a:solidFill>
                  <a:srgbClr val="000000"/>
                </a:solidFill>
                <a:effectLst/>
                <a:latin typeface="+mj-lt"/>
              </a:rPr>
              <a:t>tart-ups and small and medium-sized businesses, </a:t>
            </a:r>
          </a:p>
          <a:p>
            <a:pPr marL="285750" indent="-285750">
              <a:buFont typeface="Arial" panose="020B0604020202020204" pitchFamily="34" charset="0"/>
              <a:buChar char="•"/>
            </a:pPr>
            <a:r>
              <a:rPr lang="en-US" dirty="0">
                <a:solidFill>
                  <a:srgbClr val="000000"/>
                </a:solidFill>
                <a:latin typeface="+mj-lt"/>
              </a:rPr>
              <a:t>D</a:t>
            </a:r>
            <a:r>
              <a:rPr lang="en-US" sz="1800" dirty="0">
                <a:solidFill>
                  <a:srgbClr val="000000"/>
                </a:solidFill>
                <a:effectLst/>
                <a:latin typeface="+mj-lt"/>
              </a:rPr>
              <a:t>ata commons/public benefit data analysts,</a:t>
            </a:r>
          </a:p>
          <a:p>
            <a:pPr marL="285750" indent="-285750">
              <a:buFont typeface="Arial" panose="020B0604020202020204" pitchFamily="34" charset="0"/>
              <a:buChar char="•"/>
            </a:pPr>
            <a:r>
              <a:rPr lang="en-US" sz="1800" dirty="0">
                <a:solidFill>
                  <a:srgbClr val="000000"/>
                </a:solidFill>
                <a:effectLst/>
                <a:latin typeface="+mj-lt"/>
              </a:rPr>
              <a:t>New participants in the expert advice/representation function, which could include:</a:t>
            </a:r>
          </a:p>
          <a:p>
            <a:pPr marL="457200" marR="0">
              <a:spcBef>
                <a:spcPts val="0"/>
              </a:spcBef>
              <a:spcAft>
                <a:spcPts val="0"/>
              </a:spcAft>
              <a:buFont typeface="Arial" panose="020B0604020202020204" pitchFamily="34" charset="0"/>
              <a:buChar char="•"/>
            </a:pPr>
            <a:r>
              <a:rPr lang="en-US" sz="1600" dirty="0">
                <a:solidFill>
                  <a:srgbClr val="000000"/>
                </a:solidFill>
                <a:effectLst/>
                <a:latin typeface="+mj-lt"/>
              </a:rPr>
              <a:t>Telcos</a:t>
            </a:r>
          </a:p>
          <a:p>
            <a:pPr marL="457200" marR="0">
              <a:spcBef>
                <a:spcPts val="0"/>
              </a:spcBef>
              <a:spcAft>
                <a:spcPts val="0"/>
              </a:spcAft>
              <a:buFont typeface="Arial" panose="020B0604020202020204" pitchFamily="34" charset="0"/>
              <a:buChar char="•"/>
            </a:pPr>
            <a:r>
              <a:rPr lang="en-US" sz="1600" dirty="0">
                <a:solidFill>
                  <a:srgbClr val="000000"/>
                </a:solidFill>
                <a:effectLst/>
                <a:latin typeface="+mj-lt"/>
              </a:rPr>
              <a:t>Regional banks</a:t>
            </a:r>
          </a:p>
          <a:p>
            <a:pPr marL="457200" marR="0">
              <a:spcBef>
                <a:spcPts val="0"/>
              </a:spcBef>
              <a:spcAft>
                <a:spcPts val="0"/>
              </a:spcAft>
              <a:buFont typeface="Arial" panose="020B0604020202020204" pitchFamily="34" charset="0"/>
              <a:buChar char="•"/>
            </a:pPr>
            <a:r>
              <a:rPr lang="en-US" sz="1600" dirty="0">
                <a:solidFill>
                  <a:srgbClr val="000000"/>
                </a:solidFill>
                <a:effectLst/>
                <a:latin typeface="+mj-lt"/>
              </a:rPr>
              <a:t>Co-operatives</a:t>
            </a:r>
          </a:p>
          <a:p>
            <a:pPr marL="457200" marR="0">
              <a:spcBef>
                <a:spcPts val="0"/>
              </a:spcBef>
              <a:spcAft>
                <a:spcPts val="0"/>
              </a:spcAft>
              <a:buFont typeface="Arial" panose="020B0604020202020204" pitchFamily="34" charset="0"/>
              <a:buChar char="•"/>
            </a:pPr>
            <a:r>
              <a:rPr lang="en-US" sz="1600" dirty="0">
                <a:solidFill>
                  <a:srgbClr val="000000"/>
                </a:solidFill>
                <a:effectLst/>
                <a:latin typeface="+mj-lt"/>
              </a:rPr>
              <a:t>Professional associations</a:t>
            </a:r>
          </a:p>
          <a:p>
            <a:pPr marL="457200" marR="0">
              <a:spcBef>
                <a:spcPts val="0"/>
              </a:spcBef>
              <a:spcAft>
                <a:spcPts val="0"/>
              </a:spcAft>
              <a:buFont typeface="Arial" panose="020B0604020202020204" pitchFamily="34" charset="0"/>
              <a:buChar char="•"/>
            </a:pPr>
            <a:r>
              <a:rPr lang="en-US" sz="1600" dirty="0">
                <a:solidFill>
                  <a:srgbClr val="000000"/>
                </a:solidFill>
                <a:effectLst/>
                <a:latin typeface="+mj-lt"/>
              </a:rPr>
              <a:t>Accounting and legal firms</a:t>
            </a:r>
          </a:p>
          <a:p>
            <a:pPr marL="457200" marR="0">
              <a:spcBef>
                <a:spcPts val="0"/>
              </a:spcBef>
              <a:spcAft>
                <a:spcPts val="0"/>
              </a:spcAft>
              <a:buFont typeface="Arial" panose="020B0604020202020204" pitchFamily="34" charset="0"/>
              <a:buChar char="•"/>
            </a:pPr>
            <a:r>
              <a:rPr lang="en-US" sz="1600" dirty="0">
                <a:solidFill>
                  <a:srgbClr val="000000"/>
                </a:solidFill>
                <a:effectLst/>
                <a:latin typeface="+mj-lt"/>
              </a:rPr>
              <a:t>Industry associations</a:t>
            </a:r>
          </a:p>
          <a:p>
            <a:pPr marL="457200" marR="0">
              <a:spcBef>
                <a:spcPts val="0"/>
              </a:spcBef>
              <a:spcAft>
                <a:spcPts val="0"/>
              </a:spcAft>
              <a:buFont typeface="Arial" panose="020B0604020202020204" pitchFamily="34" charset="0"/>
              <a:buChar char="•"/>
            </a:pPr>
            <a:r>
              <a:rPr lang="en-US" sz="1600" dirty="0">
                <a:solidFill>
                  <a:srgbClr val="000000"/>
                </a:solidFill>
                <a:effectLst/>
                <a:latin typeface="+mj-lt"/>
              </a:rPr>
              <a:t>Banking, Insurance and financial service fiduciaries</a:t>
            </a:r>
          </a:p>
          <a:p>
            <a:pPr marL="457200" marR="0">
              <a:spcBef>
                <a:spcPts val="0"/>
              </a:spcBef>
              <a:spcAft>
                <a:spcPts val="0"/>
              </a:spcAft>
              <a:buFont typeface="Arial" panose="020B0604020202020204" pitchFamily="34" charset="0"/>
              <a:buChar char="•"/>
            </a:pPr>
            <a:r>
              <a:rPr lang="en-US" sz="1600" dirty="0">
                <a:solidFill>
                  <a:srgbClr val="000000"/>
                </a:solidFill>
                <a:effectLst/>
                <a:latin typeface="+mj-lt"/>
              </a:rPr>
              <a:t>Unions</a:t>
            </a:r>
          </a:p>
          <a:p>
            <a:pPr marL="457200" marR="0">
              <a:spcBef>
                <a:spcPts val="0"/>
              </a:spcBef>
              <a:spcAft>
                <a:spcPts val="0"/>
              </a:spcAft>
              <a:buFont typeface="Arial" panose="020B0604020202020204" pitchFamily="34" charset="0"/>
              <a:buChar char="•"/>
            </a:pPr>
            <a:r>
              <a:rPr lang="en-US" sz="1600" dirty="0">
                <a:solidFill>
                  <a:srgbClr val="000000"/>
                </a:solidFill>
                <a:effectLst/>
                <a:latin typeface="+mj-lt"/>
              </a:rPr>
              <a:t>Civil society organisations</a:t>
            </a:r>
          </a:p>
          <a:p>
            <a:pPr marL="457200" marR="0">
              <a:spcBef>
                <a:spcPts val="0"/>
              </a:spcBef>
              <a:spcAft>
                <a:spcPts val="0"/>
              </a:spcAft>
              <a:buFont typeface="Arial" panose="020B0604020202020204" pitchFamily="34" charset="0"/>
              <a:buChar char="•"/>
            </a:pPr>
            <a:r>
              <a:rPr lang="en-US" sz="1600" dirty="0">
                <a:solidFill>
                  <a:srgbClr val="000000"/>
                </a:solidFill>
                <a:effectLst/>
                <a:latin typeface="+mj-lt"/>
              </a:rPr>
              <a:t>Collection agencies</a:t>
            </a:r>
          </a:p>
          <a:p>
            <a:pPr marL="457200" marR="0">
              <a:spcBef>
                <a:spcPts val="0"/>
              </a:spcBef>
              <a:spcAft>
                <a:spcPts val="0"/>
              </a:spcAft>
              <a:buFont typeface="Arial" panose="020B0604020202020204" pitchFamily="34" charset="0"/>
              <a:buChar char="•"/>
            </a:pPr>
            <a:r>
              <a:rPr lang="en-US" sz="1600" dirty="0">
                <a:solidFill>
                  <a:srgbClr val="000000"/>
                </a:solidFill>
                <a:effectLst/>
                <a:latin typeface="+mj-lt"/>
              </a:rPr>
              <a:t>Domain name registrar</a:t>
            </a:r>
          </a:p>
          <a:p>
            <a:pPr marL="457200" marR="0">
              <a:spcBef>
                <a:spcPts val="0"/>
              </a:spcBef>
              <a:spcAft>
                <a:spcPts val="0"/>
              </a:spcAft>
              <a:buFont typeface="Arial" panose="020B0604020202020204" pitchFamily="34" charset="0"/>
              <a:buChar char="•"/>
            </a:pPr>
            <a:r>
              <a:rPr lang="en-US" sz="1600" dirty="0">
                <a:solidFill>
                  <a:srgbClr val="000000"/>
                </a:solidFill>
                <a:effectLst/>
                <a:latin typeface="+mj-lt"/>
              </a:rPr>
              <a:t>Regulated agents with existing fiduciary duty (e.g. health entities).</a:t>
            </a:r>
          </a:p>
          <a:p>
            <a:pPr marL="457200" marR="0">
              <a:spcBef>
                <a:spcPts val="0"/>
              </a:spcBef>
              <a:spcAft>
                <a:spcPts val="0"/>
              </a:spcAft>
              <a:buFont typeface="Arial" panose="020B0604020202020204" pitchFamily="34" charset="0"/>
              <a:buChar char="•"/>
            </a:pPr>
            <a:r>
              <a:rPr lang="en-US" sz="1600" dirty="0">
                <a:solidFill>
                  <a:srgbClr val="000000"/>
                </a:solidFill>
                <a:effectLst/>
                <a:latin typeface="+mj-lt"/>
              </a:rPr>
              <a:t>Industry-based independent advisory agents (e.g. auto and mobility)</a:t>
            </a:r>
          </a:p>
          <a:p>
            <a:pPr marL="457200" marR="0">
              <a:spcBef>
                <a:spcPts val="0"/>
              </a:spcBef>
              <a:spcAft>
                <a:spcPts val="0"/>
              </a:spcAft>
              <a:buFont typeface="Arial" panose="020B0604020202020204" pitchFamily="34" charset="0"/>
              <a:buChar char="•"/>
            </a:pPr>
            <a:r>
              <a:rPr lang="en-US" sz="1600" dirty="0">
                <a:solidFill>
                  <a:srgbClr val="000000"/>
                </a:solidFill>
                <a:effectLst/>
                <a:latin typeface="+mj-lt"/>
              </a:rPr>
              <a:t>Existing or start-up companies focused on data management and protection.</a:t>
            </a:r>
          </a:p>
          <a:p>
            <a:pPr marL="285750" indent="-285750">
              <a:buFont typeface="Arial" panose="020B0604020202020204" pitchFamily="34" charset="0"/>
              <a:buChar char="•"/>
            </a:pPr>
            <a:r>
              <a:rPr lang="en-US" dirty="0">
                <a:solidFill>
                  <a:srgbClr val="000000"/>
                </a:solidFill>
                <a:latin typeface="+mj-lt"/>
              </a:rPr>
              <a:t>D</a:t>
            </a:r>
            <a:r>
              <a:rPr lang="en-US" sz="1800" dirty="0">
                <a:solidFill>
                  <a:srgbClr val="000000"/>
                </a:solidFill>
                <a:effectLst/>
                <a:latin typeface="+mj-lt"/>
              </a:rPr>
              <a:t>ata </a:t>
            </a:r>
            <a:r>
              <a:rPr lang="en-US" sz="1800" dirty="0" err="1">
                <a:solidFill>
                  <a:srgbClr val="000000"/>
                </a:solidFill>
                <a:effectLst/>
                <a:latin typeface="+mj-lt"/>
              </a:rPr>
              <a:t>centres</a:t>
            </a:r>
            <a:r>
              <a:rPr lang="en-US" sz="1800" dirty="0">
                <a:solidFill>
                  <a:srgbClr val="000000"/>
                </a:solidFill>
                <a:effectLst/>
                <a:latin typeface="+mj-lt"/>
              </a:rPr>
              <a:t> and registries, and even </a:t>
            </a:r>
          </a:p>
          <a:p>
            <a:pPr marL="285750" indent="-285750">
              <a:buFont typeface="Arial" panose="020B0604020202020204" pitchFamily="34" charset="0"/>
              <a:buChar char="•"/>
            </a:pPr>
            <a:r>
              <a:rPr lang="en-US" dirty="0">
                <a:solidFill>
                  <a:srgbClr val="000000"/>
                </a:solidFill>
                <a:latin typeface="+mj-lt"/>
              </a:rPr>
              <a:t>D</a:t>
            </a:r>
            <a:r>
              <a:rPr lang="en-US" sz="1800" dirty="0">
                <a:solidFill>
                  <a:srgbClr val="000000"/>
                </a:solidFill>
                <a:effectLst/>
                <a:latin typeface="+mj-lt"/>
              </a:rPr>
              <a:t>igital service providers.</a:t>
            </a:r>
          </a:p>
        </p:txBody>
      </p:sp>
    </p:spTree>
    <p:extLst>
      <p:ext uri="{BB962C8B-B14F-4D97-AF65-F5344CB8AC3E}">
        <p14:creationId xmlns:p14="http://schemas.microsoft.com/office/powerpoint/2010/main" val="117485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91FBAFE-EF2B-460B-B3DF-99399CAFB8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2" imgH="338" progId="TCLayout.ActiveDocument.1">
                  <p:embed/>
                </p:oleObj>
              </mc:Choice>
              <mc:Fallback>
                <p:oleObj name="think-cell Slide" r:id="rId3" imgW="332" imgH="338" progId="TCLayout.ActiveDocument.1">
                  <p:embed/>
                  <p:pic>
                    <p:nvPicPr>
                      <p:cNvPr id="5" name="Object 4" hidden="1">
                        <a:extLst>
                          <a:ext uri="{FF2B5EF4-FFF2-40B4-BE49-F238E27FC236}">
                            <a16:creationId xmlns:a16="http://schemas.microsoft.com/office/drawing/2014/main" id="{691FBAFE-EF2B-460B-B3DF-99399CAFB8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Slide Number Placeholder 3">
            <a:extLst>
              <a:ext uri="{FF2B5EF4-FFF2-40B4-BE49-F238E27FC236}">
                <a16:creationId xmlns:a16="http://schemas.microsoft.com/office/drawing/2014/main" id="{8CC32166-B44E-8FD7-1E96-961EDDD1E9EF}"/>
              </a:ext>
            </a:extLst>
          </p:cNvPr>
          <p:cNvSpPr>
            <a:spLocks noGrp="1"/>
          </p:cNvSpPr>
          <p:nvPr>
            <p:ph type="sldNum" idx="4"/>
          </p:nvPr>
        </p:nvSpPr>
        <p:spPr>
          <a:xfrm>
            <a:off x="10722112" y="6306683"/>
            <a:ext cx="731600" cy="524800"/>
          </a:xfrm>
        </p:spPr>
        <p:txBody>
          <a:bodyPr/>
          <a:lstStyle/>
          <a:p>
            <a:fld id="{00000000-1234-1234-1234-123412341234}" type="slidenum">
              <a:rPr lang="en-GB" smtClean="0"/>
              <a:pPr/>
              <a:t>2</a:t>
            </a:fld>
            <a:endParaRPr lang="en-GB"/>
          </a:p>
        </p:txBody>
      </p:sp>
      <p:pic>
        <p:nvPicPr>
          <p:cNvPr id="2" name="Picture 1">
            <a:extLst>
              <a:ext uri="{FF2B5EF4-FFF2-40B4-BE49-F238E27FC236}">
                <a16:creationId xmlns:a16="http://schemas.microsoft.com/office/drawing/2014/main" id="{B99ED50D-0D96-11C9-BD23-570B1A49C708}"/>
              </a:ext>
            </a:extLst>
          </p:cNvPr>
          <p:cNvPicPr>
            <a:picLocks noChangeAspect="1"/>
          </p:cNvPicPr>
          <p:nvPr/>
        </p:nvPicPr>
        <p:blipFill>
          <a:blip r:embed="rId5">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297681" y="6473266"/>
            <a:ext cx="802119" cy="191634"/>
          </a:xfrm>
          <a:prstGeom prst="rect">
            <a:avLst/>
          </a:prstGeom>
          <a:noFill/>
          <a:ln>
            <a:noFill/>
          </a:ln>
        </p:spPr>
        <p:style>
          <a:lnRef idx="0">
            <a:scrgbClr r="0" g="0" b="0"/>
          </a:lnRef>
          <a:fillRef idx="0">
            <a:scrgbClr r="0" g="0" b="0"/>
          </a:fillRef>
          <a:effectRef idx="0">
            <a:scrgbClr r="0" g="0" b="0"/>
          </a:effectRef>
          <a:fontRef idx="minor">
            <a:schemeClr val="accent1"/>
          </a:fontRef>
        </p:style>
      </p:pic>
      <p:sp>
        <p:nvSpPr>
          <p:cNvPr id="7" name="Title 6">
            <a:extLst>
              <a:ext uri="{FF2B5EF4-FFF2-40B4-BE49-F238E27FC236}">
                <a16:creationId xmlns:a16="http://schemas.microsoft.com/office/drawing/2014/main" id="{07456FF2-B884-DD13-54B3-DF03CD58B322}"/>
              </a:ext>
            </a:extLst>
          </p:cNvPr>
          <p:cNvSpPr>
            <a:spLocks noGrp="1"/>
          </p:cNvSpPr>
          <p:nvPr>
            <p:ph type="title"/>
          </p:nvPr>
        </p:nvSpPr>
        <p:spPr>
          <a:xfrm>
            <a:off x="838200" y="365125"/>
            <a:ext cx="10515600" cy="590931"/>
          </a:xfrm>
        </p:spPr>
        <p:txBody>
          <a:bodyPr/>
          <a:lstStyle/>
          <a:p>
            <a:r>
              <a:rPr lang="en-US" dirty="0"/>
              <a:t>1. Who is GIDE?</a:t>
            </a:r>
          </a:p>
        </p:txBody>
      </p:sp>
      <p:sp>
        <p:nvSpPr>
          <p:cNvPr id="8" name="Content Placeholder 1">
            <a:extLst>
              <a:ext uri="{FF2B5EF4-FFF2-40B4-BE49-F238E27FC236}">
                <a16:creationId xmlns:a16="http://schemas.microsoft.com/office/drawing/2014/main" id="{1ACDDC0D-BF93-E1E2-5C6C-0A7D970FF95A}"/>
              </a:ext>
            </a:extLst>
          </p:cNvPr>
          <p:cNvSpPr>
            <a:spLocks noGrp="1"/>
          </p:cNvSpPr>
          <p:nvPr>
            <p:ph idx="1"/>
          </p:nvPr>
        </p:nvSpPr>
        <p:spPr>
          <a:xfrm>
            <a:off x="1043354" y="1194656"/>
            <a:ext cx="9442907" cy="1631216"/>
          </a:xfrm>
        </p:spPr>
        <p:txBody>
          <a:bodyPr/>
          <a:lstStyle/>
          <a:p>
            <a:pPr marL="0" marR="0" indent="0">
              <a:spcBef>
                <a:spcPts val="0"/>
              </a:spcBef>
              <a:spcAft>
                <a:spcPts val="0"/>
              </a:spcAft>
              <a:buNone/>
            </a:pPr>
            <a:r>
              <a:rPr lang="en-US" sz="2300" dirty="0">
                <a:solidFill>
                  <a:srgbClr val="000000"/>
                </a:solidFill>
                <a:effectLst/>
                <a:latin typeface="+mj-lt"/>
                <a:ea typeface="Garamond" panose="02020404030301010803" pitchFamily="18" charset="0"/>
                <a:cs typeface="Garamond" panose="02020404030301010803" pitchFamily="18" charset="0"/>
              </a:rPr>
              <a:t>The Global Initiative for Digital Empowerment (GIDE) is a non-partisan, international non-profit organization founded to give people a voice and control over how the data about them is collected, stored, and used. We advocate raising the values that prioritize the well-being and rights of people, both individuals and as representatives of communities and democracies, as the main drivers of the decision-making processes in the digital economy. </a:t>
            </a:r>
          </a:p>
          <a:p>
            <a:pPr marL="0" marR="0" indent="0">
              <a:spcBef>
                <a:spcPts val="0"/>
              </a:spcBef>
              <a:spcAft>
                <a:spcPts val="0"/>
              </a:spcAft>
              <a:buNone/>
            </a:pPr>
            <a:endParaRPr lang="en-US" sz="2300" dirty="0">
              <a:solidFill>
                <a:srgbClr val="000000"/>
              </a:solidFill>
              <a:latin typeface="+mj-lt"/>
              <a:ea typeface="Garamond" panose="02020404030301010803" pitchFamily="18" charset="0"/>
              <a:cs typeface="Garamond" panose="02020404030301010803" pitchFamily="18" charset="0"/>
            </a:endParaRPr>
          </a:p>
          <a:p>
            <a:pPr marL="0" marR="0" indent="0">
              <a:spcBef>
                <a:spcPts val="0"/>
              </a:spcBef>
              <a:spcAft>
                <a:spcPts val="0"/>
              </a:spcAft>
              <a:buNone/>
            </a:pPr>
            <a:r>
              <a:rPr lang="en-US" sz="2300" dirty="0">
                <a:solidFill>
                  <a:srgbClr val="000000"/>
                </a:solidFill>
                <a:effectLst/>
                <a:latin typeface="+mj-lt"/>
                <a:ea typeface="Garamond" panose="02020404030301010803" pitchFamily="18" charset="0"/>
                <a:cs typeface="Garamond" panose="02020404030301010803" pitchFamily="18" charset="0"/>
              </a:rPr>
              <a:t>GIDE has </a:t>
            </a:r>
            <a:r>
              <a:rPr lang="en-US" sz="2300" dirty="0">
                <a:latin typeface="+mj-lt"/>
              </a:rPr>
              <a:t>over 100 international specialists including policy experts, researchers, Internet technical experts, business people, online and security specialists and others.  Forty percent of the members are from Europe.</a:t>
            </a:r>
          </a:p>
          <a:p>
            <a:pPr marL="0" marR="0" indent="0">
              <a:spcBef>
                <a:spcPts val="0"/>
              </a:spcBef>
              <a:spcAft>
                <a:spcPts val="0"/>
              </a:spcAft>
              <a:buNone/>
            </a:pPr>
            <a:endParaRPr lang="en-US" sz="2300" dirty="0">
              <a:latin typeface="+mj-lt"/>
            </a:endParaRPr>
          </a:p>
          <a:p>
            <a:pPr marL="0" marR="0" indent="0">
              <a:spcBef>
                <a:spcPts val="0"/>
              </a:spcBef>
              <a:spcAft>
                <a:spcPts val="0"/>
              </a:spcAft>
              <a:buNone/>
            </a:pPr>
            <a:r>
              <a:rPr lang="en-US" sz="2300" dirty="0">
                <a:effectLst/>
                <a:latin typeface="+mj-lt"/>
                <a:ea typeface="Times New Roman" panose="02020603050405020304" pitchFamily="18" charset="0"/>
              </a:rPr>
              <a:t>GIDE has been supported by</a:t>
            </a:r>
            <a:r>
              <a:rPr lang="en-US" sz="2300" dirty="0">
                <a:latin typeface="+mj-lt"/>
                <a:ea typeface="Times New Roman" panose="02020603050405020304" pitchFamily="18" charset="0"/>
              </a:rPr>
              <a:t> the NEW INSTITUTE in Hamburg and the Global Solutions Initiative in Berlin.</a:t>
            </a:r>
            <a:endParaRPr lang="en-US" sz="2300" dirty="0">
              <a:effectLst/>
              <a:latin typeface="+mj-lt"/>
              <a:ea typeface="Times New Roman" panose="02020603050405020304" pitchFamily="18" charset="0"/>
            </a:endParaRPr>
          </a:p>
          <a:p>
            <a:pPr marL="0" marR="228600" indent="0">
              <a:spcBef>
                <a:spcPts val="0"/>
              </a:spcBef>
              <a:spcAft>
                <a:spcPts val="0"/>
              </a:spcAft>
              <a:buNone/>
              <a:tabLst>
                <a:tab pos="2971800" algn="ctr"/>
                <a:tab pos="5943600" algn="r"/>
              </a:tabLst>
            </a:pPr>
            <a:endParaRPr lang="en-US" dirty="0">
              <a:latin typeface="+mj-lt"/>
            </a:endParaRPr>
          </a:p>
          <a:p>
            <a:pPr marL="0" lvl="0" indent="0" algn="ctr">
              <a:lnSpc>
                <a:spcPct val="90000"/>
              </a:lnSpc>
              <a:buNone/>
            </a:pPr>
            <a:endParaRPr lang="en-US" dirty="0">
              <a:latin typeface="+mj-lt"/>
            </a:endParaRPr>
          </a:p>
          <a:p>
            <a:pPr marL="0" indent="0">
              <a:lnSpc>
                <a:spcPct val="90000"/>
              </a:lnSpc>
              <a:buNone/>
            </a:pPr>
            <a:endParaRPr lang="en-US" dirty="0"/>
          </a:p>
        </p:txBody>
      </p:sp>
    </p:spTree>
    <p:extLst>
      <p:ext uri="{BB962C8B-B14F-4D97-AF65-F5344CB8AC3E}">
        <p14:creationId xmlns:p14="http://schemas.microsoft.com/office/powerpoint/2010/main" val="121935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9451639-563F-CA7B-8713-C2D7B410FF9D}"/>
              </a:ext>
            </a:extLst>
          </p:cNvPr>
          <p:cNvGraphicFramePr>
            <a:graphicFrameLocks noChangeAspect="1"/>
          </p:cNvGraphicFramePr>
          <p:nvPr>
            <p:custDataLst>
              <p:tags r:id="rId1"/>
            </p:custDataLst>
            <p:extLst>
              <p:ext uri="{D42A27DB-BD31-4B8C-83A1-F6EECF244321}">
                <p14:modId xmlns:p14="http://schemas.microsoft.com/office/powerpoint/2010/main" val="3903470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2" imgH="338" progId="TCLayout.ActiveDocument.1">
                  <p:embed/>
                </p:oleObj>
              </mc:Choice>
              <mc:Fallback>
                <p:oleObj name="think-cell Slide" r:id="rId3" imgW="332" imgH="338" progId="TCLayout.ActiveDocument.1">
                  <p:embed/>
                  <p:pic>
                    <p:nvPicPr>
                      <p:cNvPr id="4" name="Object 3" hidden="1">
                        <a:extLst>
                          <a:ext uri="{FF2B5EF4-FFF2-40B4-BE49-F238E27FC236}">
                            <a16:creationId xmlns:a16="http://schemas.microsoft.com/office/drawing/2014/main" id="{F9451639-563F-CA7B-8713-C2D7B410FF9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9C53E13-A1E9-124A-8831-E12C8B756425}"/>
              </a:ext>
            </a:extLst>
          </p:cNvPr>
          <p:cNvSpPr>
            <a:spLocks noGrp="1"/>
          </p:cNvSpPr>
          <p:nvPr>
            <p:ph type="title"/>
          </p:nvPr>
        </p:nvSpPr>
        <p:spPr>
          <a:xfrm>
            <a:off x="838200" y="2665427"/>
            <a:ext cx="10515600" cy="2086725"/>
          </a:xfrm>
        </p:spPr>
        <p:txBody>
          <a:bodyPr vert="horz"/>
          <a:lstStyle/>
          <a:p>
            <a:pPr algn="ctr"/>
            <a:r>
              <a:rPr lang="en-US" sz="4800" dirty="0">
                <a:solidFill>
                  <a:schemeClr val="bg1"/>
                </a:solidFill>
              </a:rPr>
              <a:t>Thank you.</a:t>
            </a:r>
            <a:br>
              <a:rPr lang="en-US" sz="4800" dirty="0">
                <a:solidFill>
                  <a:schemeClr val="bg1"/>
                </a:solidFill>
              </a:rPr>
            </a:br>
            <a:br>
              <a:rPr lang="en-US" sz="4800" dirty="0">
                <a:solidFill>
                  <a:schemeClr val="bg1"/>
                </a:solidFill>
              </a:rPr>
            </a:br>
            <a:r>
              <a:rPr lang="en-US" sz="4800" dirty="0" err="1">
                <a:solidFill>
                  <a:schemeClr val="bg1"/>
                </a:solidFill>
              </a:rPr>
              <a:t>info@thegide.org</a:t>
            </a:r>
            <a:endParaRPr lang="en-US" sz="4800" dirty="0">
              <a:solidFill>
                <a:schemeClr val="bg1"/>
              </a:solidFill>
            </a:endParaRPr>
          </a:p>
        </p:txBody>
      </p:sp>
      <p:sp>
        <p:nvSpPr>
          <p:cNvPr id="2" name="Slide Number Placeholder 1">
            <a:extLst>
              <a:ext uri="{FF2B5EF4-FFF2-40B4-BE49-F238E27FC236}">
                <a16:creationId xmlns:a16="http://schemas.microsoft.com/office/drawing/2014/main" id="{87DE67C2-BE02-3868-57B8-BFBA79C4549E}"/>
              </a:ext>
            </a:extLst>
          </p:cNvPr>
          <p:cNvSpPr>
            <a:spLocks noGrp="1"/>
          </p:cNvSpPr>
          <p:nvPr>
            <p:ph type="sldNum" idx="4"/>
          </p:nvPr>
        </p:nvSpPr>
        <p:spPr/>
        <p:txBody>
          <a:bodyPr/>
          <a:lstStyle/>
          <a:p>
            <a:fld id="{00000000-1234-1234-1234-123412341234}" type="slidenum">
              <a:rPr lang="en-GB" smtClean="0"/>
              <a:pPr/>
              <a:t>29</a:t>
            </a:fld>
            <a:endParaRPr lang="en-GB"/>
          </a:p>
        </p:txBody>
      </p:sp>
      <p:pic>
        <p:nvPicPr>
          <p:cNvPr id="5" name="Picture 4">
            <a:extLst>
              <a:ext uri="{FF2B5EF4-FFF2-40B4-BE49-F238E27FC236}">
                <a16:creationId xmlns:a16="http://schemas.microsoft.com/office/drawing/2014/main" id="{D3D61C24-6BCA-16B3-2199-2E836FDF54C5}"/>
              </a:ext>
            </a:extLst>
          </p:cNvPr>
          <p:cNvPicPr>
            <a:picLocks noChangeAspect="1"/>
          </p:cNvPicPr>
          <p:nvPr/>
        </p:nvPicPr>
        <p:blipFill>
          <a:blip r:embed="rId5">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297681" y="6473266"/>
            <a:ext cx="802119" cy="191634"/>
          </a:xfrm>
          <a:prstGeom prst="rect">
            <a:avLst/>
          </a:prstGeom>
          <a:noFill/>
          <a:ln>
            <a:noFill/>
          </a:ln>
        </p:spPr>
        <p:style>
          <a:lnRef idx="0">
            <a:scrgbClr r="0" g="0" b="0"/>
          </a:lnRef>
          <a:fillRef idx="0">
            <a:scrgbClr r="0" g="0" b="0"/>
          </a:fillRef>
          <a:effectRef idx="0">
            <a:scrgbClr r="0" g="0" b="0"/>
          </a:effectRef>
          <a:fontRef idx="minor">
            <a:schemeClr val="accent1"/>
          </a:fontRef>
        </p:style>
      </p:pic>
    </p:spTree>
    <p:extLst>
      <p:ext uri="{BB962C8B-B14F-4D97-AF65-F5344CB8AC3E}">
        <p14:creationId xmlns:p14="http://schemas.microsoft.com/office/powerpoint/2010/main" val="137494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E9F6491-B53B-98F1-64C4-DD13071C10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4355" y="956056"/>
            <a:ext cx="9013057" cy="5536819"/>
          </a:xfrm>
        </p:spPr>
      </p:pic>
      <p:sp>
        <p:nvSpPr>
          <p:cNvPr id="3" name="Title 2">
            <a:extLst>
              <a:ext uri="{FF2B5EF4-FFF2-40B4-BE49-F238E27FC236}">
                <a16:creationId xmlns:a16="http://schemas.microsoft.com/office/drawing/2014/main" id="{1693BCCB-4245-304D-7689-6D687E2997CF}"/>
              </a:ext>
            </a:extLst>
          </p:cNvPr>
          <p:cNvSpPr>
            <a:spLocks noGrp="1"/>
          </p:cNvSpPr>
          <p:nvPr>
            <p:ph type="title"/>
          </p:nvPr>
        </p:nvSpPr>
        <p:spPr/>
        <p:txBody>
          <a:bodyPr/>
          <a:lstStyle/>
          <a:p>
            <a:r>
              <a:rPr lang="en-US" b="1" dirty="0"/>
              <a:t>Our Chairs</a:t>
            </a:r>
          </a:p>
        </p:txBody>
      </p:sp>
      <p:sp>
        <p:nvSpPr>
          <p:cNvPr id="4" name="Slide Number Placeholder 3">
            <a:extLst>
              <a:ext uri="{FF2B5EF4-FFF2-40B4-BE49-F238E27FC236}">
                <a16:creationId xmlns:a16="http://schemas.microsoft.com/office/drawing/2014/main" id="{B2971B0E-D201-BA45-31A6-67647E30A075}"/>
              </a:ext>
            </a:extLst>
          </p:cNvPr>
          <p:cNvSpPr>
            <a:spLocks noGrp="1"/>
          </p:cNvSpPr>
          <p:nvPr>
            <p:ph type="sldNum" idx="4"/>
          </p:nvPr>
        </p:nvSpPr>
        <p:spPr/>
        <p:txBody>
          <a:bodyPr/>
          <a:lstStyle/>
          <a:p>
            <a:fld id="{00000000-1234-1234-1234-123412341234}" type="slidenum">
              <a:rPr lang="en-GB" smtClean="0"/>
              <a:pPr/>
              <a:t>3</a:t>
            </a:fld>
            <a:endParaRPr lang="en-GB"/>
          </a:p>
        </p:txBody>
      </p:sp>
    </p:spTree>
    <p:extLst>
      <p:ext uri="{BB962C8B-B14F-4D97-AF65-F5344CB8AC3E}">
        <p14:creationId xmlns:p14="http://schemas.microsoft.com/office/powerpoint/2010/main" val="405640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91FBAFE-EF2B-460B-B3DF-99399CAFB8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2" imgH="338" progId="TCLayout.ActiveDocument.1">
                  <p:embed/>
                </p:oleObj>
              </mc:Choice>
              <mc:Fallback>
                <p:oleObj name="think-cell Slide" r:id="rId3" imgW="332" imgH="338" progId="TCLayout.ActiveDocument.1">
                  <p:embed/>
                  <p:pic>
                    <p:nvPicPr>
                      <p:cNvPr id="5" name="Object 4" hidden="1">
                        <a:extLst>
                          <a:ext uri="{FF2B5EF4-FFF2-40B4-BE49-F238E27FC236}">
                            <a16:creationId xmlns:a16="http://schemas.microsoft.com/office/drawing/2014/main" id="{691FBAFE-EF2B-460B-B3DF-99399CAFB8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Slide Number Placeholder 3">
            <a:extLst>
              <a:ext uri="{FF2B5EF4-FFF2-40B4-BE49-F238E27FC236}">
                <a16:creationId xmlns:a16="http://schemas.microsoft.com/office/drawing/2014/main" id="{8CC32166-B44E-8FD7-1E96-961EDDD1E9EF}"/>
              </a:ext>
            </a:extLst>
          </p:cNvPr>
          <p:cNvSpPr>
            <a:spLocks noGrp="1"/>
          </p:cNvSpPr>
          <p:nvPr>
            <p:ph type="sldNum" idx="4"/>
          </p:nvPr>
        </p:nvSpPr>
        <p:spPr>
          <a:xfrm>
            <a:off x="10722112" y="6306683"/>
            <a:ext cx="731600" cy="524800"/>
          </a:xfrm>
        </p:spPr>
        <p:txBody>
          <a:bodyPr/>
          <a:lstStyle/>
          <a:p>
            <a:fld id="{00000000-1234-1234-1234-123412341234}" type="slidenum">
              <a:rPr lang="en-GB" smtClean="0"/>
              <a:pPr/>
              <a:t>4</a:t>
            </a:fld>
            <a:endParaRPr lang="en-GB"/>
          </a:p>
        </p:txBody>
      </p:sp>
      <p:pic>
        <p:nvPicPr>
          <p:cNvPr id="2" name="Picture 1">
            <a:extLst>
              <a:ext uri="{FF2B5EF4-FFF2-40B4-BE49-F238E27FC236}">
                <a16:creationId xmlns:a16="http://schemas.microsoft.com/office/drawing/2014/main" id="{B99ED50D-0D96-11C9-BD23-570B1A49C708}"/>
              </a:ext>
            </a:extLst>
          </p:cNvPr>
          <p:cNvPicPr>
            <a:picLocks noChangeAspect="1"/>
          </p:cNvPicPr>
          <p:nvPr/>
        </p:nvPicPr>
        <p:blipFill>
          <a:blip r:embed="rId5">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297681" y="6473266"/>
            <a:ext cx="802119" cy="191634"/>
          </a:xfrm>
          <a:prstGeom prst="rect">
            <a:avLst/>
          </a:prstGeom>
          <a:noFill/>
          <a:ln>
            <a:noFill/>
          </a:ln>
        </p:spPr>
        <p:style>
          <a:lnRef idx="0">
            <a:scrgbClr r="0" g="0" b="0"/>
          </a:lnRef>
          <a:fillRef idx="0">
            <a:scrgbClr r="0" g="0" b="0"/>
          </a:fillRef>
          <a:effectRef idx="0">
            <a:scrgbClr r="0" g="0" b="0"/>
          </a:effectRef>
          <a:fontRef idx="minor">
            <a:schemeClr val="accent1"/>
          </a:fontRef>
        </p:style>
      </p:pic>
      <p:sp>
        <p:nvSpPr>
          <p:cNvPr id="7" name="Title 6">
            <a:extLst>
              <a:ext uri="{FF2B5EF4-FFF2-40B4-BE49-F238E27FC236}">
                <a16:creationId xmlns:a16="http://schemas.microsoft.com/office/drawing/2014/main" id="{07456FF2-B884-DD13-54B3-DF03CD58B322}"/>
              </a:ext>
            </a:extLst>
          </p:cNvPr>
          <p:cNvSpPr>
            <a:spLocks noGrp="1"/>
          </p:cNvSpPr>
          <p:nvPr>
            <p:ph type="title"/>
          </p:nvPr>
        </p:nvSpPr>
        <p:spPr>
          <a:xfrm>
            <a:off x="838200" y="365125"/>
            <a:ext cx="10515600" cy="590931"/>
          </a:xfrm>
        </p:spPr>
        <p:txBody>
          <a:bodyPr/>
          <a:lstStyle/>
          <a:p>
            <a:r>
              <a:rPr lang="en-US" dirty="0"/>
              <a:t>2. History of the IDEA initiative</a:t>
            </a:r>
          </a:p>
        </p:txBody>
      </p:sp>
    </p:spTree>
    <p:extLst>
      <p:ext uri="{BB962C8B-B14F-4D97-AF65-F5344CB8AC3E}">
        <p14:creationId xmlns:p14="http://schemas.microsoft.com/office/powerpoint/2010/main" val="346852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91FBAFE-EF2B-460B-B3DF-99399CAFB8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2" imgH="338" progId="TCLayout.ActiveDocument.1">
                  <p:embed/>
                </p:oleObj>
              </mc:Choice>
              <mc:Fallback>
                <p:oleObj name="think-cell Slide" r:id="rId3" imgW="332" imgH="338" progId="TCLayout.ActiveDocument.1">
                  <p:embed/>
                  <p:pic>
                    <p:nvPicPr>
                      <p:cNvPr id="5" name="Object 4" hidden="1">
                        <a:extLst>
                          <a:ext uri="{FF2B5EF4-FFF2-40B4-BE49-F238E27FC236}">
                            <a16:creationId xmlns:a16="http://schemas.microsoft.com/office/drawing/2014/main" id="{691FBAFE-EF2B-460B-B3DF-99399CAFB8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Slide Number Placeholder 3">
            <a:extLst>
              <a:ext uri="{FF2B5EF4-FFF2-40B4-BE49-F238E27FC236}">
                <a16:creationId xmlns:a16="http://schemas.microsoft.com/office/drawing/2014/main" id="{8CC32166-B44E-8FD7-1E96-961EDDD1E9EF}"/>
              </a:ext>
            </a:extLst>
          </p:cNvPr>
          <p:cNvSpPr>
            <a:spLocks noGrp="1"/>
          </p:cNvSpPr>
          <p:nvPr>
            <p:ph type="sldNum" idx="4"/>
          </p:nvPr>
        </p:nvSpPr>
        <p:spPr>
          <a:xfrm>
            <a:off x="10722112" y="6306683"/>
            <a:ext cx="731600" cy="524800"/>
          </a:xfrm>
        </p:spPr>
        <p:txBody>
          <a:bodyPr/>
          <a:lstStyle/>
          <a:p>
            <a:fld id="{00000000-1234-1234-1234-123412341234}" type="slidenum">
              <a:rPr lang="en-GB" smtClean="0"/>
              <a:pPr/>
              <a:t>5</a:t>
            </a:fld>
            <a:endParaRPr lang="en-GB"/>
          </a:p>
        </p:txBody>
      </p:sp>
      <p:pic>
        <p:nvPicPr>
          <p:cNvPr id="2" name="Picture 1">
            <a:extLst>
              <a:ext uri="{FF2B5EF4-FFF2-40B4-BE49-F238E27FC236}">
                <a16:creationId xmlns:a16="http://schemas.microsoft.com/office/drawing/2014/main" id="{B99ED50D-0D96-11C9-BD23-570B1A49C708}"/>
              </a:ext>
            </a:extLst>
          </p:cNvPr>
          <p:cNvPicPr>
            <a:picLocks noChangeAspect="1"/>
          </p:cNvPicPr>
          <p:nvPr/>
        </p:nvPicPr>
        <p:blipFill>
          <a:blip r:embed="rId5">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297681" y="6473266"/>
            <a:ext cx="802119" cy="191634"/>
          </a:xfrm>
          <a:prstGeom prst="rect">
            <a:avLst/>
          </a:prstGeom>
          <a:noFill/>
          <a:ln>
            <a:noFill/>
          </a:ln>
        </p:spPr>
        <p:style>
          <a:lnRef idx="0">
            <a:scrgbClr r="0" g="0" b="0"/>
          </a:lnRef>
          <a:fillRef idx="0">
            <a:scrgbClr r="0" g="0" b="0"/>
          </a:fillRef>
          <a:effectRef idx="0">
            <a:scrgbClr r="0" g="0" b="0"/>
          </a:effectRef>
          <a:fontRef idx="minor">
            <a:schemeClr val="accent1"/>
          </a:fontRef>
        </p:style>
      </p:pic>
      <p:sp>
        <p:nvSpPr>
          <p:cNvPr id="7" name="Title 6">
            <a:extLst>
              <a:ext uri="{FF2B5EF4-FFF2-40B4-BE49-F238E27FC236}">
                <a16:creationId xmlns:a16="http://schemas.microsoft.com/office/drawing/2014/main" id="{07456FF2-B884-DD13-54B3-DF03CD58B322}"/>
              </a:ext>
            </a:extLst>
          </p:cNvPr>
          <p:cNvSpPr>
            <a:spLocks noGrp="1"/>
          </p:cNvSpPr>
          <p:nvPr>
            <p:ph type="title"/>
          </p:nvPr>
        </p:nvSpPr>
        <p:spPr>
          <a:xfrm>
            <a:off x="838200" y="365125"/>
            <a:ext cx="10515600" cy="590931"/>
          </a:xfrm>
        </p:spPr>
        <p:txBody>
          <a:bodyPr/>
          <a:lstStyle/>
          <a:p>
            <a:r>
              <a:rPr lang="en-US" dirty="0"/>
              <a:t>2. History of the IDEA initiative</a:t>
            </a:r>
          </a:p>
        </p:txBody>
      </p:sp>
      <p:sp>
        <p:nvSpPr>
          <p:cNvPr id="8" name="Content Placeholder 1">
            <a:extLst>
              <a:ext uri="{FF2B5EF4-FFF2-40B4-BE49-F238E27FC236}">
                <a16:creationId xmlns:a16="http://schemas.microsoft.com/office/drawing/2014/main" id="{1ACDDC0D-BF93-E1E2-5C6C-0A7D970FF95A}"/>
              </a:ext>
            </a:extLst>
          </p:cNvPr>
          <p:cNvSpPr>
            <a:spLocks noGrp="1"/>
          </p:cNvSpPr>
          <p:nvPr>
            <p:ph idx="1"/>
          </p:nvPr>
        </p:nvSpPr>
        <p:spPr>
          <a:xfrm>
            <a:off x="1043355" y="1487731"/>
            <a:ext cx="9144000" cy="1631216"/>
          </a:xfrm>
        </p:spPr>
        <p:txBody>
          <a:bodyPr/>
          <a:lstStyle/>
          <a:p>
            <a:pPr algn="just"/>
            <a:r>
              <a:rPr lang="en-US" sz="2400" dirty="0">
                <a:effectLst/>
                <a:latin typeface="+mj-lt"/>
                <a:ea typeface="Times New Roman" panose="02020603050405020304" pitchFamily="18" charset="0"/>
              </a:rPr>
              <a:t>2019: Research commenced</a:t>
            </a:r>
          </a:p>
          <a:p>
            <a:pPr marL="0" marR="228600" indent="0">
              <a:spcBef>
                <a:spcPts val="0"/>
              </a:spcBef>
              <a:spcAft>
                <a:spcPts val="0"/>
              </a:spcAft>
              <a:buNone/>
              <a:tabLst>
                <a:tab pos="2971800" algn="ctr"/>
                <a:tab pos="5943600" algn="r"/>
              </a:tabLst>
            </a:pPr>
            <a:endParaRPr lang="en-US" dirty="0">
              <a:latin typeface="+mj-lt"/>
            </a:endParaRPr>
          </a:p>
          <a:p>
            <a:pPr marL="0" lvl="0" indent="0" algn="ctr">
              <a:lnSpc>
                <a:spcPct val="90000"/>
              </a:lnSpc>
              <a:buNone/>
            </a:pPr>
            <a:endParaRPr lang="en-US" dirty="0">
              <a:latin typeface="+mj-lt"/>
            </a:endParaRPr>
          </a:p>
          <a:p>
            <a:pPr marL="0" indent="0">
              <a:lnSpc>
                <a:spcPct val="90000"/>
              </a:lnSpc>
              <a:buNone/>
            </a:pPr>
            <a:endParaRPr lang="en-US" dirty="0"/>
          </a:p>
        </p:txBody>
      </p:sp>
    </p:spTree>
    <p:extLst>
      <p:ext uri="{BB962C8B-B14F-4D97-AF65-F5344CB8AC3E}">
        <p14:creationId xmlns:p14="http://schemas.microsoft.com/office/powerpoint/2010/main" val="135636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91FBAFE-EF2B-460B-B3DF-99399CAFB8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2" imgH="338" progId="TCLayout.ActiveDocument.1">
                  <p:embed/>
                </p:oleObj>
              </mc:Choice>
              <mc:Fallback>
                <p:oleObj name="think-cell Slide" r:id="rId3" imgW="332" imgH="338" progId="TCLayout.ActiveDocument.1">
                  <p:embed/>
                  <p:pic>
                    <p:nvPicPr>
                      <p:cNvPr id="5" name="Object 4" hidden="1">
                        <a:extLst>
                          <a:ext uri="{FF2B5EF4-FFF2-40B4-BE49-F238E27FC236}">
                            <a16:creationId xmlns:a16="http://schemas.microsoft.com/office/drawing/2014/main" id="{691FBAFE-EF2B-460B-B3DF-99399CAFB8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Slide Number Placeholder 3">
            <a:extLst>
              <a:ext uri="{FF2B5EF4-FFF2-40B4-BE49-F238E27FC236}">
                <a16:creationId xmlns:a16="http://schemas.microsoft.com/office/drawing/2014/main" id="{8CC32166-B44E-8FD7-1E96-961EDDD1E9EF}"/>
              </a:ext>
            </a:extLst>
          </p:cNvPr>
          <p:cNvSpPr>
            <a:spLocks noGrp="1"/>
          </p:cNvSpPr>
          <p:nvPr>
            <p:ph type="sldNum" idx="4"/>
          </p:nvPr>
        </p:nvSpPr>
        <p:spPr>
          <a:xfrm>
            <a:off x="10722112" y="6306683"/>
            <a:ext cx="731600" cy="524800"/>
          </a:xfrm>
        </p:spPr>
        <p:txBody>
          <a:bodyPr/>
          <a:lstStyle/>
          <a:p>
            <a:fld id="{00000000-1234-1234-1234-123412341234}" type="slidenum">
              <a:rPr lang="en-GB" smtClean="0"/>
              <a:pPr/>
              <a:t>6</a:t>
            </a:fld>
            <a:endParaRPr lang="en-GB"/>
          </a:p>
        </p:txBody>
      </p:sp>
      <p:pic>
        <p:nvPicPr>
          <p:cNvPr id="2" name="Picture 1">
            <a:extLst>
              <a:ext uri="{FF2B5EF4-FFF2-40B4-BE49-F238E27FC236}">
                <a16:creationId xmlns:a16="http://schemas.microsoft.com/office/drawing/2014/main" id="{B99ED50D-0D96-11C9-BD23-570B1A49C708}"/>
              </a:ext>
            </a:extLst>
          </p:cNvPr>
          <p:cNvPicPr>
            <a:picLocks noChangeAspect="1"/>
          </p:cNvPicPr>
          <p:nvPr/>
        </p:nvPicPr>
        <p:blipFill>
          <a:blip r:embed="rId5">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297681" y="6473266"/>
            <a:ext cx="802119" cy="191634"/>
          </a:xfrm>
          <a:prstGeom prst="rect">
            <a:avLst/>
          </a:prstGeom>
          <a:noFill/>
          <a:ln>
            <a:noFill/>
          </a:ln>
        </p:spPr>
        <p:style>
          <a:lnRef idx="0">
            <a:scrgbClr r="0" g="0" b="0"/>
          </a:lnRef>
          <a:fillRef idx="0">
            <a:scrgbClr r="0" g="0" b="0"/>
          </a:fillRef>
          <a:effectRef idx="0">
            <a:scrgbClr r="0" g="0" b="0"/>
          </a:effectRef>
          <a:fontRef idx="minor">
            <a:schemeClr val="accent1"/>
          </a:fontRef>
        </p:style>
      </p:pic>
      <p:sp>
        <p:nvSpPr>
          <p:cNvPr id="7" name="Title 6">
            <a:extLst>
              <a:ext uri="{FF2B5EF4-FFF2-40B4-BE49-F238E27FC236}">
                <a16:creationId xmlns:a16="http://schemas.microsoft.com/office/drawing/2014/main" id="{07456FF2-B884-DD13-54B3-DF03CD58B322}"/>
              </a:ext>
            </a:extLst>
          </p:cNvPr>
          <p:cNvSpPr>
            <a:spLocks noGrp="1"/>
          </p:cNvSpPr>
          <p:nvPr>
            <p:ph type="title"/>
          </p:nvPr>
        </p:nvSpPr>
        <p:spPr>
          <a:xfrm>
            <a:off x="838200" y="365125"/>
            <a:ext cx="10515600" cy="590931"/>
          </a:xfrm>
        </p:spPr>
        <p:txBody>
          <a:bodyPr/>
          <a:lstStyle/>
          <a:p>
            <a:r>
              <a:rPr lang="en-US" dirty="0"/>
              <a:t>2. History of the IDEA initiative</a:t>
            </a:r>
          </a:p>
        </p:txBody>
      </p:sp>
      <p:sp>
        <p:nvSpPr>
          <p:cNvPr id="8" name="Content Placeholder 1">
            <a:extLst>
              <a:ext uri="{FF2B5EF4-FFF2-40B4-BE49-F238E27FC236}">
                <a16:creationId xmlns:a16="http://schemas.microsoft.com/office/drawing/2014/main" id="{1ACDDC0D-BF93-E1E2-5C6C-0A7D970FF95A}"/>
              </a:ext>
            </a:extLst>
          </p:cNvPr>
          <p:cNvSpPr>
            <a:spLocks noGrp="1"/>
          </p:cNvSpPr>
          <p:nvPr>
            <p:ph idx="1"/>
          </p:nvPr>
        </p:nvSpPr>
        <p:spPr>
          <a:xfrm>
            <a:off x="1043355" y="1487731"/>
            <a:ext cx="9144000" cy="1631216"/>
          </a:xfrm>
        </p:spPr>
        <p:txBody>
          <a:bodyPr/>
          <a:lstStyle/>
          <a:p>
            <a:pPr algn="just"/>
            <a:r>
              <a:rPr lang="en-US" sz="2400" dirty="0">
                <a:effectLst/>
                <a:latin typeface="+mj-lt"/>
                <a:ea typeface="Times New Roman" panose="02020603050405020304" pitchFamily="18" charset="0"/>
              </a:rPr>
              <a:t>2019: Research commenced </a:t>
            </a:r>
          </a:p>
          <a:p>
            <a:pPr algn="just"/>
            <a:r>
              <a:rPr lang="en-US" sz="2400" dirty="0">
                <a:effectLst/>
                <a:latin typeface="+mj-lt"/>
                <a:ea typeface="Times New Roman" panose="02020603050405020304" pitchFamily="18" charset="0"/>
              </a:rPr>
              <a:t>2022: Launched </a:t>
            </a:r>
            <a:r>
              <a:rPr lang="en-US" sz="2400" i="1" dirty="0">
                <a:effectLst/>
                <a:latin typeface="+mj-lt"/>
                <a:ea typeface="Times New Roman" panose="02020603050405020304" pitchFamily="18" charset="0"/>
              </a:rPr>
              <a:t>Empowering Digital Citizens: Making Humane Markets Work in the Digital Age</a:t>
            </a:r>
            <a:r>
              <a:rPr lang="en-US" sz="2400" dirty="0">
                <a:effectLst/>
                <a:latin typeface="+mj-lt"/>
                <a:ea typeface="Times New Roman" panose="02020603050405020304" pitchFamily="18" charset="0"/>
              </a:rPr>
              <a:t> </a:t>
            </a:r>
          </a:p>
          <a:p>
            <a:pPr marL="0" marR="228600" indent="0">
              <a:spcBef>
                <a:spcPts val="0"/>
              </a:spcBef>
              <a:spcAft>
                <a:spcPts val="0"/>
              </a:spcAft>
              <a:buNone/>
              <a:tabLst>
                <a:tab pos="2971800" algn="ctr"/>
                <a:tab pos="5943600" algn="r"/>
              </a:tabLst>
            </a:pPr>
            <a:endParaRPr lang="en-US" dirty="0">
              <a:latin typeface="+mj-lt"/>
            </a:endParaRPr>
          </a:p>
          <a:p>
            <a:pPr marL="0" lvl="0" indent="0" algn="ctr">
              <a:lnSpc>
                <a:spcPct val="90000"/>
              </a:lnSpc>
              <a:buNone/>
            </a:pPr>
            <a:endParaRPr lang="en-US" dirty="0">
              <a:latin typeface="+mj-lt"/>
            </a:endParaRPr>
          </a:p>
          <a:p>
            <a:pPr marL="0" indent="0">
              <a:lnSpc>
                <a:spcPct val="90000"/>
              </a:lnSpc>
              <a:buNone/>
            </a:pPr>
            <a:endParaRPr lang="en-US" dirty="0"/>
          </a:p>
        </p:txBody>
      </p:sp>
      <p:pic>
        <p:nvPicPr>
          <p:cNvPr id="4" name="Picture 3">
            <a:extLst>
              <a:ext uri="{FF2B5EF4-FFF2-40B4-BE49-F238E27FC236}">
                <a16:creationId xmlns:a16="http://schemas.microsoft.com/office/drawing/2014/main" id="{222D5514-6BB0-9EB4-876D-8D14DE380E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52540" y="1731837"/>
            <a:ext cx="1716723" cy="2321861"/>
          </a:xfrm>
          <a:prstGeom prst="rect">
            <a:avLst/>
          </a:prstGeom>
        </p:spPr>
      </p:pic>
    </p:spTree>
    <p:extLst>
      <p:ext uri="{BB962C8B-B14F-4D97-AF65-F5344CB8AC3E}">
        <p14:creationId xmlns:p14="http://schemas.microsoft.com/office/powerpoint/2010/main" val="187757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91FBAFE-EF2B-460B-B3DF-99399CAFB8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2" imgH="338" progId="TCLayout.ActiveDocument.1">
                  <p:embed/>
                </p:oleObj>
              </mc:Choice>
              <mc:Fallback>
                <p:oleObj name="think-cell Slide" r:id="rId3" imgW="332" imgH="338" progId="TCLayout.ActiveDocument.1">
                  <p:embed/>
                  <p:pic>
                    <p:nvPicPr>
                      <p:cNvPr id="5" name="Object 4" hidden="1">
                        <a:extLst>
                          <a:ext uri="{FF2B5EF4-FFF2-40B4-BE49-F238E27FC236}">
                            <a16:creationId xmlns:a16="http://schemas.microsoft.com/office/drawing/2014/main" id="{691FBAFE-EF2B-460B-B3DF-99399CAFB8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Slide Number Placeholder 3">
            <a:extLst>
              <a:ext uri="{FF2B5EF4-FFF2-40B4-BE49-F238E27FC236}">
                <a16:creationId xmlns:a16="http://schemas.microsoft.com/office/drawing/2014/main" id="{8CC32166-B44E-8FD7-1E96-961EDDD1E9EF}"/>
              </a:ext>
            </a:extLst>
          </p:cNvPr>
          <p:cNvSpPr>
            <a:spLocks noGrp="1"/>
          </p:cNvSpPr>
          <p:nvPr>
            <p:ph type="sldNum" idx="4"/>
          </p:nvPr>
        </p:nvSpPr>
        <p:spPr>
          <a:xfrm>
            <a:off x="10722112" y="6306683"/>
            <a:ext cx="731600" cy="524800"/>
          </a:xfrm>
        </p:spPr>
        <p:txBody>
          <a:bodyPr/>
          <a:lstStyle/>
          <a:p>
            <a:fld id="{00000000-1234-1234-1234-123412341234}" type="slidenum">
              <a:rPr lang="en-GB" smtClean="0"/>
              <a:pPr/>
              <a:t>7</a:t>
            </a:fld>
            <a:endParaRPr lang="en-GB"/>
          </a:p>
        </p:txBody>
      </p:sp>
      <p:pic>
        <p:nvPicPr>
          <p:cNvPr id="2" name="Picture 1">
            <a:extLst>
              <a:ext uri="{FF2B5EF4-FFF2-40B4-BE49-F238E27FC236}">
                <a16:creationId xmlns:a16="http://schemas.microsoft.com/office/drawing/2014/main" id="{B99ED50D-0D96-11C9-BD23-570B1A49C708}"/>
              </a:ext>
            </a:extLst>
          </p:cNvPr>
          <p:cNvPicPr>
            <a:picLocks noChangeAspect="1"/>
          </p:cNvPicPr>
          <p:nvPr/>
        </p:nvPicPr>
        <p:blipFill>
          <a:blip r:embed="rId5">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297681" y="6473266"/>
            <a:ext cx="802119" cy="191634"/>
          </a:xfrm>
          <a:prstGeom prst="rect">
            <a:avLst/>
          </a:prstGeom>
          <a:noFill/>
          <a:ln>
            <a:noFill/>
          </a:ln>
        </p:spPr>
        <p:style>
          <a:lnRef idx="0">
            <a:scrgbClr r="0" g="0" b="0"/>
          </a:lnRef>
          <a:fillRef idx="0">
            <a:scrgbClr r="0" g="0" b="0"/>
          </a:fillRef>
          <a:effectRef idx="0">
            <a:scrgbClr r="0" g="0" b="0"/>
          </a:effectRef>
          <a:fontRef idx="minor">
            <a:schemeClr val="accent1"/>
          </a:fontRef>
        </p:style>
      </p:pic>
      <p:sp>
        <p:nvSpPr>
          <p:cNvPr id="7" name="Title 6">
            <a:extLst>
              <a:ext uri="{FF2B5EF4-FFF2-40B4-BE49-F238E27FC236}">
                <a16:creationId xmlns:a16="http://schemas.microsoft.com/office/drawing/2014/main" id="{07456FF2-B884-DD13-54B3-DF03CD58B322}"/>
              </a:ext>
            </a:extLst>
          </p:cNvPr>
          <p:cNvSpPr>
            <a:spLocks noGrp="1"/>
          </p:cNvSpPr>
          <p:nvPr>
            <p:ph type="title"/>
          </p:nvPr>
        </p:nvSpPr>
        <p:spPr>
          <a:xfrm>
            <a:off x="838200" y="365125"/>
            <a:ext cx="10515600" cy="590931"/>
          </a:xfrm>
        </p:spPr>
        <p:txBody>
          <a:bodyPr/>
          <a:lstStyle/>
          <a:p>
            <a:r>
              <a:rPr lang="en-US" dirty="0"/>
              <a:t>2. History of the IDEA initiative</a:t>
            </a:r>
          </a:p>
        </p:txBody>
      </p:sp>
      <p:sp>
        <p:nvSpPr>
          <p:cNvPr id="8" name="Content Placeholder 1">
            <a:extLst>
              <a:ext uri="{FF2B5EF4-FFF2-40B4-BE49-F238E27FC236}">
                <a16:creationId xmlns:a16="http://schemas.microsoft.com/office/drawing/2014/main" id="{1ACDDC0D-BF93-E1E2-5C6C-0A7D970FF95A}"/>
              </a:ext>
            </a:extLst>
          </p:cNvPr>
          <p:cNvSpPr>
            <a:spLocks noGrp="1"/>
          </p:cNvSpPr>
          <p:nvPr>
            <p:ph idx="1"/>
          </p:nvPr>
        </p:nvSpPr>
        <p:spPr>
          <a:xfrm>
            <a:off x="1043355" y="1487731"/>
            <a:ext cx="9144000" cy="1631216"/>
          </a:xfrm>
        </p:spPr>
        <p:txBody>
          <a:bodyPr/>
          <a:lstStyle/>
          <a:p>
            <a:pPr algn="just"/>
            <a:r>
              <a:rPr lang="en-US" sz="2400" dirty="0">
                <a:effectLst/>
                <a:latin typeface="+mj-lt"/>
                <a:ea typeface="Times New Roman" panose="02020603050405020304" pitchFamily="18" charset="0"/>
              </a:rPr>
              <a:t>2019: Research commenced</a:t>
            </a:r>
          </a:p>
          <a:p>
            <a:pPr algn="just"/>
            <a:r>
              <a:rPr lang="en-US" sz="2400" dirty="0">
                <a:effectLst/>
                <a:latin typeface="+mj-lt"/>
                <a:ea typeface="Times New Roman" panose="02020603050405020304" pitchFamily="18" charset="0"/>
              </a:rPr>
              <a:t>2022: Launched </a:t>
            </a:r>
            <a:r>
              <a:rPr lang="en-US" sz="2400" i="1" dirty="0">
                <a:effectLst/>
                <a:latin typeface="+mj-lt"/>
                <a:ea typeface="Times New Roman" panose="02020603050405020304" pitchFamily="18" charset="0"/>
              </a:rPr>
              <a:t>Empowering Digital Citizens: Making Humane Markets Work in the Digital Age</a:t>
            </a:r>
            <a:r>
              <a:rPr lang="en-US" sz="2400" dirty="0">
                <a:effectLst/>
                <a:latin typeface="+mj-lt"/>
                <a:ea typeface="Times New Roman" panose="02020603050405020304" pitchFamily="18" charset="0"/>
              </a:rPr>
              <a:t> </a:t>
            </a:r>
          </a:p>
          <a:p>
            <a:r>
              <a:rPr lang="en-US" sz="2400" dirty="0">
                <a:latin typeface="+mj-lt"/>
                <a:ea typeface="Times New Roman" panose="02020603050405020304" pitchFamily="18" charset="0"/>
              </a:rPr>
              <a:t>2022-24: Consultation with members of DG CNECT, DG Justice and Consumers, MEPs, Dutch, German and Italian officials, political foundations, trade unions, think tanks, UNESCO, World Bank</a:t>
            </a:r>
          </a:p>
          <a:p>
            <a:pPr marL="0" marR="228600" indent="0">
              <a:spcBef>
                <a:spcPts val="0"/>
              </a:spcBef>
              <a:spcAft>
                <a:spcPts val="0"/>
              </a:spcAft>
              <a:buNone/>
              <a:tabLst>
                <a:tab pos="2971800" algn="ctr"/>
                <a:tab pos="5943600" algn="r"/>
              </a:tabLst>
            </a:pPr>
            <a:endParaRPr lang="en-US" dirty="0">
              <a:latin typeface="+mj-lt"/>
            </a:endParaRPr>
          </a:p>
          <a:p>
            <a:pPr marL="0" lvl="0" indent="0" algn="ctr">
              <a:lnSpc>
                <a:spcPct val="90000"/>
              </a:lnSpc>
              <a:buNone/>
            </a:pPr>
            <a:endParaRPr lang="en-US" dirty="0">
              <a:latin typeface="+mj-lt"/>
            </a:endParaRPr>
          </a:p>
          <a:p>
            <a:pPr marL="0" indent="0">
              <a:lnSpc>
                <a:spcPct val="90000"/>
              </a:lnSpc>
              <a:buNone/>
            </a:pPr>
            <a:endParaRPr lang="en-US" dirty="0"/>
          </a:p>
        </p:txBody>
      </p:sp>
      <p:pic>
        <p:nvPicPr>
          <p:cNvPr id="4" name="Picture 3">
            <a:extLst>
              <a:ext uri="{FF2B5EF4-FFF2-40B4-BE49-F238E27FC236}">
                <a16:creationId xmlns:a16="http://schemas.microsoft.com/office/drawing/2014/main" id="{222D5514-6BB0-9EB4-876D-8D14DE380E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52540" y="1731837"/>
            <a:ext cx="1716723" cy="2321861"/>
          </a:xfrm>
          <a:prstGeom prst="rect">
            <a:avLst/>
          </a:prstGeom>
        </p:spPr>
      </p:pic>
    </p:spTree>
    <p:extLst>
      <p:ext uri="{BB962C8B-B14F-4D97-AF65-F5344CB8AC3E}">
        <p14:creationId xmlns:p14="http://schemas.microsoft.com/office/powerpoint/2010/main" val="174195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91FBAFE-EF2B-460B-B3DF-99399CAFB8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2" imgH="338" progId="TCLayout.ActiveDocument.1">
                  <p:embed/>
                </p:oleObj>
              </mc:Choice>
              <mc:Fallback>
                <p:oleObj name="think-cell Slide" r:id="rId3" imgW="332" imgH="338" progId="TCLayout.ActiveDocument.1">
                  <p:embed/>
                  <p:pic>
                    <p:nvPicPr>
                      <p:cNvPr id="5" name="Object 4" hidden="1">
                        <a:extLst>
                          <a:ext uri="{FF2B5EF4-FFF2-40B4-BE49-F238E27FC236}">
                            <a16:creationId xmlns:a16="http://schemas.microsoft.com/office/drawing/2014/main" id="{691FBAFE-EF2B-460B-B3DF-99399CAFB8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Slide Number Placeholder 3">
            <a:extLst>
              <a:ext uri="{FF2B5EF4-FFF2-40B4-BE49-F238E27FC236}">
                <a16:creationId xmlns:a16="http://schemas.microsoft.com/office/drawing/2014/main" id="{8CC32166-B44E-8FD7-1E96-961EDDD1E9EF}"/>
              </a:ext>
            </a:extLst>
          </p:cNvPr>
          <p:cNvSpPr>
            <a:spLocks noGrp="1"/>
          </p:cNvSpPr>
          <p:nvPr>
            <p:ph type="sldNum" idx="4"/>
          </p:nvPr>
        </p:nvSpPr>
        <p:spPr>
          <a:xfrm>
            <a:off x="10722112" y="6306683"/>
            <a:ext cx="731600" cy="524800"/>
          </a:xfrm>
        </p:spPr>
        <p:txBody>
          <a:bodyPr/>
          <a:lstStyle/>
          <a:p>
            <a:fld id="{00000000-1234-1234-1234-123412341234}" type="slidenum">
              <a:rPr lang="en-GB" smtClean="0"/>
              <a:pPr/>
              <a:t>8</a:t>
            </a:fld>
            <a:endParaRPr lang="en-GB"/>
          </a:p>
        </p:txBody>
      </p:sp>
      <p:pic>
        <p:nvPicPr>
          <p:cNvPr id="2" name="Picture 1">
            <a:extLst>
              <a:ext uri="{FF2B5EF4-FFF2-40B4-BE49-F238E27FC236}">
                <a16:creationId xmlns:a16="http://schemas.microsoft.com/office/drawing/2014/main" id="{B99ED50D-0D96-11C9-BD23-570B1A49C708}"/>
              </a:ext>
            </a:extLst>
          </p:cNvPr>
          <p:cNvPicPr>
            <a:picLocks noChangeAspect="1"/>
          </p:cNvPicPr>
          <p:nvPr/>
        </p:nvPicPr>
        <p:blipFill>
          <a:blip r:embed="rId5">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297681" y="6473266"/>
            <a:ext cx="802119" cy="191634"/>
          </a:xfrm>
          <a:prstGeom prst="rect">
            <a:avLst/>
          </a:prstGeom>
          <a:noFill/>
          <a:ln>
            <a:noFill/>
          </a:ln>
        </p:spPr>
        <p:style>
          <a:lnRef idx="0">
            <a:scrgbClr r="0" g="0" b="0"/>
          </a:lnRef>
          <a:fillRef idx="0">
            <a:scrgbClr r="0" g="0" b="0"/>
          </a:fillRef>
          <a:effectRef idx="0">
            <a:scrgbClr r="0" g="0" b="0"/>
          </a:effectRef>
          <a:fontRef idx="minor">
            <a:schemeClr val="accent1"/>
          </a:fontRef>
        </p:style>
      </p:pic>
      <p:sp>
        <p:nvSpPr>
          <p:cNvPr id="7" name="Title 6">
            <a:extLst>
              <a:ext uri="{FF2B5EF4-FFF2-40B4-BE49-F238E27FC236}">
                <a16:creationId xmlns:a16="http://schemas.microsoft.com/office/drawing/2014/main" id="{07456FF2-B884-DD13-54B3-DF03CD58B322}"/>
              </a:ext>
            </a:extLst>
          </p:cNvPr>
          <p:cNvSpPr>
            <a:spLocks noGrp="1"/>
          </p:cNvSpPr>
          <p:nvPr>
            <p:ph type="title"/>
          </p:nvPr>
        </p:nvSpPr>
        <p:spPr>
          <a:xfrm>
            <a:off x="838200" y="365125"/>
            <a:ext cx="10515600" cy="590931"/>
          </a:xfrm>
        </p:spPr>
        <p:txBody>
          <a:bodyPr/>
          <a:lstStyle/>
          <a:p>
            <a:r>
              <a:rPr lang="en-US" dirty="0"/>
              <a:t>2. History of the IDEA initiative</a:t>
            </a:r>
          </a:p>
        </p:txBody>
      </p:sp>
      <p:sp>
        <p:nvSpPr>
          <p:cNvPr id="8" name="Content Placeholder 1">
            <a:extLst>
              <a:ext uri="{FF2B5EF4-FFF2-40B4-BE49-F238E27FC236}">
                <a16:creationId xmlns:a16="http://schemas.microsoft.com/office/drawing/2014/main" id="{1ACDDC0D-BF93-E1E2-5C6C-0A7D970FF95A}"/>
              </a:ext>
            </a:extLst>
          </p:cNvPr>
          <p:cNvSpPr>
            <a:spLocks noGrp="1"/>
          </p:cNvSpPr>
          <p:nvPr>
            <p:ph idx="1"/>
          </p:nvPr>
        </p:nvSpPr>
        <p:spPr>
          <a:xfrm>
            <a:off x="1043355" y="1487731"/>
            <a:ext cx="9144000" cy="1631216"/>
          </a:xfrm>
        </p:spPr>
        <p:txBody>
          <a:bodyPr/>
          <a:lstStyle/>
          <a:p>
            <a:pPr algn="just"/>
            <a:r>
              <a:rPr lang="en-US" sz="2400" dirty="0">
                <a:effectLst/>
                <a:latin typeface="+mj-lt"/>
                <a:ea typeface="Times New Roman" panose="02020603050405020304" pitchFamily="18" charset="0"/>
              </a:rPr>
              <a:t>2019: Research commenced</a:t>
            </a:r>
          </a:p>
          <a:p>
            <a:pPr algn="just"/>
            <a:r>
              <a:rPr lang="en-US" sz="2400" dirty="0">
                <a:effectLst/>
                <a:latin typeface="+mj-lt"/>
                <a:ea typeface="Times New Roman" panose="02020603050405020304" pitchFamily="18" charset="0"/>
              </a:rPr>
              <a:t>2022: Launched </a:t>
            </a:r>
            <a:r>
              <a:rPr lang="en-US" sz="2400" i="1" dirty="0">
                <a:effectLst/>
                <a:latin typeface="+mj-lt"/>
                <a:ea typeface="Times New Roman" panose="02020603050405020304" pitchFamily="18" charset="0"/>
              </a:rPr>
              <a:t>Empowering Digital Citizens: Making Humane Markets Work in the Digital Age</a:t>
            </a:r>
            <a:r>
              <a:rPr lang="en-US" sz="2400" dirty="0">
                <a:effectLst/>
                <a:latin typeface="+mj-lt"/>
                <a:ea typeface="Times New Roman" panose="02020603050405020304" pitchFamily="18" charset="0"/>
              </a:rPr>
              <a:t> </a:t>
            </a:r>
          </a:p>
          <a:p>
            <a:r>
              <a:rPr lang="en-US" sz="2400" dirty="0">
                <a:latin typeface="+mj-lt"/>
                <a:ea typeface="Times New Roman" panose="02020603050405020304" pitchFamily="18" charset="0"/>
              </a:rPr>
              <a:t>2022-24: Consultation with members of DG CNECT, DG Justice and Consumers, MEPs, Dutch, German and Italian officials, political foundations, trade unions, think tanks, UNESCO, World Bank</a:t>
            </a:r>
          </a:p>
          <a:p>
            <a:r>
              <a:rPr lang="en-US" sz="2400" dirty="0">
                <a:latin typeface="+mj-lt"/>
                <a:ea typeface="Times New Roman" panose="02020603050405020304" pitchFamily="18" charset="0"/>
              </a:rPr>
              <a:t>June 2024: Launch </a:t>
            </a:r>
            <a:r>
              <a:rPr lang="en-US" sz="2400" i="1" dirty="0">
                <a:effectLst/>
                <a:latin typeface="+mj-lt"/>
              </a:rPr>
              <a:t>An Innovation for the Digital Economy Act for Europe (IDEA) </a:t>
            </a:r>
          </a:p>
          <a:p>
            <a:pPr marL="0" marR="228600" indent="0">
              <a:spcBef>
                <a:spcPts val="0"/>
              </a:spcBef>
              <a:spcAft>
                <a:spcPts val="0"/>
              </a:spcAft>
              <a:buNone/>
              <a:tabLst>
                <a:tab pos="2971800" algn="ctr"/>
                <a:tab pos="5943600" algn="r"/>
              </a:tabLst>
            </a:pPr>
            <a:endParaRPr lang="en-US" dirty="0">
              <a:latin typeface="+mj-lt"/>
            </a:endParaRPr>
          </a:p>
          <a:p>
            <a:pPr marL="0" lvl="0" indent="0" algn="ctr">
              <a:lnSpc>
                <a:spcPct val="90000"/>
              </a:lnSpc>
              <a:buNone/>
            </a:pPr>
            <a:endParaRPr lang="en-US" dirty="0">
              <a:latin typeface="+mj-lt"/>
            </a:endParaRPr>
          </a:p>
          <a:p>
            <a:pPr marL="0" indent="0">
              <a:lnSpc>
                <a:spcPct val="90000"/>
              </a:lnSpc>
              <a:buNone/>
            </a:pPr>
            <a:endParaRPr lang="en-US" dirty="0"/>
          </a:p>
        </p:txBody>
      </p:sp>
      <p:pic>
        <p:nvPicPr>
          <p:cNvPr id="4" name="Picture 3">
            <a:extLst>
              <a:ext uri="{FF2B5EF4-FFF2-40B4-BE49-F238E27FC236}">
                <a16:creationId xmlns:a16="http://schemas.microsoft.com/office/drawing/2014/main" id="{222D5514-6BB0-9EB4-876D-8D14DE380E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52540" y="1731837"/>
            <a:ext cx="1716723" cy="2321861"/>
          </a:xfrm>
          <a:prstGeom prst="rect">
            <a:avLst/>
          </a:prstGeom>
        </p:spPr>
      </p:pic>
      <p:pic>
        <p:nvPicPr>
          <p:cNvPr id="9" name="Picture 8">
            <a:extLst>
              <a:ext uri="{FF2B5EF4-FFF2-40B4-BE49-F238E27FC236}">
                <a16:creationId xmlns:a16="http://schemas.microsoft.com/office/drawing/2014/main" id="{164603D4-8417-1791-6BB8-0B26FE2103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52540" y="3872774"/>
            <a:ext cx="1716723" cy="2436258"/>
          </a:xfrm>
          <a:prstGeom prst="rect">
            <a:avLst/>
          </a:prstGeom>
        </p:spPr>
      </p:pic>
    </p:spTree>
    <p:extLst>
      <p:ext uri="{BB962C8B-B14F-4D97-AF65-F5344CB8AC3E}">
        <p14:creationId xmlns:p14="http://schemas.microsoft.com/office/powerpoint/2010/main" val="383178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SCLIENT"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Airtight">
      <a:majorFont>
        <a:latin typeface="Roboto Slab"/>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{3118EFB4-2C4B-2C43-891E-6FCB3B3AB593}tf10001121</Template>
  <TotalTime>51823</TotalTime>
  <Words>2135</Words>
  <Application>Microsoft Macintosh PowerPoint</Application>
  <PresentationFormat>Widescreen</PresentationFormat>
  <Paragraphs>363</Paragraphs>
  <Slides>30</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7" baseType="lpstr">
      <vt:lpstr>Arial</vt:lpstr>
      <vt:lpstr>Arial Black</vt:lpstr>
      <vt:lpstr>Calibri</vt:lpstr>
      <vt:lpstr>Roboto Slab</vt:lpstr>
      <vt:lpstr>Times New Roman</vt:lpstr>
      <vt:lpstr>Office Theme</vt:lpstr>
      <vt:lpstr>think-cell Slide</vt:lpstr>
      <vt:lpstr>Innovation for the Digital Economy Act (IDEA)</vt:lpstr>
      <vt:lpstr>Agenda</vt:lpstr>
      <vt:lpstr>1. Who is GIDE?</vt:lpstr>
      <vt:lpstr>Our Chairs</vt:lpstr>
      <vt:lpstr>2. History of the IDEA initiative</vt:lpstr>
      <vt:lpstr>2. History of the IDEA initiative</vt:lpstr>
      <vt:lpstr>2. History of the IDEA initiative</vt:lpstr>
      <vt:lpstr>2. History of the IDEA initiative</vt:lpstr>
      <vt:lpstr>2. History of the IDEA initiative</vt:lpstr>
      <vt:lpstr>2. History of the IDEA initiative</vt:lpstr>
      <vt:lpstr>Consumers need power under the rule of law</vt:lpstr>
      <vt:lpstr>3. IDEA proposals which will help address the following political priorities identified in Europe’s Choice: Political Guidelines For The Next European Commission 2024−2029. </vt:lpstr>
      <vt:lpstr>4. Step by step review of IDEA analysis and proposals </vt:lpstr>
      <vt:lpstr>Digital trade model</vt:lpstr>
      <vt:lpstr>E-commerce model</vt:lpstr>
      <vt:lpstr>E-commerce + Advertising model</vt:lpstr>
      <vt:lpstr>E-commerce + Advertising model</vt:lpstr>
      <vt:lpstr>But there is an underground trade</vt:lpstr>
      <vt:lpstr>Advertising underground trade: not in consumers’ interest</vt:lpstr>
      <vt:lpstr>These are markets</vt:lpstr>
      <vt:lpstr>This is not a market</vt:lpstr>
      <vt:lpstr>Misalignment of market incentives contributes to many problems</vt:lpstr>
      <vt:lpstr>Ensure consumers’ control over their verified personal data and who has access to it  Enable citizens to negotiate the terms under which their personal data is processed   Provide effective rights of association and representation for citizens to ensure that skilled professionals can advise groups of citizens, and negotiate on their behalf   Protect vulnerable citizens by imposing fiduciary obligations on the use of inferred data     Establish market structure and incentives to achieve effective and accountable Data Commons</vt:lpstr>
      <vt:lpstr>IDEA digital eco-system</vt:lpstr>
      <vt:lpstr>PowerPoint Presentation</vt:lpstr>
      <vt:lpstr>Features of the personal digital information ecosystem</vt:lpstr>
      <vt:lpstr>Multiple technologies exist to support proposed data flow</vt:lpstr>
      <vt:lpstr>Alignment of markets and incentives</vt:lpstr>
      <vt:lpstr>5. Beneficiaries of the IDEA proposals</vt:lpstr>
      <vt:lpstr>Thank you.  info@thegide.org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Empowering Digital Citizens Briefing 21 October 2021-ny2</dc:title>
  <dc:creator>David Davis</dc:creator>
  <cp:lastModifiedBy>Paul Twomey</cp:lastModifiedBy>
  <cp:revision>438</cp:revision>
  <cp:lastPrinted>2022-02-23T16:45:16Z</cp:lastPrinted>
  <dcterms:created xsi:type="dcterms:W3CDTF">2020-12-14T00:50:32Z</dcterms:created>
  <dcterms:modified xsi:type="dcterms:W3CDTF">2024-09-10T07:01:18Z</dcterms:modified>
</cp:coreProperties>
</file>